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328" r:id="rId4"/>
    <p:sldId id="363" r:id="rId5"/>
    <p:sldId id="344" r:id="rId6"/>
    <p:sldId id="345" r:id="rId7"/>
    <p:sldId id="307" r:id="rId8"/>
    <p:sldId id="367" r:id="rId9"/>
    <p:sldId id="368" r:id="rId10"/>
    <p:sldId id="369" r:id="rId11"/>
    <p:sldId id="330" r:id="rId12"/>
    <p:sldId id="349" r:id="rId13"/>
    <p:sldId id="346" r:id="rId14"/>
    <p:sldId id="350" r:id="rId15"/>
    <p:sldId id="285" r:id="rId16"/>
    <p:sldId id="342" r:id="rId17"/>
    <p:sldId id="354" r:id="rId18"/>
    <p:sldId id="355" r:id="rId19"/>
    <p:sldId id="314" r:id="rId20"/>
    <p:sldId id="353" r:id="rId21"/>
    <p:sldId id="333" r:id="rId22"/>
    <p:sldId id="334" r:id="rId23"/>
    <p:sldId id="335" r:id="rId24"/>
    <p:sldId id="336" r:id="rId25"/>
    <p:sldId id="337" r:id="rId26"/>
    <p:sldId id="357" r:id="rId27"/>
    <p:sldId id="358" r:id="rId28"/>
    <p:sldId id="351" r:id="rId29"/>
    <p:sldId id="339" r:id="rId30"/>
    <p:sldId id="341" r:id="rId31"/>
    <p:sldId id="359" r:id="rId32"/>
    <p:sldId id="370" r:id="rId33"/>
    <p:sldId id="36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DD29"/>
    <a:srgbClr val="E7581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07" autoAdjust="0"/>
    <p:restoredTop sz="85217" autoAdjust="0"/>
  </p:normalViewPr>
  <p:slideViewPr>
    <p:cSldViewPr>
      <p:cViewPr varScale="1">
        <p:scale>
          <a:sx n="66" d="100"/>
          <a:sy n="66" d="100"/>
        </p:scale>
        <p:origin x="108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eza\Dropbox\000-Work\2-Statistics\BP\2018bp-stats-review-2018-all-dat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ichel\Google%20Drive\Uni%20(Jena)\SQU%20WS%201819\Economics%20of%20Oil%20and%20Natural%20Ressources\Paper\Data%20Oil%20Oman\Final%20Data%20Collection\Final%20Data%20collection%201967-2017.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'Oil - Crude prices since 1861'!$B$4</c:f>
              <c:strCache>
                <c:ptCount val="1"/>
                <c:pt idx="0">
                  <c:v>$ money of the day</c:v>
                </c:pt>
              </c:strCache>
            </c:strRef>
          </c:tx>
          <c:spPr>
            <a:ln w="9525">
              <a:solidFill>
                <a:srgbClr val="FF0000"/>
              </a:solidFill>
              <a:prstDash val="lgDashDot"/>
            </a:ln>
          </c:spPr>
          <c:marker>
            <c:symbol val="none"/>
          </c:marker>
          <c:cat>
            <c:numRef>
              <c:f>'Oil - Crude prices since 1861'!$A$5:$A$161</c:f>
              <c:numCache>
                <c:formatCode>General</c:formatCode>
                <c:ptCount val="157"/>
                <c:pt idx="0">
                  <c:v>1861</c:v>
                </c:pt>
                <c:pt idx="1">
                  <c:v>1862</c:v>
                </c:pt>
                <c:pt idx="2">
                  <c:v>1863</c:v>
                </c:pt>
                <c:pt idx="3">
                  <c:v>1864</c:v>
                </c:pt>
                <c:pt idx="4">
                  <c:v>1865</c:v>
                </c:pt>
                <c:pt idx="5">
                  <c:v>1866</c:v>
                </c:pt>
                <c:pt idx="6">
                  <c:v>1867</c:v>
                </c:pt>
                <c:pt idx="7">
                  <c:v>1868</c:v>
                </c:pt>
                <c:pt idx="8">
                  <c:v>1869</c:v>
                </c:pt>
                <c:pt idx="9">
                  <c:v>1870</c:v>
                </c:pt>
                <c:pt idx="10">
                  <c:v>1871</c:v>
                </c:pt>
                <c:pt idx="11">
                  <c:v>1872</c:v>
                </c:pt>
                <c:pt idx="12">
                  <c:v>1873</c:v>
                </c:pt>
                <c:pt idx="13">
                  <c:v>1874</c:v>
                </c:pt>
                <c:pt idx="14">
                  <c:v>1875</c:v>
                </c:pt>
                <c:pt idx="15">
                  <c:v>1876</c:v>
                </c:pt>
                <c:pt idx="16">
                  <c:v>1877</c:v>
                </c:pt>
                <c:pt idx="17">
                  <c:v>1878</c:v>
                </c:pt>
                <c:pt idx="18">
                  <c:v>1879</c:v>
                </c:pt>
                <c:pt idx="19">
                  <c:v>1880</c:v>
                </c:pt>
                <c:pt idx="20">
                  <c:v>1881</c:v>
                </c:pt>
                <c:pt idx="21">
                  <c:v>1882</c:v>
                </c:pt>
                <c:pt idx="22">
                  <c:v>1883</c:v>
                </c:pt>
                <c:pt idx="23">
                  <c:v>1884</c:v>
                </c:pt>
                <c:pt idx="24">
                  <c:v>1885</c:v>
                </c:pt>
                <c:pt idx="25">
                  <c:v>1886</c:v>
                </c:pt>
                <c:pt idx="26">
                  <c:v>1887</c:v>
                </c:pt>
                <c:pt idx="27">
                  <c:v>1888</c:v>
                </c:pt>
                <c:pt idx="28">
                  <c:v>1889</c:v>
                </c:pt>
                <c:pt idx="29">
                  <c:v>1890</c:v>
                </c:pt>
                <c:pt idx="30">
                  <c:v>1891</c:v>
                </c:pt>
                <c:pt idx="31">
                  <c:v>1892</c:v>
                </c:pt>
                <c:pt idx="32">
                  <c:v>1893</c:v>
                </c:pt>
                <c:pt idx="33">
                  <c:v>1894</c:v>
                </c:pt>
                <c:pt idx="34">
                  <c:v>1895</c:v>
                </c:pt>
                <c:pt idx="35">
                  <c:v>1896</c:v>
                </c:pt>
                <c:pt idx="36">
                  <c:v>1897</c:v>
                </c:pt>
                <c:pt idx="37">
                  <c:v>1898</c:v>
                </c:pt>
                <c:pt idx="38">
                  <c:v>1899</c:v>
                </c:pt>
                <c:pt idx="39">
                  <c:v>1900</c:v>
                </c:pt>
                <c:pt idx="40">
                  <c:v>1901</c:v>
                </c:pt>
                <c:pt idx="41">
                  <c:v>1902</c:v>
                </c:pt>
                <c:pt idx="42">
                  <c:v>1903</c:v>
                </c:pt>
                <c:pt idx="43">
                  <c:v>1904</c:v>
                </c:pt>
                <c:pt idx="44">
                  <c:v>1905</c:v>
                </c:pt>
                <c:pt idx="45">
                  <c:v>1906</c:v>
                </c:pt>
                <c:pt idx="46">
                  <c:v>1907</c:v>
                </c:pt>
                <c:pt idx="47">
                  <c:v>1908</c:v>
                </c:pt>
                <c:pt idx="48">
                  <c:v>1909</c:v>
                </c:pt>
                <c:pt idx="49">
                  <c:v>1910</c:v>
                </c:pt>
                <c:pt idx="50">
                  <c:v>1911</c:v>
                </c:pt>
                <c:pt idx="51">
                  <c:v>1912</c:v>
                </c:pt>
                <c:pt idx="52">
                  <c:v>1913</c:v>
                </c:pt>
                <c:pt idx="53">
                  <c:v>1914</c:v>
                </c:pt>
                <c:pt idx="54">
                  <c:v>1915</c:v>
                </c:pt>
                <c:pt idx="55">
                  <c:v>1916</c:v>
                </c:pt>
                <c:pt idx="56">
                  <c:v>1917</c:v>
                </c:pt>
                <c:pt idx="57">
                  <c:v>1918</c:v>
                </c:pt>
                <c:pt idx="58">
                  <c:v>1919</c:v>
                </c:pt>
                <c:pt idx="59">
                  <c:v>1920</c:v>
                </c:pt>
                <c:pt idx="60">
                  <c:v>1921</c:v>
                </c:pt>
                <c:pt idx="61">
                  <c:v>1922</c:v>
                </c:pt>
                <c:pt idx="62">
                  <c:v>1923</c:v>
                </c:pt>
                <c:pt idx="63">
                  <c:v>1924</c:v>
                </c:pt>
                <c:pt idx="64">
                  <c:v>1925</c:v>
                </c:pt>
                <c:pt idx="65">
                  <c:v>1926</c:v>
                </c:pt>
                <c:pt idx="66">
                  <c:v>1927</c:v>
                </c:pt>
                <c:pt idx="67">
                  <c:v>1928</c:v>
                </c:pt>
                <c:pt idx="68">
                  <c:v>1929</c:v>
                </c:pt>
                <c:pt idx="69">
                  <c:v>1930</c:v>
                </c:pt>
                <c:pt idx="70">
                  <c:v>1931</c:v>
                </c:pt>
                <c:pt idx="71">
                  <c:v>1932</c:v>
                </c:pt>
                <c:pt idx="72">
                  <c:v>1933</c:v>
                </c:pt>
                <c:pt idx="73">
                  <c:v>1934</c:v>
                </c:pt>
                <c:pt idx="74">
                  <c:v>1935</c:v>
                </c:pt>
                <c:pt idx="75">
                  <c:v>1936</c:v>
                </c:pt>
                <c:pt idx="76">
                  <c:v>1937</c:v>
                </c:pt>
                <c:pt idx="77">
                  <c:v>1938</c:v>
                </c:pt>
                <c:pt idx="78">
                  <c:v>1939</c:v>
                </c:pt>
                <c:pt idx="79">
                  <c:v>1940</c:v>
                </c:pt>
                <c:pt idx="80">
                  <c:v>1941</c:v>
                </c:pt>
                <c:pt idx="81">
                  <c:v>1942</c:v>
                </c:pt>
                <c:pt idx="82">
                  <c:v>1943</c:v>
                </c:pt>
                <c:pt idx="83">
                  <c:v>1944</c:v>
                </c:pt>
                <c:pt idx="84">
                  <c:v>1945</c:v>
                </c:pt>
                <c:pt idx="85">
                  <c:v>1946</c:v>
                </c:pt>
                <c:pt idx="86">
                  <c:v>1947</c:v>
                </c:pt>
                <c:pt idx="87">
                  <c:v>1948</c:v>
                </c:pt>
                <c:pt idx="88">
                  <c:v>1949</c:v>
                </c:pt>
                <c:pt idx="89">
                  <c:v>1950</c:v>
                </c:pt>
                <c:pt idx="90">
                  <c:v>1951</c:v>
                </c:pt>
                <c:pt idx="91">
                  <c:v>1952</c:v>
                </c:pt>
                <c:pt idx="92">
                  <c:v>1953</c:v>
                </c:pt>
                <c:pt idx="93">
                  <c:v>1954</c:v>
                </c:pt>
                <c:pt idx="94">
                  <c:v>1955</c:v>
                </c:pt>
                <c:pt idx="95">
                  <c:v>1956</c:v>
                </c:pt>
                <c:pt idx="96">
                  <c:v>1957</c:v>
                </c:pt>
                <c:pt idx="97">
                  <c:v>1958</c:v>
                </c:pt>
                <c:pt idx="98">
                  <c:v>1959</c:v>
                </c:pt>
                <c:pt idx="99">
                  <c:v>1960</c:v>
                </c:pt>
                <c:pt idx="100">
                  <c:v>1961</c:v>
                </c:pt>
                <c:pt idx="101">
                  <c:v>1962</c:v>
                </c:pt>
                <c:pt idx="102">
                  <c:v>1963</c:v>
                </c:pt>
                <c:pt idx="103">
                  <c:v>1964</c:v>
                </c:pt>
                <c:pt idx="104">
                  <c:v>1965</c:v>
                </c:pt>
                <c:pt idx="105">
                  <c:v>1966</c:v>
                </c:pt>
                <c:pt idx="106">
                  <c:v>1967</c:v>
                </c:pt>
                <c:pt idx="107">
                  <c:v>1968</c:v>
                </c:pt>
                <c:pt idx="108">
                  <c:v>1969</c:v>
                </c:pt>
                <c:pt idx="109">
                  <c:v>1970</c:v>
                </c:pt>
                <c:pt idx="110">
                  <c:v>1971</c:v>
                </c:pt>
                <c:pt idx="111">
                  <c:v>1972</c:v>
                </c:pt>
                <c:pt idx="112">
                  <c:v>1973</c:v>
                </c:pt>
                <c:pt idx="113">
                  <c:v>1974</c:v>
                </c:pt>
                <c:pt idx="114">
                  <c:v>1975</c:v>
                </c:pt>
                <c:pt idx="115">
                  <c:v>1976</c:v>
                </c:pt>
                <c:pt idx="116">
                  <c:v>1977</c:v>
                </c:pt>
                <c:pt idx="117">
                  <c:v>1978</c:v>
                </c:pt>
                <c:pt idx="118">
                  <c:v>1979</c:v>
                </c:pt>
                <c:pt idx="119">
                  <c:v>1980</c:v>
                </c:pt>
                <c:pt idx="120">
                  <c:v>1981</c:v>
                </c:pt>
                <c:pt idx="121">
                  <c:v>1982</c:v>
                </c:pt>
                <c:pt idx="122">
                  <c:v>1983</c:v>
                </c:pt>
                <c:pt idx="123">
                  <c:v>1984</c:v>
                </c:pt>
                <c:pt idx="124">
                  <c:v>1985</c:v>
                </c:pt>
                <c:pt idx="125">
                  <c:v>1986</c:v>
                </c:pt>
                <c:pt idx="126">
                  <c:v>1987</c:v>
                </c:pt>
                <c:pt idx="127">
                  <c:v>1988</c:v>
                </c:pt>
                <c:pt idx="128">
                  <c:v>1989</c:v>
                </c:pt>
                <c:pt idx="129">
                  <c:v>1990</c:v>
                </c:pt>
                <c:pt idx="130">
                  <c:v>1991</c:v>
                </c:pt>
                <c:pt idx="131">
                  <c:v>1992</c:v>
                </c:pt>
                <c:pt idx="132">
                  <c:v>1993</c:v>
                </c:pt>
                <c:pt idx="133">
                  <c:v>1994</c:v>
                </c:pt>
                <c:pt idx="134">
                  <c:v>1995</c:v>
                </c:pt>
                <c:pt idx="135">
                  <c:v>1996</c:v>
                </c:pt>
                <c:pt idx="136">
                  <c:v>1997</c:v>
                </c:pt>
                <c:pt idx="137">
                  <c:v>1998</c:v>
                </c:pt>
                <c:pt idx="138">
                  <c:v>1999</c:v>
                </c:pt>
                <c:pt idx="139">
                  <c:v>2000</c:v>
                </c:pt>
                <c:pt idx="140">
                  <c:v>2001</c:v>
                </c:pt>
                <c:pt idx="141">
                  <c:v>2002</c:v>
                </c:pt>
                <c:pt idx="142">
                  <c:v>2003</c:v>
                </c:pt>
                <c:pt idx="143">
                  <c:v>2004</c:v>
                </c:pt>
                <c:pt idx="144">
                  <c:v>2005</c:v>
                </c:pt>
                <c:pt idx="145">
                  <c:v>2006</c:v>
                </c:pt>
                <c:pt idx="146">
                  <c:v>2007</c:v>
                </c:pt>
                <c:pt idx="147">
                  <c:v>2008</c:v>
                </c:pt>
                <c:pt idx="148">
                  <c:v>2009</c:v>
                </c:pt>
                <c:pt idx="149">
                  <c:v>2010</c:v>
                </c:pt>
                <c:pt idx="150">
                  <c:v>2011</c:v>
                </c:pt>
                <c:pt idx="151">
                  <c:v>2012</c:v>
                </c:pt>
                <c:pt idx="152">
                  <c:v>2013</c:v>
                </c:pt>
                <c:pt idx="153">
                  <c:v>2014</c:v>
                </c:pt>
                <c:pt idx="154">
                  <c:v>2015</c:v>
                </c:pt>
                <c:pt idx="155">
                  <c:v>2016</c:v>
                </c:pt>
                <c:pt idx="156">
                  <c:v>2017</c:v>
                </c:pt>
              </c:numCache>
            </c:numRef>
          </c:cat>
          <c:val>
            <c:numRef>
              <c:f>'Oil - Crude prices since 1861'!$B$5:$B$161</c:f>
              <c:numCache>
                <c:formatCode>0.00</c:formatCode>
                <c:ptCount val="157"/>
                <c:pt idx="0">
                  <c:v>0.49000000000000032</c:v>
                </c:pt>
                <c:pt idx="1">
                  <c:v>1.05</c:v>
                </c:pt>
                <c:pt idx="2">
                  <c:v>3.15</c:v>
                </c:pt>
                <c:pt idx="3">
                  <c:v>8.06</c:v>
                </c:pt>
                <c:pt idx="4">
                  <c:v>6.59</c:v>
                </c:pt>
                <c:pt idx="5">
                  <c:v>3.74</c:v>
                </c:pt>
                <c:pt idx="6">
                  <c:v>2.4099999999999997</c:v>
                </c:pt>
                <c:pt idx="7">
                  <c:v>3.63</c:v>
                </c:pt>
                <c:pt idx="8">
                  <c:v>3.64</c:v>
                </c:pt>
                <c:pt idx="9">
                  <c:v>3.86</c:v>
                </c:pt>
                <c:pt idx="10">
                  <c:v>4.34</c:v>
                </c:pt>
                <c:pt idx="11">
                  <c:v>3.64</c:v>
                </c:pt>
                <c:pt idx="12">
                  <c:v>1.83</c:v>
                </c:pt>
                <c:pt idx="13">
                  <c:v>1.1700000000000013</c:v>
                </c:pt>
                <c:pt idx="14">
                  <c:v>1.35</c:v>
                </c:pt>
                <c:pt idx="15">
                  <c:v>2.56</c:v>
                </c:pt>
                <c:pt idx="16">
                  <c:v>2.42</c:v>
                </c:pt>
                <c:pt idx="17">
                  <c:v>1.1900000000000013</c:v>
                </c:pt>
                <c:pt idx="18">
                  <c:v>0.86000000000000065</c:v>
                </c:pt>
                <c:pt idx="19">
                  <c:v>0.95000000000000062</c:v>
                </c:pt>
                <c:pt idx="20">
                  <c:v>0.86000000000000065</c:v>
                </c:pt>
                <c:pt idx="21">
                  <c:v>0.78</c:v>
                </c:pt>
                <c:pt idx="22">
                  <c:v>1</c:v>
                </c:pt>
                <c:pt idx="23">
                  <c:v>0.84000000000000064</c:v>
                </c:pt>
                <c:pt idx="24">
                  <c:v>0.88000000000000034</c:v>
                </c:pt>
                <c:pt idx="25">
                  <c:v>0.71000000000000063</c:v>
                </c:pt>
                <c:pt idx="26">
                  <c:v>0.67000000000000093</c:v>
                </c:pt>
                <c:pt idx="27">
                  <c:v>0.88000000000000034</c:v>
                </c:pt>
                <c:pt idx="28">
                  <c:v>0.94000000000000061</c:v>
                </c:pt>
                <c:pt idx="29">
                  <c:v>0.87000000000000066</c:v>
                </c:pt>
                <c:pt idx="30">
                  <c:v>0.67000000000000093</c:v>
                </c:pt>
                <c:pt idx="31">
                  <c:v>0.56000000000000005</c:v>
                </c:pt>
                <c:pt idx="32">
                  <c:v>0.64000000000000079</c:v>
                </c:pt>
                <c:pt idx="33">
                  <c:v>0.84000000000000064</c:v>
                </c:pt>
                <c:pt idx="34">
                  <c:v>1.36</c:v>
                </c:pt>
                <c:pt idx="35">
                  <c:v>1.1800000000000013</c:v>
                </c:pt>
                <c:pt idx="36">
                  <c:v>0.79</c:v>
                </c:pt>
                <c:pt idx="37">
                  <c:v>0.91</c:v>
                </c:pt>
                <c:pt idx="38">
                  <c:v>1.29</c:v>
                </c:pt>
                <c:pt idx="39">
                  <c:v>1.1900000000000013</c:v>
                </c:pt>
                <c:pt idx="40">
                  <c:v>0.96000000000000063</c:v>
                </c:pt>
                <c:pt idx="41">
                  <c:v>0.8</c:v>
                </c:pt>
                <c:pt idx="42">
                  <c:v>0.94000000000000061</c:v>
                </c:pt>
                <c:pt idx="43">
                  <c:v>0.86000000000000065</c:v>
                </c:pt>
                <c:pt idx="44">
                  <c:v>0.62000000000000066</c:v>
                </c:pt>
                <c:pt idx="45">
                  <c:v>0.73000000000000065</c:v>
                </c:pt>
                <c:pt idx="46">
                  <c:v>0.72000000000000064</c:v>
                </c:pt>
                <c:pt idx="47">
                  <c:v>0.72000000000000064</c:v>
                </c:pt>
                <c:pt idx="48">
                  <c:v>0.70000000000000062</c:v>
                </c:pt>
                <c:pt idx="49">
                  <c:v>0.61000000000000065</c:v>
                </c:pt>
                <c:pt idx="50">
                  <c:v>0.61000000000000065</c:v>
                </c:pt>
                <c:pt idx="51">
                  <c:v>0.74000000000000066</c:v>
                </c:pt>
                <c:pt idx="52">
                  <c:v>0.95000000000000062</c:v>
                </c:pt>
                <c:pt idx="53">
                  <c:v>0.81</c:v>
                </c:pt>
                <c:pt idx="54">
                  <c:v>0.64000000000000079</c:v>
                </c:pt>
                <c:pt idx="55">
                  <c:v>1.1000000000000001</c:v>
                </c:pt>
                <c:pt idx="56">
                  <c:v>1.56</c:v>
                </c:pt>
                <c:pt idx="57">
                  <c:v>1.9800000000000006</c:v>
                </c:pt>
                <c:pt idx="58">
                  <c:v>2.0099999999999998</c:v>
                </c:pt>
                <c:pt idx="59">
                  <c:v>3.07</c:v>
                </c:pt>
                <c:pt idx="60">
                  <c:v>1.7300000000000006</c:v>
                </c:pt>
                <c:pt idx="61">
                  <c:v>1.61</c:v>
                </c:pt>
                <c:pt idx="62">
                  <c:v>1.34</c:v>
                </c:pt>
                <c:pt idx="63">
                  <c:v>1.43</c:v>
                </c:pt>
                <c:pt idx="64">
                  <c:v>1.6800000000000013</c:v>
                </c:pt>
                <c:pt idx="65">
                  <c:v>1.8800000000000001</c:v>
                </c:pt>
                <c:pt idx="66">
                  <c:v>1.3</c:v>
                </c:pt>
                <c:pt idx="67">
                  <c:v>1.1700000000000013</c:v>
                </c:pt>
                <c:pt idx="68">
                  <c:v>1.27</c:v>
                </c:pt>
                <c:pt idx="69">
                  <c:v>1.1900000000000013</c:v>
                </c:pt>
                <c:pt idx="70">
                  <c:v>0.65000000000000091</c:v>
                </c:pt>
                <c:pt idx="71">
                  <c:v>0.87000000000000066</c:v>
                </c:pt>
                <c:pt idx="72">
                  <c:v>0.67000000000000093</c:v>
                </c:pt>
                <c:pt idx="73">
                  <c:v>1</c:v>
                </c:pt>
                <c:pt idx="74">
                  <c:v>0.97000000000000031</c:v>
                </c:pt>
                <c:pt idx="75">
                  <c:v>1.0900000000000001</c:v>
                </c:pt>
                <c:pt idx="76">
                  <c:v>1.1800000000000013</c:v>
                </c:pt>
                <c:pt idx="77">
                  <c:v>1.1299999999999986</c:v>
                </c:pt>
                <c:pt idx="78">
                  <c:v>1.02</c:v>
                </c:pt>
                <c:pt idx="79">
                  <c:v>1.02</c:v>
                </c:pt>
                <c:pt idx="80">
                  <c:v>1.1399999999999986</c:v>
                </c:pt>
                <c:pt idx="81">
                  <c:v>1.1900000000000013</c:v>
                </c:pt>
                <c:pt idx="82">
                  <c:v>1.2</c:v>
                </c:pt>
                <c:pt idx="83">
                  <c:v>1.21</c:v>
                </c:pt>
                <c:pt idx="84">
                  <c:v>1.05</c:v>
                </c:pt>
                <c:pt idx="85">
                  <c:v>1.1200000000000001</c:v>
                </c:pt>
                <c:pt idx="86">
                  <c:v>1.9</c:v>
                </c:pt>
                <c:pt idx="87">
                  <c:v>1.9900000000000007</c:v>
                </c:pt>
                <c:pt idx="88">
                  <c:v>1.7800000000000007</c:v>
                </c:pt>
                <c:pt idx="89">
                  <c:v>1.7100000000000006</c:v>
                </c:pt>
                <c:pt idx="90">
                  <c:v>1.7100000000000006</c:v>
                </c:pt>
                <c:pt idx="91">
                  <c:v>1.7100000000000006</c:v>
                </c:pt>
                <c:pt idx="92">
                  <c:v>1.9300000000000006</c:v>
                </c:pt>
                <c:pt idx="93">
                  <c:v>1.9300000000000006</c:v>
                </c:pt>
                <c:pt idx="94">
                  <c:v>1.9300000000000006</c:v>
                </c:pt>
                <c:pt idx="95">
                  <c:v>1.9300000000000006</c:v>
                </c:pt>
                <c:pt idx="96">
                  <c:v>1.9</c:v>
                </c:pt>
                <c:pt idx="97">
                  <c:v>2.08</c:v>
                </c:pt>
                <c:pt idx="98">
                  <c:v>2.08</c:v>
                </c:pt>
                <c:pt idx="99">
                  <c:v>1.9</c:v>
                </c:pt>
                <c:pt idx="100">
                  <c:v>1.8</c:v>
                </c:pt>
                <c:pt idx="101">
                  <c:v>1.8</c:v>
                </c:pt>
                <c:pt idx="102">
                  <c:v>1.8</c:v>
                </c:pt>
                <c:pt idx="103">
                  <c:v>1.8</c:v>
                </c:pt>
                <c:pt idx="104">
                  <c:v>1.8</c:v>
                </c:pt>
                <c:pt idx="105">
                  <c:v>1.8</c:v>
                </c:pt>
                <c:pt idx="106">
                  <c:v>1.8</c:v>
                </c:pt>
                <c:pt idx="107">
                  <c:v>1.8</c:v>
                </c:pt>
                <c:pt idx="108">
                  <c:v>1.8</c:v>
                </c:pt>
                <c:pt idx="109">
                  <c:v>1.8</c:v>
                </c:pt>
                <c:pt idx="110">
                  <c:v>2.2400000000000002</c:v>
                </c:pt>
                <c:pt idx="111">
                  <c:v>2.48</c:v>
                </c:pt>
                <c:pt idx="112">
                  <c:v>3.29</c:v>
                </c:pt>
                <c:pt idx="113">
                  <c:v>11.58</c:v>
                </c:pt>
                <c:pt idx="114">
                  <c:v>11.53</c:v>
                </c:pt>
                <c:pt idx="115">
                  <c:v>12.8</c:v>
                </c:pt>
                <c:pt idx="116">
                  <c:v>13.92</c:v>
                </c:pt>
                <c:pt idx="117">
                  <c:v>14.02</c:v>
                </c:pt>
                <c:pt idx="118">
                  <c:v>31.610000000000021</c:v>
                </c:pt>
                <c:pt idx="119">
                  <c:v>36.83</c:v>
                </c:pt>
                <c:pt idx="120">
                  <c:v>35.93</c:v>
                </c:pt>
                <c:pt idx="121">
                  <c:v>32.97</c:v>
                </c:pt>
                <c:pt idx="122">
                  <c:v>29.55</c:v>
                </c:pt>
                <c:pt idx="123">
                  <c:v>28.779999999999987</c:v>
                </c:pt>
                <c:pt idx="124">
                  <c:v>27.56</c:v>
                </c:pt>
                <c:pt idx="125">
                  <c:v>14.43</c:v>
                </c:pt>
                <c:pt idx="126">
                  <c:v>18.435039399999972</c:v>
                </c:pt>
                <c:pt idx="127">
                  <c:v>14.923841700000001</c:v>
                </c:pt>
                <c:pt idx="128">
                  <c:v>18.226113300000002</c:v>
                </c:pt>
                <c:pt idx="129">
                  <c:v>23.725820299999974</c:v>
                </c:pt>
                <c:pt idx="130">
                  <c:v>20.0033852</c:v>
                </c:pt>
                <c:pt idx="131">
                  <c:v>19.3208366</c:v>
                </c:pt>
                <c:pt idx="132">
                  <c:v>16.971634199999986</c:v>
                </c:pt>
                <c:pt idx="133">
                  <c:v>15.817315199999999</c:v>
                </c:pt>
                <c:pt idx="134">
                  <c:v>17.016679700000001</c:v>
                </c:pt>
                <c:pt idx="135">
                  <c:v>20.668488400000001</c:v>
                </c:pt>
                <c:pt idx="136">
                  <c:v>19.092587499999986</c:v>
                </c:pt>
                <c:pt idx="137">
                  <c:v>12.7156615</c:v>
                </c:pt>
                <c:pt idx="138">
                  <c:v>17.970077799999999</c:v>
                </c:pt>
                <c:pt idx="139">
                  <c:v>28.495449199999957</c:v>
                </c:pt>
                <c:pt idx="140">
                  <c:v>24.443891099999988</c:v>
                </c:pt>
                <c:pt idx="141">
                  <c:v>25.023255800000001</c:v>
                </c:pt>
                <c:pt idx="142">
                  <c:v>28.830703100000001</c:v>
                </c:pt>
                <c:pt idx="143">
                  <c:v>38.265000000000043</c:v>
                </c:pt>
                <c:pt idx="144">
                  <c:v>54.521089499999995</c:v>
                </c:pt>
                <c:pt idx="145">
                  <c:v>65.144062500000004</c:v>
                </c:pt>
                <c:pt idx="146">
                  <c:v>72.389078399999875</c:v>
                </c:pt>
                <c:pt idx="147">
                  <c:v>97.255972799999839</c:v>
                </c:pt>
                <c:pt idx="148">
                  <c:v>61.671264799999996</c:v>
                </c:pt>
                <c:pt idx="149">
                  <c:v>79.495533600000101</c:v>
                </c:pt>
                <c:pt idx="150">
                  <c:v>111.25559800000001</c:v>
                </c:pt>
                <c:pt idx="151">
                  <c:v>111.66970238095222</c:v>
                </c:pt>
                <c:pt idx="152">
                  <c:v>108.65851778656111</c:v>
                </c:pt>
                <c:pt idx="153">
                  <c:v>98.946007905138401</c:v>
                </c:pt>
                <c:pt idx="154">
                  <c:v>52.3867588932806</c:v>
                </c:pt>
                <c:pt idx="155">
                  <c:v>43.734169960474311</c:v>
                </c:pt>
                <c:pt idx="156" formatCode="General">
                  <c:v>54.190000000000012</c:v>
                </c:pt>
              </c:numCache>
            </c:numRef>
          </c:val>
          <c:smooth val="0"/>
          <c:extLst>
            <c:ext xmlns:c16="http://schemas.microsoft.com/office/drawing/2014/chart" uri="{C3380CC4-5D6E-409C-BE32-E72D297353CC}">
              <c16:uniqueId val="{00000000-6FBB-436E-A758-871926DA3013}"/>
            </c:ext>
          </c:extLst>
        </c:ser>
        <c:ser>
          <c:idx val="1"/>
          <c:order val="1"/>
          <c:tx>
            <c:strRef>
              <c:f>'Oil - Crude prices since 1861'!$C$4</c:f>
              <c:strCache>
                <c:ptCount val="1"/>
                <c:pt idx="0">
                  <c:v>$ 2017</c:v>
                </c:pt>
              </c:strCache>
            </c:strRef>
          </c:tx>
          <c:spPr>
            <a:ln>
              <a:solidFill>
                <a:srgbClr val="4F81BD"/>
              </a:solidFill>
              <a:prstDash val="sysDot"/>
            </a:ln>
          </c:spPr>
          <c:marker>
            <c:symbol val="none"/>
          </c:marker>
          <c:cat>
            <c:numRef>
              <c:f>'Oil - Crude prices since 1861'!$A$5:$A$161</c:f>
              <c:numCache>
                <c:formatCode>General</c:formatCode>
                <c:ptCount val="157"/>
                <c:pt idx="0">
                  <c:v>1861</c:v>
                </c:pt>
                <c:pt idx="1">
                  <c:v>1862</c:v>
                </c:pt>
                <c:pt idx="2">
                  <c:v>1863</c:v>
                </c:pt>
                <c:pt idx="3">
                  <c:v>1864</c:v>
                </c:pt>
                <c:pt idx="4">
                  <c:v>1865</c:v>
                </c:pt>
                <c:pt idx="5">
                  <c:v>1866</c:v>
                </c:pt>
                <c:pt idx="6">
                  <c:v>1867</c:v>
                </c:pt>
                <c:pt idx="7">
                  <c:v>1868</c:v>
                </c:pt>
                <c:pt idx="8">
                  <c:v>1869</c:v>
                </c:pt>
                <c:pt idx="9">
                  <c:v>1870</c:v>
                </c:pt>
                <c:pt idx="10">
                  <c:v>1871</c:v>
                </c:pt>
                <c:pt idx="11">
                  <c:v>1872</c:v>
                </c:pt>
                <c:pt idx="12">
                  <c:v>1873</c:v>
                </c:pt>
                <c:pt idx="13">
                  <c:v>1874</c:v>
                </c:pt>
                <c:pt idx="14">
                  <c:v>1875</c:v>
                </c:pt>
                <c:pt idx="15">
                  <c:v>1876</c:v>
                </c:pt>
                <c:pt idx="16">
                  <c:v>1877</c:v>
                </c:pt>
                <c:pt idx="17">
                  <c:v>1878</c:v>
                </c:pt>
                <c:pt idx="18">
                  <c:v>1879</c:v>
                </c:pt>
                <c:pt idx="19">
                  <c:v>1880</c:v>
                </c:pt>
                <c:pt idx="20">
                  <c:v>1881</c:v>
                </c:pt>
                <c:pt idx="21">
                  <c:v>1882</c:v>
                </c:pt>
                <c:pt idx="22">
                  <c:v>1883</c:v>
                </c:pt>
                <c:pt idx="23">
                  <c:v>1884</c:v>
                </c:pt>
                <c:pt idx="24">
                  <c:v>1885</c:v>
                </c:pt>
                <c:pt idx="25">
                  <c:v>1886</c:v>
                </c:pt>
                <c:pt idx="26">
                  <c:v>1887</c:v>
                </c:pt>
                <c:pt idx="27">
                  <c:v>1888</c:v>
                </c:pt>
                <c:pt idx="28">
                  <c:v>1889</c:v>
                </c:pt>
                <c:pt idx="29">
                  <c:v>1890</c:v>
                </c:pt>
                <c:pt idx="30">
                  <c:v>1891</c:v>
                </c:pt>
                <c:pt idx="31">
                  <c:v>1892</c:v>
                </c:pt>
                <c:pt idx="32">
                  <c:v>1893</c:v>
                </c:pt>
                <c:pt idx="33">
                  <c:v>1894</c:v>
                </c:pt>
                <c:pt idx="34">
                  <c:v>1895</c:v>
                </c:pt>
                <c:pt idx="35">
                  <c:v>1896</c:v>
                </c:pt>
                <c:pt idx="36">
                  <c:v>1897</c:v>
                </c:pt>
                <c:pt idx="37">
                  <c:v>1898</c:v>
                </c:pt>
                <c:pt idx="38">
                  <c:v>1899</c:v>
                </c:pt>
                <c:pt idx="39">
                  <c:v>1900</c:v>
                </c:pt>
                <c:pt idx="40">
                  <c:v>1901</c:v>
                </c:pt>
                <c:pt idx="41">
                  <c:v>1902</c:v>
                </c:pt>
                <c:pt idx="42">
                  <c:v>1903</c:v>
                </c:pt>
                <c:pt idx="43">
                  <c:v>1904</c:v>
                </c:pt>
                <c:pt idx="44">
                  <c:v>1905</c:v>
                </c:pt>
                <c:pt idx="45">
                  <c:v>1906</c:v>
                </c:pt>
                <c:pt idx="46">
                  <c:v>1907</c:v>
                </c:pt>
                <c:pt idx="47">
                  <c:v>1908</c:v>
                </c:pt>
                <c:pt idx="48">
                  <c:v>1909</c:v>
                </c:pt>
                <c:pt idx="49">
                  <c:v>1910</c:v>
                </c:pt>
                <c:pt idx="50">
                  <c:v>1911</c:v>
                </c:pt>
                <c:pt idx="51">
                  <c:v>1912</c:v>
                </c:pt>
                <c:pt idx="52">
                  <c:v>1913</c:v>
                </c:pt>
                <c:pt idx="53">
                  <c:v>1914</c:v>
                </c:pt>
                <c:pt idx="54">
                  <c:v>1915</c:v>
                </c:pt>
                <c:pt idx="55">
                  <c:v>1916</c:v>
                </c:pt>
                <c:pt idx="56">
                  <c:v>1917</c:v>
                </c:pt>
                <c:pt idx="57">
                  <c:v>1918</c:v>
                </c:pt>
                <c:pt idx="58">
                  <c:v>1919</c:v>
                </c:pt>
                <c:pt idx="59">
                  <c:v>1920</c:v>
                </c:pt>
                <c:pt idx="60">
                  <c:v>1921</c:v>
                </c:pt>
                <c:pt idx="61">
                  <c:v>1922</c:v>
                </c:pt>
                <c:pt idx="62">
                  <c:v>1923</c:v>
                </c:pt>
                <c:pt idx="63">
                  <c:v>1924</c:v>
                </c:pt>
                <c:pt idx="64">
                  <c:v>1925</c:v>
                </c:pt>
                <c:pt idx="65">
                  <c:v>1926</c:v>
                </c:pt>
                <c:pt idx="66">
                  <c:v>1927</c:v>
                </c:pt>
                <c:pt idx="67">
                  <c:v>1928</c:v>
                </c:pt>
                <c:pt idx="68">
                  <c:v>1929</c:v>
                </c:pt>
                <c:pt idx="69">
                  <c:v>1930</c:v>
                </c:pt>
                <c:pt idx="70">
                  <c:v>1931</c:v>
                </c:pt>
                <c:pt idx="71">
                  <c:v>1932</c:v>
                </c:pt>
                <c:pt idx="72">
                  <c:v>1933</c:v>
                </c:pt>
                <c:pt idx="73">
                  <c:v>1934</c:v>
                </c:pt>
                <c:pt idx="74">
                  <c:v>1935</c:v>
                </c:pt>
                <c:pt idx="75">
                  <c:v>1936</c:v>
                </c:pt>
                <c:pt idx="76">
                  <c:v>1937</c:v>
                </c:pt>
                <c:pt idx="77">
                  <c:v>1938</c:v>
                </c:pt>
                <c:pt idx="78">
                  <c:v>1939</c:v>
                </c:pt>
                <c:pt idx="79">
                  <c:v>1940</c:v>
                </c:pt>
                <c:pt idx="80">
                  <c:v>1941</c:v>
                </c:pt>
                <c:pt idx="81">
                  <c:v>1942</c:v>
                </c:pt>
                <c:pt idx="82">
                  <c:v>1943</c:v>
                </c:pt>
                <c:pt idx="83">
                  <c:v>1944</c:v>
                </c:pt>
                <c:pt idx="84">
                  <c:v>1945</c:v>
                </c:pt>
                <c:pt idx="85">
                  <c:v>1946</c:v>
                </c:pt>
                <c:pt idx="86">
                  <c:v>1947</c:v>
                </c:pt>
                <c:pt idx="87">
                  <c:v>1948</c:v>
                </c:pt>
                <c:pt idx="88">
                  <c:v>1949</c:v>
                </c:pt>
                <c:pt idx="89">
                  <c:v>1950</c:v>
                </c:pt>
                <c:pt idx="90">
                  <c:v>1951</c:v>
                </c:pt>
                <c:pt idx="91">
                  <c:v>1952</c:v>
                </c:pt>
                <c:pt idx="92">
                  <c:v>1953</c:v>
                </c:pt>
                <c:pt idx="93">
                  <c:v>1954</c:v>
                </c:pt>
                <c:pt idx="94">
                  <c:v>1955</c:v>
                </c:pt>
                <c:pt idx="95">
                  <c:v>1956</c:v>
                </c:pt>
                <c:pt idx="96">
                  <c:v>1957</c:v>
                </c:pt>
                <c:pt idx="97">
                  <c:v>1958</c:v>
                </c:pt>
                <c:pt idx="98">
                  <c:v>1959</c:v>
                </c:pt>
                <c:pt idx="99">
                  <c:v>1960</c:v>
                </c:pt>
                <c:pt idx="100">
                  <c:v>1961</c:v>
                </c:pt>
                <c:pt idx="101">
                  <c:v>1962</c:v>
                </c:pt>
                <c:pt idx="102">
                  <c:v>1963</c:v>
                </c:pt>
                <c:pt idx="103">
                  <c:v>1964</c:v>
                </c:pt>
                <c:pt idx="104">
                  <c:v>1965</c:v>
                </c:pt>
                <c:pt idx="105">
                  <c:v>1966</c:v>
                </c:pt>
                <c:pt idx="106">
                  <c:v>1967</c:v>
                </c:pt>
                <c:pt idx="107">
                  <c:v>1968</c:v>
                </c:pt>
                <c:pt idx="108">
                  <c:v>1969</c:v>
                </c:pt>
                <c:pt idx="109">
                  <c:v>1970</c:v>
                </c:pt>
                <c:pt idx="110">
                  <c:v>1971</c:v>
                </c:pt>
                <c:pt idx="111">
                  <c:v>1972</c:v>
                </c:pt>
                <c:pt idx="112">
                  <c:v>1973</c:v>
                </c:pt>
                <c:pt idx="113">
                  <c:v>1974</c:v>
                </c:pt>
                <c:pt idx="114">
                  <c:v>1975</c:v>
                </c:pt>
                <c:pt idx="115">
                  <c:v>1976</c:v>
                </c:pt>
                <c:pt idx="116">
                  <c:v>1977</c:v>
                </c:pt>
                <c:pt idx="117">
                  <c:v>1978</c:v>
                </c:pt>
                <c:pt idx="118">
                  <c:v>1979</c:v>
                </c:pt>
                <c:pt idx="119">
                  <c:v>1980</c:v>
                </c:pt>
                <c:pt idx="120">
                  <c:v>1981</c:v>
                </c:pt>
                <c:pt idx="121">
                  <c:v>1982</c:v>
                </c:pt>
                <c:pt idx="122">
                  <c:v>1983</c:v>
                </c:pt>
                <c:pt idx="123">
                  <c:v>1984</c:v>
                </c:pt>
                <c:pt idx="124">
                  <c:v>1985</c:v>
                </c:pt>
                <c:pt idx="125">
                  <c:v>1986</c:v>
                </c:pt>
                <c:pt idx="126">
                  <c:v>1987</c:v>
                </c:pt>
                <c:pt idx="127">
                  <c:v>1988</c:v>
                </c:pt>
                <c:pt idx="128">
                  <c:v>1989</c:v>
                </c:pt>
                <c:pt idx="129">
                  <c:v>1990</c:v>
                </c:pt>
                <c:pt idx="130">
                  <c:v>1991</c:v>
                </c:pt>
                <c:pt idx="131">
                  <c:v>1992</c:v>
                </c:pt>
                <c:pt idx="132">
                  <c:v>1993</c:v>
                </c:pt>
                <c:pt idx="133">
                  <c:v>1994</c:v>
                </c:pt>
                <c:pt idx="134">
                  <c:v>1995</c:v>
                </c:pt>
                <c:pt idx="135">
                  <c:v>1996</c:v>
                </c:pt>
                <c:pt idx="136">
                  <c:v>1997</c:v>
                </c:pt>
                <c:pt idx="137">
                  <c:v>1998</c:v>
                </c:pt>
                <c:pt idx="138">
                  <c:v>1999</c:v>
                </c:pt>
                <c:pt idx="139">
                  <c:v>2000</c:v>
                </c:pt>
                <c:pt idx="140">
                  <c:v>2001</c:v>
                </c:pt>
                <c:pt idx="141">
                  <c:v>2002</c:v>
                </c:pt>
                <c:pt idx="142">
                  <c:v>2003</c:v>
                </c:pt>
                <c:pt idx="143">
                  <c:v>2004</c:v>
                </c:pt>
                <c:pt idx="144">
                  <c:v>2005</c:v>
                </c:pt>
                <c:pt idx="145">
                  <c:v>2006</c:v>
                </c:pt>
                <c:pt idx="146">
                  <c:v>2007</c:v>
                </c:pt>
                <c:pt idx="147">
                  <c:v>2008</c:v>
                </c:pt>
                <c:pt idx="148">
                  <c:v>2009</c:v>
                </c:pt>
                <c:pt idx="149">
                  <c:v>2010</c:v>
                </c:pt>
                <c:pt idx="150">
                  <c:v>2011</c:v>
                </c:pt>
                <c:pt idx="151">
                  <c:v>2012</c:v>
                </c:pt>
                <c:pt idx="152">
                  <c:v>2013</c:v>
                </c:pt>
                <c:pt idx="153">
                  <c:v>2014</c:v>
                </c:pt>
                <c:pt idx="154">
                  <c:v>2015</c:v>
                </c:pt>
                <c:pt idx="155">
                  <c:v>2016</c:v>
                </c:pt>
                <c:pt idx="156">
                  <c:v>2017</c:v>
                </c:pt>
              </c:numCache>
            </c:numRef>
          </c:cat>
          <c:val>
            <c:numRef>
              <c:f>'Oil - Crude prices since 1861'!$C$5:$C$161</c:f>
              <c:numCache>
                <c:formatCode>0.00</c:formatCode>
                <c:ptCount val="157"/>
                <c:pt idx="0">
                  <c:v>13.313700153600006</c:v>
                </c:pt>
                <c:pt idx="1">
                  <c:v>25.676421724799997</c:v>
                </c:pt>
                <c:pt idx="2">
                  <c:v>62.456160952216138</c:v>
                </c:pt>
                <c:pt idx="3">
                  <c:v>125.80666206801712</c:v>
                </c:pt>
                <c:pt idx="4">
                  <c:v>105.09790010337387</c:v>
                </c:pt>
                <c:pt idx="5">
                  <c:v>62.357024188799919</c:v>
                </c:pt>
                <c:pt idx="6">
                  <c:v>42.095358065828563</c:v>
                </c:pt>
                <c:pt idx="7">
                  <c:v>66.575293472159871</c:v>
                </c:pt>
                <c:pt idx="8">
                  <c:v>66.75869648447997</c:v>
                </c:pt>
                <c:pt idx="9">
                  <c:v>74.519539742652583</c:v>
                </c:pt>
                <c:pt idx="10">
                  <c:v>88.441008163199953</c:v>
                </c:pt>
                <c:pt idx="11">
                  <c:v>74.176329427199889</c:v>
                </c:pt>
                <c:pt idx="12">
                  <c:v>37.291945838400046</c:v>
                </c:pt>
                <c:pt idx="13">
                  <c:v>25.244885225223531</c:v>
                </c:pt>
                <c:pt idx="14">
                  <c:v>30.011402015999987</c:v>
                </c:pt>
                <c:pt idx="15">
                  <c:v>58.688963942400022</c:v>
                </c:pt>
                <c:pt idx="16">
                  <c:v>55.479411226799968</c:v>
                </c:pt>
                <c:pt idx="17">
                  <c:v>30.103390987696535</c:v>
                </c:pt>
                <c:pt idx="18">
                  <c:v>22.53237008502856</c:v>
                </c:pt>
                <c:pt idx="19">
                  <c:v>24.032118855724104</c:v>
                </c:pt>
                <c:pt idx="20">
                  <c:v>21.755391806234471</c:v>
                </c:pt>
                <c:pt idx="21">
                  <c:v>19.731634428910333</c:v>
                </c:pt>
                <c:pt idx="22">
                  <c:v>26.200430331428539</c:v>
                </c:pt>
                <c:pt idx="23">
                  <c:v>22.823485977599987</c:v>
                </c:pt>
                <c:pt idx="24">
                  <c:v>23.910318643199989</c:v>
                </c:pt>
                <c:pt idx="25">
                  <c:v>19.291279814399989</c:v>
                </c:pt>
                <c:pt idx="26">
                  <c:v>18.204447148799989</c:v>
                </c:pt>
                <c:pt idx="27">
                  <c:v>23.910318643199989</c:v>
                </c:pt>
                <c:pt idx="28">
                  <c:v>25.540567641599967</c:v>
                </c:pt>
                <c:pt idx="29">
                  <c:v>23.638610476799986</c:v>
                </c:pt>
                <c:pt idx="30">
                  <c:v>18.204447148799989</c:v>
                </c:pt>
                <c:pt idx="31">
                  <c:v>15.215657318400009</c:v>
                </c:pt>
                <c:pt idx="32">
                  <c:v>17.389322649599968</c:v>
                </c:pt>
                <c:pt idx="33">
                  <c:v>23.701312361353811</c:v>
                </c:pt>
                <c:pt idx="34">
                  <c:v>39.908495480831981</c:v>
                </c:pt>
                <c:pt idx="35">
                  <c:v>34.626488726016007</c:v>
                </c:pt>
                <c:pt idx="36">
                  <c:v>23.182140757247989</c:v>
                </c:pt>
                <c:pt idx="37">
                  <c:v>26.703478593791989</c:v>
                </c:pt>
                <c:pt idx="38">
                  <c:v>37.854381742847941</c:v>
                </c:pt>
                <c:pt idx="39">
                  <c:v>34.919933545727986</c:v>
                </c:pt>
                <c:pt idx="40">
                  <c:v>28.170702692351966</c:v>
                </c:pt>
                <c:pt idx="41">
                  <c:v>22.572678439384607</c:v>
                </c:pt>
                <c:pt idx="42">
                  <c:v>25.540567641599967</c:v>
                </c:pt>
                <c:pt idx="43">
                  <c:v>23.366902310399986</c:v>
                </c:pt>
                <c:pt idx="44">
                  <c:v>16.845906316799987</c:v>
                </c:pt>
                <c:pt idx="45">
                  <c:v>19.834696147199992</c:v>
                </c:pt>
                <c:pt idx="46">
                  <c:v>18.864309838628543</c:v>
                </c:pt>
                <c:pt idx="47">
                  <c:v>19.562987980799971</c:v>
                </c:pt>
                <c:pt idx="48">
                  <c:v>19.019571647999992</c:v>
                </c:pt>
                <c:pt idx="49">
                  <c:v>15.982262502171423</c:v>
                </c:pt>
                <c:pt idx="50">
                  <c:v>15.982262502171425</c:v>
                </c:pt>
                <c:pt idx="51">
                  <c:v>18.719755740248296</c:v>
                </c:pt>
                <c:pt idx="52">
                  <c:v>23.465705279999952</c:v>
                </c:pt>
                <c:pt idx="53">
                  <c:v>19.739562624000001</c:v>
                </c:pt>
                <c:pt idx="54">
                  <c:v>15.441383423999998</c:v>
                </c:pt>
                <c:pt idx="55">
                  <c:v>24.676720639999989</c:v>
                </c:pt>
                <c:pt idx="56">
                  <c:v>29.799434496</c:v>
                </c:pt>
                <c:pt idx="57">
                  <c:v>32.202149760000012</c:v>
                </c:pt>
                <c:pt idx="58">
                  <c:v>28.472624447999969</c:v>
                </c:pt>
                <c:pt idx="59">
                  <c:v>37.543142976000013</c:v>
                </c:pt>
                <c:pt idx="60">
                  <c:v>23.68361695999997</c:v>
                </c:pt>
                <c:pt idx="61">
                  <c:v>23.528627583999956</c:v>
                </c:pt>
                <c:pt idx="62">
                  <c:v>19.237949056000001</c:v>
                </c:pt>
                <c:pt idx="63">
                  <c:v>20.487987519999987</c:v>
                </c:pt>
                <c:pt idx="64">
                  <c:v>23.476809215999989</c:v>
                </c:pt>
                <c:pt idx="65">
                  <c:v>26.022821632000003</c:v>
                </c:pt>
                <c:pt idx="66">
                  <c:v>18.338652799999988</c:v>
                </c:pt>
                <c:pt idx="67">
                  <c:v>16.728484031999969</c:v>
                </c:pt>
                <c:pt idx="68">
                  <c:v>18.158268992000025</c:v>
                </c:pt>
                <c:pt idx="69">
                  <c:v>17.460731007999971</c:v>
                </c:pt>
                <c:pt idx="70">
                  <c:v>10.456696640000018</c:v>
                </c:pt>
                <c:pt idx="71">
                  <c:v>15.603824447999999</c:v>
                </c:pt>
                <c:pt idx="72">
                  <c:v>12.665448448000006</c:v>
                </c:pt>
                <c:pt idx="73">
                  <c:v>18.295756799999989</c:v>
                </c:pt>
                <c:pt idx="74">
                  <c:v>17.311771583999999</c:v>
                </c:pt>
                <c:pt idx="75">
                  <c:v>19.271751104000021</c:v>
                </c:pt>
                <c:pt idx="76">
                  <c:v>20.134107776000029</c:v>
                </c:pt>
                <c:pt idx="77">
                  <c:v>19.646588607999988</c:v>
                </c:pt>
                <c:pt idx="78">
                  <c:v>17.989111679999972</c:v>
                </c:pt>
                <c:pt idx="79">
                  <c:v>17.816596224000001</c:v>
                </c:pt>
                <c:pt idx="80">
                  <c:v>18.968169983999964</c:v>
                </c:pt>
                <c:pt idx="81">
                  <c:v>17.88660249599997</c:v>
                </c:pt>
                <c:pt idx="82">
                  <c:v>16.99858176</c:v>
                </c:pt>
                <c:pt idx="83">
                  <c:v>16.846607359999989</c:v>
                </c:pt>
                <c:pt idx="84">
                  <c:v>14.28951552</c:v>
                </c:pt>
                <c:pt idx="85">
                  <c:v>14.042434560000011</c:v>
                </c:pt>
                <c:pt idx="86">
                  <c:v>20.836670720000026</c:v>
                </c:pt>
                <c:pt idx="87">
                  <c:v>20.248113087999961</c:v>
                </c:pt>
                <c:pt idx="88">
                  <c:v>18.294629247999964</c:v>
                </c:pt>
                <c:pt idx="89">
                  <c:v>17.39913235199997</c:v>
                </c:pt>
                <c:pt idx="90">
                  <c:v>16.120708992000001</c:v>
                </c:pt>
                <c:pt idx="91">
                  <c:v>15.78119328</c:v>
                </c:pt>
                <c:pt idx="92">
                  <c:v>17.669597759999988</c:v>
                </c:pt>
                <c:pt idx="93">
                  <c:v>17.584443071999964</c:v>
                </c:pt>
                <c:pt idx="94">
                  <c:v>17.655405311999999</c:v>
                </c:pt>
                <c:pt idx="95">
                  <c:v>17.399941247999987</c:v>
                </c:pt>
                <c:pt idx="96">
                  <c:v>16.52868672</c:v>
                </c:pt>
                <c:pt idx="97">
                  <c:v>17.625500671999973</c:v>
                </c:pt>
                <c:pt idx="98">
                  <c:v>17.472545792000002</c:v>
                </c:pt>
                <c:pt idx="99">
                  <c:v>15.709005439999999</c:v>
                </c:pt>
                <c:pt idx="100">
                  <c:v>14.736614400000001</c:v>
                </c:pt>
                <c:pt idx="101">
                  <c:v>14.57777664</c:v>
                </c:pt>
                <c:pt idx="102">
                  <c:v>14.405702400000004</c:v>
                </c:pt>
                <c:pt idx="103">
                  <c:v>14.207155200000001</c:v>
                </c:pt>
                <c:pt idx="104">
                  <c:v>13.96889856</c:v>
                </c:pt>
                <c:pt idx="105">
                  <c:v>13.589452800000014</c:v>
                </c:pt>
                <c:pt idx="106">
                  <c:v>13.20559488000001</c:v>
                </c:pt>
                <c:pt idx="107">
                  <c:v>12.676135680000003</c:v>
                </c:pt>
                <c:pt idx="108">
                  <c:v>12.02754816</c:v>
                </c:pt>
                <c:pt idx="109">
                  <c:v>11.356899840000018</c:v>
                </c:pt>
                <c:pt idx="110">
                  <c:v>13.540036608000012</c:v>
                </c:pt>
                <c:pt idx="111">
                  <c:v>14.534831616</c:v>
                </c:pt>
                <c:pt idx="112">
                  <c:v>18.153072448000021</c:v>
                </c:pt>
                <c:pt idx="113">
                  <c:v>57.592953984000069</c:v>
                </c:pt>
                <c:pt idx="114">
                  <c:v>52.539682624000001</c:v>
                </c:pt>
                <c:pt idx="115">
                  <c:v>55.126507520000011</c:v>
                </c:pt>
                <c:pt idx="116">
                  <c:v>56.265040896000045</c:v>
                </c:pt>
                <c:pt idx="117">
                  <c:v>52.708319018404985</c:v>
                </c:pt>
                <c:pt idx="118">
                  <c:v>106.72511294765835</c:v>
                </c:pt>
                <c:pt idx="119">
                  <c:v>109.56031067961163</c:v>
                </c:pt>
                <c:pt idx="120">
                  <c:v>96.888466446644571</c:v>
                </c:pt>
                <c:pt idx="121">
                  <c:v>83.747216580311061</c:v>
                </c:pt>
                <c:pt idx="122">
                  <c:v>72.72385542168675</c:v>
                </c:pt>
                <c:pt idx="123">
                  <c:v>67.897532242540848</c:v>
                </c:pt>
                <c:pt idx="124">
                  <c:v>62.783524163568778</c:v>
                </c:pt>
                <c:pt idx="125">
                  <c:v>32.272642335766427</c:v>
                </c:pt>
                <c:pt idx="126">
                  <c:v>39.778141353239434</c:v>
                </c:pt>
                <c:pt idx="127">
                  <c:v>30.922502768419257</c:v>
                </c:pt>
                <c:pt idx="128">
                  <c:v>36.028910420129129</c:v>
                </c:pt>
                <c:pt idx="129">
                  <c:v>44.496350971201231</c:v>
                </c:pt>
                <c:pt idx="130">
                  <c:v>36.000218650690144</c:v>
                </c:pt>
                <c:pt idx="131">
                  <c:v>33.755691143207365</c:v>
                </c:pt>
                <c:pt idx="132">
                  <c:v>28.789529239474003</c:v>
                </c:pt>
                <c:pt idx="133">
                  <c:v>26.161540498137633</c:v>
                </c:pt>
                <c:pt idx="134">
                  <c:v>27.369609764199478</c:v>
                </c:pt>
                <c:pt idx="135">
                  <c:v>32.289737900624601</c:v>
                </c:pt>
                <c:pt idx="136">
                  <c:v>29.158723040498444</c:v>
                </c:pt>
                <c:pt idx="137">
                  <c:v>19.121858569815995</c:v>
                </c:pt>
                <c:pt idx="138">
                  <c:v>26.439528633469365</c:v>
                </c:pt>
                <c:pt idx="139">
                  <c:v>40.562163228246227</c:v>
                </c:pt>
                <c:pt idx="140">
                  <c:v>33.832222396566912</c:v>
                </c:pt>
                <c:pt idx="141">
                  <c:v>34.095055373518619</c:v>
                </c:pt>
                <c:pt idx="142">
                  <c:v>38.407510564521786</c:v>
                </c:pt>
                <c:pt idx="143">
                  <c:v>49.653344626786613</c:v>
                </c:pt>
                <c:pt idx="144">
                  <c:v>68.429131890629648</c:v>
                </c:pt>
                <c:pt idx="145">
                  <c:v>79.206907738095239</c:v>
                </c:pt>
                <c:pt idx="146">
                  <c:v>85.578468893943196</c:v>
                </c:pt>
                <c:pt idx="147">
                  <c:v>110.72481132513722</c:v>
                </c:pt>
                <c:pt idx="148">
                  <c:v>70.462719380694239</c:v>
                </c:pt>
                <c:pt idx="149">
                  <c:v>89.362114301060274</c:v>
                </c:pt>
                <c:pt idx="150">
                  <c:v>121.23718955699101</c:v>
                </c:pt>
                <c:pt idx="151">
                  <c:v>119.22122288744056</c:v>
                </c:pt>
                <c:pt idx="152">
                  <c:v>114.33172594016025</c:v>
                </c:pt>
                <c:pt idx="153">
                  <c:v>102.45017850140025</c:v>
                </c:pt>
                <c:pt idx="154">
                  <c:v>54.177727082533956</c:v>
                </c:pt>
                <c:pt idx="155">
                  <c:v>44.665862831965192</c:v>
                </c:pt>
                <c:pt idx="156" formatCode="General">
                  <c:v>54.190000000000012</c:v>
                </c:pt>
              </c:numCache>
            </c:numRef>
          </c:val>
          <c:smooth val="0"/>
          <c:extLst>
            <c:ext xmlns:c16="http://schemas.microsoft.com/office/drawing/2014/chart" uri="{C3380CC4-5D6E-409C-BE32-E72D297353CC}">
              <c16:uniqueId val="{00000001-6FBB-436E-A758-871926DA3013}"/>
            </c:ext>
          </c:extLst>
        </c:ser>
        <c:dLbls>
          <c:showLegendKey val="0"/>
          <c:showVal val="0"/>
          <c:showCatName val="0"/>
          <c:showSerName val="0"/>
          <c:showPercent val="0"/>
          <c:showBubbleSize val="0"/>
        </c:dLbls>
        <c:marker val="1"/>
        <c:smooth val="0"/>
        <c:axId val="77508992"/>
        <c:axId val="77510528"/>
      </c:lineChart>
      <c:lineChart>
        <c:grouping val="standard"/>
        <c:varyColors val="0"/>
        <c:ser>
          <c:idx val="2"/>
          <c:order val="2"/>
          <c:tx>
            <c:strRef>
              <c:f>'Oil - Crude prices since 1861'!$E$2</c:f>
              <c:strCache>
                <c:ptCount val="1"/>
                <c:pt idx="0">
                  <c:v>Oil Production</c:v>
                </c:pt>
              </c:strCache>
            </c:strRef>
          </c:tx>
          <c:marker>
            <c:symbol val="none"/>
          </c:marker>
          <c:val>
            <c:numRef>
              <c:f>'Oil - Crude prices since 1861'!$F$5:$F$161</c:f>
              <c:numCache>
                <c:formatCode>General</c:formatCode>
                <c:ptCount val="157"/>
                <c:pt idx="104" formatCode="0.0">
                  <c:v>31798.989863013721</c:v>
                </c:pt>
                <c:pt idx="105" formatCode="0.0">
                  <c:v>34563.072347945214</c:v>
                </c:pt>
                <c:pt idx="106" formatCode="0.0">
                  <c:v>37112.981819178167</c:v>
                </c:pt>
                <c:pt idx="107" formatCode="0.0">
                  <c:v>40428.767437158473</c:v>
                </c:pt>
                <c:pt idx="108" formatCode="0.0">
                  <c:v>43655.98613972609</c:v>
                </c:pt>
                <c:pt idx="109" formatCode="0.0">
                  <c:v>48072.388688215011</c:v>
                </c:pt>
                <c:pt idx="110" formatCode="0.0">
                  <c:v>50791.899669899511</c:v>
                </c:pt>
                <c:pt idx="111" formatCode="0.0">
                  <c:v>53561.679552903275</c:v>
                </c:pt>
                <c:pt idx="112" formatCode="0.0">
                  <c:v>58534.052045120203</c:v>
                </c:pt>
                <c:pt idx="113" formatCode="0.0">
                  <c:v>58661.072434595684</c:v>
                </c:pt>
                <c:pt idx="114" formatCode="0.0">
                  <c:v>55787.674072784677</c:v>
                </c:pt>
                <c:pt idx="115" formatCode="0.0">
                  <c:v>60404.791974309454</c:v>
                </c:pt>
                <c:pt idx="116" formatCode="0.0">
                  <c:v>62703.460511239391</c:v>
                </c:pt>
                <c:pt idx="117" formatCode="0.0">
                  <c:v>63339.588833354261</c:v>
                </c:pt>
                <c:pt idx="118" formatCode="0.0">
                  <c:v>66055.162091691076</c:v>
                </c:pt>
                <c:pt idx="119" formatCode="0.0">
                  <c:v>62947.135198387594</c:v>
                </c:pt>
                <c:pt idx="120" formatCode="0.0">
                  <c:v>59546.520226432636</c:v>
                </c:pt>
                <c:pt idx="121" formatCode="0.0">
                  <c:v>57295.733366595188</c:v>
                </c:pt>
                <c:pt idx="122" formatCode="0.0">
                  <c:v>56611.052838805117</c:v>
                </c:pt>
                <c:pt idx="123" formatCode="0.0">
                  <c:v>57654.097881116926</c:v>
                </c:pt>
                <c:pt idx="124" formatCode="0.0">
                  <c:v>57407.194245162624</c:v>
                </c:pt>
                <c:pt idx="125" formatCode="0.0">
                  <c:v>60246.172293692143</c:v>
                </c:pt>
                <c:pt idx="126" formatCode="0.0">
                  <c:v>60606.655933570939</c:v>
                </c:pt>
                <c:pt idx="127" formatCode="0.0">
                  <c:v>62924.212164087192</c:v>
                </c:pt>
                <c:pt idx="128" formatCode="0.0">
                  <c:v>63793.10071828145</c:v>
                </c:pt>
                <c:pt idx="129" formatCode="0.0">
                  <c:v>65001.486496835962</c:v>
                </c:pt>
                <c:pt idx="130" formatCode="0.0">
                  <c:v>64838.668657384442</c:v>
                </c:pt>
                <c:pt idx="131" formatCode="0.0">
                  <c:v>65708.774220093866</c:v>
                </c:pt>
                <c:pt idx="132" formatCode="0.0">
                  <c:v>65965.162713643673</c:v>
                </c:pt>
                <c:pt idx="133" formatCode="0.0">
                  <c:v>66986.174350167756</c:v>
                </c:pt>
                <c:pt idx="134" formatCode="0.0">
                  <c:v>67974.254726794738</c:v>
                </c:pt>
                <c:pt idx="135" formatCode="0.0">
                  <c:v>69641.892173441578</c:v>
                </c:pt>
                <c:pt idx="136" formatCode="0.0">
                  <c:v>71646.891497571836</c:v>
                </c:pt>
                <c:pt idx="137" formatCode="0.0">
                  <c:v>73191.643351038874</c:v>
                </c:pt>
                <c:pt idx="138" formatCode="0.0">
                  <c:v>71891.620612408689</c:v>
                </c:pt>
                <c:pt idx="139" formatCode="0.0">
                  <c:v>74906.840656038403</c:v>
                </c:pt>
                <c:pt idx="140" formatCode="0.0">
                  <c:v>75052.329300051279</c:v>
                </c:pt>
                <c:pt idx="141" formatCode="0.0">
                  <c:v>74729.733594268211</c:v>
                </c:pt>
                <c:pt idx="142" formatCode="0.0">
                  <c:v>77707.504186979262</c:v>
                </c:pt>
                <c:pt idx="143" formatCode="0.0">
                  <c:v>81000.589467481288</c:v>
                </c:pt>
                <c:pt idx="144" formatCode="0.0">
                  <c:v>81875.710502233618</c:v>
                </c:pt>
                <c:pt idx="145" formatCode="0.0">
                  <c:v>82467.861616555427</c:v>
                </c:pt>
                <c:pt idx="146" formatCode="0.0">
                  <c:v>82329.817458737423</c:v>
                </c:pt>
                <c:pt idx="147" formatCode="0.0">
                  <c:v>83067.452312949477</c:v>
                </c:pt>
                <c:pt idx="148" formatCode="0.0">
                  <c:v>81284.263751131191</c:v>
                </c:pt>
                <c:pt idx="149" formatCode="0.0">
                  <c:v>83325.173736526645</c:v>
                </c:pt>
                <c:pt idx="150" formatCode="0.0">
                  <c:v>84027.020392444188</c:v>
                </c:pt>
                <c:pt idx="151" formatCode="0.0">
                  <c:v>86229.496470253318</c:v>
                </c:pt>
                <c:pt idx="152" formatCode="0.0">
                  <c:v>86569.564312353759</c:v>
                </c:pt>
                <c:pt idx="153" formatCode="0.0">
                  <c:v>88720.549569507071</c:v>
                </c:pt>
                <c:pt idx="154" formatCode="0.0">
                  <c:v>91547.113969570346</c:v>
                </c:pt>
                <c:pt idx="155" formatCode="0.0">
                  <c:v>92023.278956868948</c:v>
                </c:pt>
                <c:pt idx="156" formatCode="0.0">
                  <c:v>92648.630349915882</c:v>
                </c:pt>
              </c:numCache>
            </c:numRef>
          </c:val>
          <c:smooth val="0"/>
          <c:extLst>
            <c:ext xmlns:c16="http://schemas.microsoft.com/office/drawing/2014/chart" uri="{C3380CC4-5D6E-409C-BE32-E72D297353CC}">
              <c16:uniqueId val="{00000002-6FBB-436E-A758-871926DA3013}"/>
            </c:ext>
          </c:extLst>
        </c:ser>
        <c:ser>
          <c:idx val="3"/>
          <c:order val="3"/>
          <c:tx>
            <c:strRef>
              <c:f>'Oil - Crude prices since 1861'!$H$2</c:f>
              <c:strCache>
                <c:ptCount val="1"/>
                <c:pt idx="0">
                  <c:v>Oil Consumption</c:v>
                </c:pt>
              </c:strCache>
            </c:strRef>
          </c:tx>
          <c:marker>
            <c:symbol val="none"/>
          </c:marker>
          <c:val>
            <c:numRef>
              <c:f>'Oil - Crude prices since 1861'!$I$5:$I$161</c:f>
              <c:numCache>
                <c:formatCode>General</c:formatCode>
                <c:ptCount val="157"/>
                <c:pt idx="104">
                  <c:v>30685.965431713725</c:v>
                </c:pt>
                <c:pt idx="105">
                  <c:v>33052.933366163779</c:v>
                </c:pt>
                <c:pt idx="106">
                  <c:v>35408.976306224693</c:v>
                </c:pt>
                <c:pt idx="107">
                  <c:v>38323.317714679142</c:v>
                </c:pt>
                <c:pt idx="108">
                  <c:v>41661.773785318925</c:v>
                </c:pt>
                <c:pt idx="109">
                  <c:v>45226.734422838374</c:v>
                </c:pt>
                <c:pt idx="110">
                  <c:v>47936.015075627816</c:v>
                </c:pt>
                <c:pt idx="111">
                  <c:v>51468.787027626509</c:v>
                </c:pt>
                <c:pt idx="112">
                  <c:v>55628.992907861073</c:v>
                </c:pt>
                <c:pt idx="113">
                  <c:v>54838.577443196795</c:v>
                </c:pt>
                <c:pt idx="114">
                  <c:v>54385.041111630126</c:v>
                </c:pt>
                <c:pt idx="115">
                  <c:v>57766.413160536184</c:v>
                </c:pt>
                <c:pt idx="116">
                  <c:v>59932.847854777894</c:v>
                </c:pt>
                <c:pt idx="117">
                  <c:v>62785.319580736112</c:v>
                </c:pt>
                <c:pt idx="118">
                  <c:v>63922.175559068593</c:v>
                </c:pt>
                <c:pt idx="119">
                  <c:v>61299.866780991826</c:v>
                </c:pt>
                <c:pt idx="120">
                  <c:v>59426.911599616193</c:v>
                </c:pt>
                <c:pt idx="121">
                  <c:v>57832.361280222067</c:v>
                </c:pt>
                <c:pt idx="122">
                  <c:v>57712.287776518075</c:v>
                </c:pt>
                <c:pt idx="123">
                  <c:v>58957.417774216541</c:v>
                </c:pt>
                <c:pt idx="124">
                  <c:v>59371.266250471359</c:v>
                </c:pt>
                <c:pt idx="125">
                  <c:v>61192.537971470512</c:v>
                </c:pt>
                <c:pt idx="126">
                  <c:v>62551.691052657821</c:v>
                </c:pt>
                <c:pt idx="127">
                  <c:v>64527.999512348681</c:v>
                </c:pt>
                <c:pt idx="128">
                  <c:v>65773.176419292387</c:v>
                </c:pt>
                <c:pt idx="129">
                  <c:v>66526.818959133059</c:v>
                </c:pt>
                <c:pt idx="130">
                  <c:v>66682.602563653971</c:v>
                </c:pt>
                <c:pt idx="131">
                  <c:v>67775.787266980187</c:v>
                </c:pt>
                <c:pt idx="132">
                  <c:v>67619.812505264665</c:v>
                </c:pt>
                <c:pt idx="133">
                  <c:v>69214.009260877923</c:v>
                </c:pt>
                <c:pt idx="134">
                  <c:v>70380.639346605298</c:v>
                </c:pt>
                <c:pt idx="135">
                  <c:v>71908.398843163493</c:v>
                </c:pt>
                <c:pt idx="136">
                  <c:v>74054.415052736033</c:v>
                </c:pt>
                <c:pt idx="137">
                  <c:v>74453.216913389784</c:v>
                </c:pt>
                <c:pt idx="138">
                  <c:v>75997.80898560716</c:v>
                </c:pt>
                <c:pt idx="139">
                  <c:v>76800.951057934406</c:v>
                </c:pt>
                <c:pt idx="140">
                  <c:v>77683.127094360287</c:v>
                </c:pt>
                <c:pt idx="141">
                  <c:v>78570.188087971183</c:v>
                </c:pt>
                <c:pt idx="142">
                  <c:v>80308.07726808521</c:v>
                </c:pt>
                <c:pt idx="143">
                  <c:v>83158.503527881592</c:v>
                </c:pt>
                <c:pt idx="144">
                  <c:v>84474.742627258427</c:v>
                </c:pt>
                <c:pt idx="145">
                  <c:v>85633.196844478938</c:v>
                </c:pt>
                <c:pt idx="146">
                  <c:v>87104.915002582391</c:v>
                </c:pt>
                <c:pt idx="147">
                  <c:v>86515.114680310871</c:v>
                </c:pt>
                <c:pt idx="148">
                  <c:v>85587.219492581455</c:v>
                </c:pt>
                <c:pt idx="149">
                  <c:v>88534.794742758822</c:v>
                </c:pt>
                <c:pt idx="150">
                  <c:v>89561.273473125548</c:v>
                </c:pt>
                <c:pt idx="151">
                  <c:v>90508.516567131548</c:v>
                </c:pt>
                <c:pt idx="152">
                  <c:v>92087.815574712149</c:v>
                </c:pt>
                <c:pt idx="153">
                  <c:v>92985.920628090651</c:v>
                </c:pt>
                <c:pt idx="154">
                  <c:v>94842.79046380076</c:v>
                </c:pt>
                <c:pt idx="155">
                  <c:v>96487.810815627614</c:v>
                </c:pt>
                <c:pt idx="156">
                  <c:v>98185.605913933483</c:v>
                </c:pt>
              </c:numCache>
            </c:numRef>
          </c:val>
          <c:smooth val="0"/>
          <c:extLst>
            <c:ext xmlns:c16="http://schemas.microsoft.com/office/drawing/2014/chart" uri="{C3380CC4-5D6E-409C-BE32-E72D297353CC}">
              <c16:uniqueId val="{00000003-6FBB-436E-A758-871926DA3013}"/>
            </c:ext>
          </c:extLst>
        </c:ser>
        <c:ser>
          <c:idx val="4"/>
          <c:order val="4"/>
          <c:tx>
            <c:strRef>
              <c:f>'Oil - Crude prices since 1861'!$K$2</c:f>
              <c:strCache>
                <c:ptCount val="1"/>
                <c:pt idx="0">
                  <c:v>Changes in Inventoris</c:v>
                </c:pt>
              </c:strCache>
            </c:strRef>
          </c:tx>
          <c:spPr>
            <a:ln w="25400" cmpd="sng">
              <a:solidFill>
                <a:srgbClr val="FF6600"/>
              </a:solidFill>
              <a:prstDash val="sysDash"/>
            </a:ln>
          </c:spPr>
          <c:marker>
            <c:symbol val="none"/>
          </c:marker>
          <c:val>
            <c:numRef>
              <c:f>'Oil - Crude prices since 1861'!$K$5:$K$161</c:f>
              <c:numCache>
                <c:formatCode>General</c:formatCode>
                <c:ptCount val="157"/>
                <c:pt idx="104" formatCode="0.0">
                  <c:v>1113.0244313000208</c:v>
                </c:pt>
                <c:pt idx="105" formatCode="0.0">
                  <c:v>1510.1389817813911</c:v>
                </c:pt>
                <c:pt idx="106" formatCode="0.0">
                  <c:v>1704.005512953423</c:v>
                </c:pt>
                <c:pt idx="107" formatCode="0.0">
                  <c:v>2105.4497224793472</c:v>
                </c:pt>
                <c:pt idx="108" formatCode="0.0">
                  <c:v>1994.2123544071001</c:v>
                </c:pt>
                <c:pt idx="109" formatCode="0.0">
                  <c:v>2845.6542653765864</c:v>
                </c:pt>
                <c:pt idx="110" formatCode="0.0">
                  <c:v>2855.8845942716962</c:v>
                </c:pt>
                <c:pt idx="111" formatCode="0.0">
                  <c:v>2092.8925252767758</c:v>
                </c:pt>
                <c:pt idx="112" formatCode="0.0">
                  <c:v>2905.0591372590752</c:v>
                </c:pt>
                <c:pt idx="113" formatCode="0.0">
                  <c:v>3822.4949913988894</c:v>
                </c:pt>
                <c:pt idx="114" formatCode="0.0">
                  <c:v>1402.632961154537</c:v>
                </c:pt>
                <c:pt idx="115" formatCode="0.0">
                  <c:v>2638.3788137732722</c:v>
                </c:pt>
                <c:pt idx="116" formatCode="0.0">
                  <c:v>2770.6126564615406</c:v>
                </c:pt>
                <c:pt idx="117" formatCode="0.0">
                  <c:v>554.26925261809811</c:v>
                </c:pt>
                <c:pt idx="118" formatCode="0.0">
                  <c:v>2132.9865326225217</c:v>
                </c:pt>
                <c:pt idx="119" formatCode="0.0">
                  <c:v>1647.268417395768</c:v>
                </c:pt>
                <c:pt idx="120" formatCode="0.0">
                  <c:v>119.60862681647255</c:v>
                </c:pt>
                <c:pt idx="121" formatCode="0.0">
                  <c:v>-536.62791362679843</c:v>
                </c:pt>
                <c:pt idx="122" formatCode="0.0">
                  <c:v>-1101.2349377130008</c:v>
                </c:pt>
                <c:pt idx="123" formatCode="0.0">
                  <c:v>-1303.319893099615</c:v>
                </c:pt>
                <c:pt idx="124" formatCode="0.0">
                  <c:v>-1964.0720053087352</c:v>
                </c:pt>
                <c:pt idx="125" formatCode="0.0">
                  <c:v>-946.36567777839082</c:v>
                </c:pt>
                <c:pt idx="126" formatCode="0.0">
                  <c:v>-1945.0351190869333</c:v>
                </c:pt>
                <c:pt idx="127" formatCode="0.0">
                  <c:v>-1603.7873482613998</c:v>
                </c:pt>
                <c:pt idx="128" formatCode="0.0">
                  <c:v>-1980.0757010108791</c:v>
                </c:pt>
                <c:pt idx="129" formatCode="0.0">
                  <c:v>-1525.3324622971036</c:v>
                </c:pt>
                <c:pt idx="130" formatCode="0.0">
                  <c:v>-1843.9339062695508</c:v>
                </c:pt>
                <c:pt idx="131" formatCode="0.0">
                  <c:v>-2067.013046886238</c:v>
                </c:pt>
                <c:pt idx="132" formatCode="0.0">
                  <c:v>-1654.6497916211381</c:v>
                </c:pt>
                <c:pt idx="133" formatCode="0.0">
                  <c:v>-2227.8349107101676</c:v>
                </c:pt>
                <c:pt idx="134" formatCode="0.0">
                  <c:v>-2406.3846198105462</c:v>
                </c:pt>
                <c:pt idx="135" formatCode="0.0">
                  <c:v>-2266.5066697220409</c:v>
                </c:pt>
                <c:pt idx="136" formatCode="0.0">
                  <c:v>-2407.5235551641963</c:v>
                </c:pt>
                <c:pt idx="137" formatCode="0.0">
                  <c:v>-1261.5735623510259</c:v>
                </c:pt>
                <c:pt idx="138" formatCode="0.0">
                  <c:v>-4106.1883731985581</c:v>
                </c:pt>
                <c:pt idx="139" formatCode="0.0">
                  <c:v>-1894.1104018960307</c:v>
                </c:pt>
                <c:pt idx="140" formatCode="0.0">
                  <c:v>-2630.7977943090664</c:v>
                </c:pt>
                <c:pt idx="141" formatCode="0.0">
                  <c:v>-3840.4544937029423</c:v>
                </c:pt>
                <c:pt idx="142" formatCode="0.0">
                  <c:v>-2600.5730811058597</c:v>
                </c:pt>
                <c:pt idx="143" formatCode="0.0">
                  <c:v>-2157.9140604004501</c:v>
                </c:pt>
                <c:pt idx="144" formatCode="0.0">
                  <c:v>-2599.0321250248958</c:v>
                </c:pt>
                <c:pt idx="145" formatCode="0.0">
                  <c:v>-3165.3352279236715</c:v>
                </c:pt>
                <c:pt idx="146" formatCode="0.0">
                  <c:v>-4775.0975438450405</c:v>
                </c:pt>
                <c:pt idx="147" formatCode="0.0">
                  <c:v>-3447.6623673613067</c:v>
                </c:pt>
                <c:pt idx="148" formatCode="0.0">
                  <c:v>-4302.9557414502524</c:v>
                </c:pt>
                <c:pt idx="149" formatCode="0.0">
                  <c:v>-5209.6210062321825</c:v>
                </c:pt>
                <c:pt idx="150" formatCode="0.0">
                  <c:v>-5534.2530806815048</c:v>
                </c:pt>
                <c:pt idx="151" formatCode="0.0">
                  <c:v>-4279.0200968782447</c:v>
                </c:pt>
                <c:pt idx="152" formatCode="0.0">
                  <c:v>-5518.2512623583934</c:v>
                </c:pt>
                <c:pt idx="153" formatCode="0.0">
                  <c:v>-4265.3710585835834</c:v>
                </c:pt>
                <c:pt idx="154" formatCode="0.0">
                  <c:v>-3295.6764942304162</c:v>
                </c:pt>
                <c:pt idx="155" formatCode="0.0">
                  <c:v>-4464.5318587588699</c:v>
                </c:pt>
                <c:pt idx="156" formatCode="0.0">
                  <c:v>-5536.9755640176054</c:v>
                </c:pt>
              </c:numCache>
            </c:numRef>
          </c:val>
          <c:smooth val="0"/>
          <c:extLst>
            <c:ext xmlns:c16="http://schemas.microsoft.com/office/drawing/2014/chart" uri="{C3380CC4-5D6E-409C-BE32-E72D297353CC}">
              <c16:uniqueId val="{00000004-6FBB-436E-A758-871926DA3013}"/>
            </c:ext>
          </c:extLst>
        </c:ser>
        <c:dLbls>
          <c:showLegendKey val="0"/>
          <c:showVal val="0"/>
          <c:showCatName val="0"/>
          <c:showSerName val="0"/>
          <c:showPercent val="0"/>
          <c:showBubbleSize val="0"/>
        </c:dLbls>
        <c:marker val="1"/>
        <c:smooth val="0"/>
        <c:axId val="78387456"/>
        <c:axId val="78385152"/>
      </c:lineChart>
      <c:catAx>
        <c:axId val="77508992"/>
        <c:scaling>
          <c:orientation val="minMax"/>
        </c:scaling>
        <c:delete val="0"/>
        <c:axPos val="b"/>
        <c:numFmt formatCode="General" sourceLinked="1"/>
        <c:majorTickMark val="out"/>
        <c:minorTickMark val="none"/>
        <c:tickLblPos val="nextTo"/>
        <c:txPr>
          <a:bodyPr/>
          <a:lstStyle/>
          <a:p>
            <a:pPr>
              <a:defRPr sz="800"/>
            </a:pPr>
            <a:endParaRPr lang="en-US"/>
          </a:p>
        </c:txPr>
        <c:crossAx val="77510528"/>
        <c:crosses val="autoZero"/>
        <c:auto val="1"/>
        <c:lblAlgn val="ctr"/>
        <c:lblOffset val="100"/>
        <c:tickMarkSkip val="1"/>
        <c:noMultiLvlLbl val="0"/>
      </c:catAx>
      <c:valAx>
        <c:axId val="77510528"/>
        <c:scaling>
          <c:orientation val="minMax"/>
        </c:scaling>
        <c:delete val="0"/>
        <c:axPos val="l"/>
        <c:majorGridlines/>
        <c:title>
          <c:tx>
            <c:rich>
              <a:bodyPr rot="-5400000" vert="horz"/>
              <a:lstStyle/>
              <a:p>
                <a:pPr>
                  <a:defRPr/>
                </a:pPr>
                <a:r>
                  <a:rPr lang="en-US"/>
                  <a:t>US Dollar</a:t>
                </a:r>
                <a:r>
                  <a:rPr lang="en-US" baseline="0"/>
                  <a:t> per barrel</a:t>
                </a:r>
                <a:endParaRPr lang="en-US"/>
              </a:p>
            </c:rich>
          </c:tx>
          <c:overlay val="0"/>
          <c:spPr>
            <a:noFill/>
          </c:spPr>
        </c:title>
        <c:numFmt formatCode="0.00" sourceLinked="1"/>
        <c:majorTickMark val="out"/>
        <c:minorTickMark val="none"/>
        <c:tickLblPos val="nextTo"/>
        <c:crossAx val="77508992"/>
        <c:crosses val="autoZero"/>
        <c:crossBetween val="between"/>
      </c:valAx>
      <c:valAx>
        <c:axId val="78385152"/>
        <c:scaling>
          <c:orientation val="minMax"/>
        </c:scaling>
        <c:delete val="0"/>
        <c:axPos val="r"/>
        <c:title>
          <c:tx>
            <c:rich>
              <a:bodyPr rot="-5400000" vert="horz"/>
              <a:lstStyle/>
              <a:p>
                <a:pPr>
                  <a:defRPr/>
                </a:pPr>
                <a:r>
                  <a:rPr lang="en-US"/>
                  <a:t>Barrels per day</a:t>
                </a:r>
              </a:p>
            </c:rich>
          </c:tx>
          <c:overlay val="0"/>
        </c:title>
        <c:numFmt formatCode="General" sourceLinked="1"/>
        <c:majorTickMark val="out"/>
        <c:minorTickMark val="none"/>
        <c:tickLblPos val="nextTo"/>
        <c:crossAx val="78387456"/>
        <c:crosses val="max"/>
        <c:crossBetween val="between"/>
        <c:dispUnits>
          <c:builtInUnit val="thousands"/>
          <c:dispUnitsLbl/>
        </c:dispUnits>
      </c:valAx>
      <c:catAx>
        <c:axId val="78387456"/>
        <c:scaling>
          <c:orientation val="minMax"/>
        </c:scaling>
        <c:delete val="1"/>
        <c:axPos val="b"/>
        <c:majorTickMark val="out"/>
        <c:minorTickMark val="none"/>
        <c:tickLblPos val="none"/>
        <c:crossAx val="78385152"/>
        <c:crosses val="autoZero"/>
        <c:auto val="1"/>
        <c:lblAlgn val="ctr"/>
        <c:lblOffset val="100"/>
        <c:noMultiLvlLbl val="0"/>
      </c:catAx>
      <c:spPr>
        <a:noFill/>
      </c:spPr>
    </c:plotArea>
    <c:legend>
      <c:legendPos val="b"/>
      <c:overlay val="0"/>
    </c:legend>
    <c:plotVisOnly val="1"/>
    <c:dispBlanksAs val="gap"/>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'Oil Well Analysis'!$B$1</c:f>
              <c:strCache>
                <c:ptCount val="1"/>
                <c:pt idx="0">
                  <c:v>The number of producing wells for oil in Oman</c:v>
                </c:pt>
              </c:strCache>
            </c:strRef>
          </c:tx>
          <c:spPr>
            <a:ln w="28575" cap="rnd">
              <a:solidFill>
                <a:schemeClr val="accent1"/>
              </a:solidFill>
              <a:round/>
            </a:ln>
            <a:effectLst/>
          </c:spPr>
          <c:marker>
            <c:symbol val="none"/>
          </c:marker>
          <c:cat>
            <c:numRef>
              <c:f>'Oil Well Analysis'!$A$2:$A$49</c:f>
              <c:numCache>
                <c:formatCode>General</c:formatCode>
                <c:ptCount val="48"/>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numCache>
            </c:numRef>
          </c:cat>
          <c:val>
            <c:numRef>
              <c:f>'Oil Well Analysis'!$B$2:$B$49</c:f>
              <c:numCache>
                <c:formatCode>General</c:formatCode>
                <c:ptCount val="48"/>
                <c:pt idx="0">
                  <c:v>39</c:v>
                </c:pt>
                <c:pt idx="1">
                  <c:v>58</c:v>
                </c:pt>
                <c:pt idx="2">
                  <c:v>63</c:v>
                </c:pt>
                <c:pt idx="3">
                  <c:v>79</c:v>
                </c:pt>
                <c:pt idx="4">
                  <c:v>109</c:v>
                </c:pt>
                <c:pt idx="5">
                  <c:v>143</c:v>
                </c:pt>
                <c:pt idx="6">
                  <c:v>150</c:v>
                </c:pt>
                <c:pt idx="7">
                  <c:v>213</c:v>
                </c:pt>
                <c:pt idx="8">
                  <c:v>226</c:v>
                </c:pt>
                <c:pt idx="9">
                  <c:v>245</c:v>
                </c:pt>
                <c:pt idx="10">
                  <c:v>253</c:v>
                </c:pt>
                <c:pt idx="11">
                  <c:v>325</c:v>
                </c:pt>
                <c:pt idx="12">
                  <c:v>289</c:v>
                </c:pt>
                <c:pt idx="13">
                  <c:v>318</c:v>
                </c:pt>
                <c:pt idx="14">
                  <c:v>365</c:v>
                </c:pt>
                <c:pt idx="15">
                  <c:v>523</c:v>
                </c:pt>
                <c:pt idx="16">
                  <c:v>578</c:v>
                </c:pt>
                <c:pt idx="17">
                  <c:v>676</c:v>
                </c:pt>
                <c:pt idx="18">
                  <c:v>828</c:v>
                </c:pt>
                <c:pt idx="19">
                  <c:v>1000</c:v>
                </c:pt>
                <c:pt idx="20">
                  <c:v>1102</c:v>
                </c:pt>
                <c:pt idx="21">
                  <c:v>1186</c:v>
                </c:pt>
                <c:pt idx="22">
                  <c:v>1363</c:v>
                </c:pt>
                <c:pt idx="23">
                  <c:v>1445</c:v>
                </c:pt>
                <c:pt idx="24">
                  <c:v>1861</c:v>
                </c:pt>
                <c:pt idx="25">
                  <c:v>1757</c:v>
                </c:pt>
                <c:pt idx="26">
                  <c:v>1947</c:v>
                </c:pt>
                <c:pt idx="27">
                  <c:v>2059</c:v>
                </c:pt>
                <c:pt idx="28">
                  <c:v>2114</c:v>
                </c:pt>
                <c:pt idx="29">
                  <c:v>2230</c:v>
                </c:pt>
                <c:pt idx="30">
                  <c:v>2377</c:v>
                </c:pt>
                <c:pt idx="31">
                  <c:v>2470</c:v>
                </c:pt>
                <c:pt idx="32">
                  <c:v>2525</c:v>
                </c:pt>
                <c:pt idx="33">
                  <c:v>2546</c:v>
                </c:pt>
                <c:pt idx="34">
                  <c:v>2700</c:v>
                </c:pt>
                <c:pt idx="35">
                  <c:v>2843</c:v>
                </c:pt>
                <c:pt idx="36">
                  <c:v>2869</c:v>
                </c:pt>
                <c:pt idx="37">
                  <c:v>3018</c:v>
                </c:pt>
                <c:pt idx="38">
                  <c:v>3234</c:v>
                </c:pt>
                <c:pt idx="39">
                  <c:v>3388</c:v>
                </c:pt>
                <c:pt idx="40">
                  <c:v>3836</c:v>
                </c:pt>
                <c:pt idx="41">
                  <c:v>4173</c:v>
                </c:pt>
                <c:pt idx="42">
                  <c:v>4624</c:v>
                </c:pt>
                <c:pt idx="43">
                  <c:v>4918</c:v>
                </c:pt>
                <c:pt idx="44">
                  <c:v>5505</c:v>
                </c:pt>
                <c:pt idx="45">
                  <c:v>7873</c:v>
                </c:pt>
                <c:pt idx="46">
                  <c:v>8358</c:v>
                </c:pt>
                <c:pt idx="47">
                  <c:v>9416</c:v>
                </c:pt>
              </c:numCache>
            </c:numRef>
          </c:val>
          <c:smooth val="0"/>
          <c:extLst>
            <c:ext xmlns:c16="http://schemas.microsoft.com/office/drawing/2014/chart" uri="{C3380CC4-5D6E-409C-BE32-E72D297353CC}">
              <c16:uniqueId val="{00000000-CBF9-44F9-AA46-BF21131B56EB}"/>
            </c:ext>
          </c:extLst>
        </c:ser>
        <c:dLbls>
          <c:showLegendKey val="0"/>
          <c:showVal val="0"/>
          <c:showCatName val="0"/>
          <c:showSerName val="0"/>
          <c:showPercent val="0"/>
          <c:showBubbleSize val="0"/>
        </c:dLbls>
        <c:marker val="1"/>
        <c:smooth val="0"/>
        <c:axId val="78421376"/>
        <c:axId val="78431360"/>
      </c:lineChart>
      <c:lineChart>
        <c:grouping val="standard"/>
        <c:varyColors val="0"/>
        <c:ser>
          <c:idx val="1"/>
          <c:order val="1"/>
          <c:tx>
            <c:strRef>
              <c:f>'Oil Well Analysis'!$C$1</c:f>
              <c:strCache>
                <c:ptCount val="1"/>
                <c:pt idx="0">
                  <c:v>Average daily production of crude oil whole Oman (in kbbl/d)</c:v>
                </c:pt>
              </c:strCache>
            </c:strRef>
          </c:tx>
          <c:spPr>
            <a:ln w="28575" cap="rnd">
              <a:solidFill>
                <a:schemeClr val="accent2"/>
              </a:solidFill>
              <a:round/>
            </a:ln>
            <a:effectLst/>
          </c:spPr>
          <c:marker>
            <c:symbol val="none"/>
          </c:marker>
          <c:cat>
            <c:numRef>
              <c:f>'Oil Well Analysis'!$A$2:$A$49</c:f>
              <c:numCache>
                <c:formatCode>General</c:formatCode>
                <c:ptCount val="48"/>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numCache>
            </c:numRef>
          </c:cat>
          <c:val>
            <c:numRef>
              <c:f>'Oil Well Analysis'!$C$2:$C$49</c:f>
              <c:numCache>
                <c:formatCode>General</c:formatCode>
                <c:ptCount val="48"/>
                <c:pt idx="0">
                  <c:v>241</c:v>
                </c:pt>
                <c:pt idx="1">
                  <c:v>328</c:v>
                </c:pt>
                <c:pt idx="2">
                  <c:v>332</c:v>
                </c:pt>
                <c:pt idx="3">
                  <c:v>294</c:v>
                </c:pt>
                <c:pt idx="4">
                  <c:v>282</c:v>
                </c:pt>
                <c:pt idx="5">
                  <c:v>293</c:v>
                </c:pt>
                <c:pt idx="6">
                  <c:v>290</c:v>
                </c:pt>
                <c:pt idx="7">
                  <c:v>341</c:v>
                </c:pt>
                <c:pt idx="8">
                  <c:v>367</c:v>
                </c:pt>
                <c:pt idx="9">
                  <c:v>340</c:v>
                </c:pt>
                <c:pt idx="10">
                  <c:v>314</c:v>
                </c:pt>
                <c:pt idx="11">
                  <c:v>295</c:v>
                </c:pt>
                <c:pt idx="12">
                  <c:v>283</c:v>
                </c:pt>
                <c:pt idx="13">
                  <c:v>328</c:v>
                </c:pt>
                <c:pt idx="14">
                  <c:v>336</c:v>
                </c:pt>
                <c:pt idx="15">
                  <c:v>389</c:v>
                </c:pt>
                <c:pt idx="16">
                  <c:v>416</c:v>
                </c:pt>
                <c:pt idx="17">
                  <c:v>498</c:v>
                </c:pt>
                <c:pt idx="18">
                  <c:v>560</c:v>
                </c:pt>
                <c:pt idx="19">
                  <c:v>582</c:v>
                </c:pt>
                <c:pt idx="20">
                  <c:v>619</c:v>
                </c:pt>
                <c:pt idx="21">
                  <c:v>641</c:v>
                </c:pt>
                <c:pt idx="22">
                  <c:v>685</c:v>
                </c:pt>
                <c:pt idx="23">
                  <c:v>708</c:v>
                </c:pt>
                <c:pt idx="24">
                  <c:v>742</c:v>
                </c:pt>
                <c:pt idx="25">
                  <c:v>780</c:v>
                </c:pt>
                <c:pt idx="26">
                  <c:v>810</c:v>
                </c:pt>
                <c:pt idx="27">
                  <c:v>852</c:v>
                </c:pt>
                <c:pt idx="28">
                  <c:v>885</c:v>
                </c:pt>
                <c:pt idx="29">
                  <c:v>904</c:v>
                </c:pt>
                <c:pt idx="30">
                  <c:v>899</c:v>
                </c:pt>
                <c:pt idx="31">
                  <c:v>904</c:v>
                </c:pt>
                <c:pt idx="32">
                  <c:v>955</c:v>
                </c:pt>
                <c:pt idx="33">
                  <c:v>955.78000000000043</c:v>
                </c:pt>
                <c:pt idx="34">
                  <c:v>897</c:v>
                </c:pt>
                <c:pt idx="35">
                  <c:v>819</c:v>
                </c:pt>
                <c:pt idx="36">
                  <c:v>780</c:v>
                </c:pt>
                <c:pt idx="37">
                  <c:v>774</c:v>
                </c:pt>
                <c:pt idx="38">
                  <c:v>738</c:v>
                </c:pt>
                <c:pt idx="39">
                  <c:v>710</c:v>
                </c:pt>
                <c:pt idx="40">
                  <c:v>757</c:v>
                </c:pt>
                <c:pt idx="41">
                  <c:v>812.5</c:v>
                </c:pt>
                <c:pt idx="42">
                  <c:v>864.6</c:v>
                </c:pt>
                <c:pt idx="43">
                  <c:v>884.9</c:v>
                </c:pt>
                <c:pt idx="44">
                  <c:v>918.5</c:v>
                </c:pt>
                <c:pt idx="45">
                  <c:v>941.9</c:v>
                </c:pt>
                <c:pt idx="46">
                  <c:v>943.5</c:v>
                </c:pt>
                <c:pt idx="47">
                  <c:v>981.1</c:v>
                </c:pt>
              </c:numCache>
            </c:numRef>
          </c:val>
          <c:smooth val="0"/>
          <c:extLst>
            <c:ext xmlns:c16="http://schemas.microsoft.com/office/drawing/2014/chart" uri="{C3380CC4-5D6E-409C-BE32-E72D297353CC}">
              <c16:uniqueId val="{00000002-CBF9-44F9-AA46-BF21131B56EB}"/>
            </c:ext>
          </c:extLst>
        </c:ser>
        <c:dLbls>
          <c:showLegendKey val="0"/>
          <c:showVal val="0"/>
          <c:showCatName val="0"/>
          <c:showSerName val="0"/>
          <c:showPercent val="0"/>
          <c:showBubbleSize val="0"/>
        </c:dLbls>
        <c:marker val="1"/>
        <c:smooth val="0"/>
        <c:axId val="78435456"/>
        <c:axId val="78433280"/>
      </c:lineChart>
      <c:catAx>
        <c:axId val="7842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78431360"/>
        <c:crosses val="autoZero"/>
        <c:auto val="1"/>
        <c:lblAlgn val="ctr"/>
        <c:lblOffset val="100"/>
        <c:noMultiLvlLbl val="0"/>
      </c:catAx>
      <c:valAx>
        <c:axId val="78431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de-DE"/>
                  <a:t>number of oil producting wells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78421376"/>
        <c:crosses val="autoZero"/>
        <c:crossBetween val="between"/>
      </c:valAx>
      <c:valAx>
        <c:axId val="78433280"/>
        <c:scaling>
          <c:orientation val="minMax"/>
        </c:scaling>
        <c:delete val="0"/>
        <c:axPos val="r"/>
        <c:title>
          <c:tx>
            <c:rich>
              <a:bodyPr rot="-5400000" vert="horz"/>
              <a:lstStyle/>
              <a:p>
                <a:pPr>
                  <a:defRPr/>
                </a:pPr>
                <a:r>
                  <a:rPr lang="de-DE"/>
                  <a:t>daily crude oil production (kbbl/well)</a:t>
                </a:r>
              </a:p>
            </c:rich>
          </c:tx>
          <c:overlay val="0"/>
          <c:spPr>
            <a:noFill/>
            <a:ln>
              <a:noFill/>
            </a:ln>
            <a:effectLst/>
          </c:spPr>
        </c:title>
        <c:numFmt formatCode="General" sourceLinked="1"/>
        <c:majorTickMark val="out"/>
        <c:minorTickMark val="none"/>
        <c:tickLblPos val="nextTo"/>
        <c:spPr>
          <a:noFill/>
          <a:ln>
            <a:noFill/>
          </a:ln>
          <a:effectLst/>
        </c:spPr>
        <c:txPr>
          <a:bodyPr rot="-60000000" vert="horz"/>
          <a:lstStyle/>
          <a:p>
            <a:pPr>
              <a:defRPr/>
            </a:pPr>
            <a:endParaRPr lang="en-US"/>
          </a:p>
        </c:txPr>
        <c:crossAx val="78435456"/>
        <c:crosses val="max"/>
        <c:crossBetween val="between"/>
      </c:valAx>
      <c:catAx>
        <c:axId val="78435456"/>
        <c:scaling>
          <c:orientation val="minMax"/>
        </c:scaling>
        <c:delete val="1"/>
        <c:axPos val="b"/>
        <c:numFmt formatCode="General" sourceLinked="1"/>
        <c:majorTickMark val="out"/>
        <c:minorTickMark val="none"/>
        <c:tickLblPos val="none"/>
        <c:crossAx val="78433280"/>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sz="16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Water Supply</a:t>
            </a:r>
            <a:r>
              <a:rPr lang="en-US" baseline="0" dirty="0" smtClean="0"/>
              <a:t> 2013</a:t>
            </a:r>
            <a:endParaRPr lang="en-US" dirty="0"/>
          </a:p>
        </c:rich>
      </c:tx>
      <c:overlay val="0"/>
    </c:title>
    <c:autoTitleDeleted val="0"/>
    <c:plotArea>
      <c:layout/>
      <c:pieChart>
        <c:varyColors val="1"/>
        <c:ser>
          <c:idx val="0"/>
          <c:order val="0"/>
          <c:tx>
            <c:strRef>
              <c:f>Sheet1!$B$1</c:f>
              <c:strCache>
                <c:ptCount val="1"/>
                <c:pt idx="0">
                  <c:v>Sales</c:v>
                </c:pt>
              </c:strCache>
            </c:strRef>
          </c:tx>
          <c:dPt>
            <c:idx val="1"/>
            <c:bubble3D val="0"/>
            <c:explosion val="9"/>
            <c:extLst>
              <c:ext xmlns:c16="http://schemas.microsoft.com/office/drawing/2014/chart" uri="{C3380CC4-5D6E-409C-BE32-E72D297353CC}">
                <c16:uniqueId val="{00000000-B820-4DBB-A4D8-ECAEC5B9A7C8}"/>
              </c:ext>
            </c:extLst>
          </c:dPt>
          <c:cat>
            <c:strRef>
              <c:f>Sheet1!$A$2:$A$3</c:f>
              <c:strCache>
                <c:ptCount val="2"/>
                <c:pt idx="0">
                  <c:v>Groundwater</c:v>
                </c:pt>
                <c:pt idx="1">
                  <c:v>Disalination of sea water</c:v>
                </c:pt>
              </c:strCache>
            </c:strRef>
          </c:cat>
          <c:val>
            <c:numRef>
              <c:f>Sheet1!$B$2:$B$3</c:f>
              <c:numCache>
                <c:formatCode>General</c:formatCode>
                <c:ptCount val="2"/>
                <c:pt idx="0">
                  <c:v>113.23</c:v>
                </c:pt>
                <c:pt idx="1">
                  <c:v>55.77</c:v>
                </c:pt>
              </c:numCache>
            </c:numRef>
          </c:val>
          <c:extLst>
            <c:ext xmlns:c16="http://schemas.microsoft.com/office/drawing/2014/chart" uri="{C3380CC4-5D6E-409C-BE32-E72D297353CC}">
              <c16:uniqueId val="{00000001-B820-4DBB-A4D8-ECAEC5B9A7C8}"/>
            </c:ext>
          </c:extLst>
        </c:ser>
        <c:dLbls>
          <c:showLegendKey val="0"/>
          <c:showVal val="0"/>
          <c:showCatName val="0"/>
          <c:showSerName val="0"/>
          <c:showPercent val="0"/>
          <c:showBubbleSize val="0"/>
          <c:showLeaderLines val="1"/>
        </c:dLbls>
        <c:firstSliceAng val="0"/>
      </c:pieChart>
    </c:plotArea>
    <c:legend>
      <c:legendPos val="b"/>
      <c:overlay val="0"/>
    </c:legend>
    <c:plotVisOnly val="1"/>
    <c:dispBlanksAs val="zero"/>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0.38393</cdr:x>
      <cdr:y>0.04478</cdr:y>
    </cdr:from>
    <cdr:to>
      <cdr:x>0.65179</cdr:x>
      <cdr:y>0.10448</cdr:y>
    </cdr:to>
    <cdr:sp macro="" textlink="">
      <cdr:nvSpPr>
        <cdr:cNvPr id="2" name="TextBox 1"/>
        <cdr:cNvSpPr txBox="1"/>
      </cdr:nvSpPr>
      <cdr:spPr>
        <a:xfrm xmlns:a="http://schemas.openxmlformats.org/drawingml/2006/main">
          <a:off x="3276600" y="228600"/>
          <a:ext cx="22860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Peak of Conventional Oil Production</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0.11475</cdr:x>
      <cdr:y>0.30952</cdr:y>
    </cdr:from>
    <cdr:to>
      <cdr:x>0.31148</cdr:x>
      <cdr:y>0.45238</cdr:y>
    </cdr:to>
    <cdr:sp macro="" textlink="">
      <cdr:nvSpPr>
        <cdr:cNvPr id="2" name="TextBox 1"/>
        <cdr:cNvSpPr txBox="1"/>
      </cdr:nvSpPr>
      <cdr:spPr>
        <a:xfrm xmlns:a="http://schemas.openxmlformats.org/drawingml/2006/main">
          <a:off x="533400" y="990600"/>
          <a:ext cx="9144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2400" dirty="0" smtClean="0"/>
            <a:t>%33</a:t>
          </a:r>
          <a:endParaRPr lang="en-AU" sz="2400" dirty="0"/>
        </a:p>
      </cdr:txBody>
    </cdr:sp>
  </cdr:relSizeAnchor>
  <cdr:relSizeAnchor xmlns:cdr="http://schemas.openxmlformats.org/drawingml/2006/chartDrawing">
    <cdr:from>
      <cdr:x>0.70492</cdr:x>
      <cdr:y>0.61905</cdr:y>
    </cdr:from>
    <cdr:to>
      <cdr:x>0.90164</cdr:x>
      <cdr:y>0.7619</cdr:y>
    </cdr:to>
    <cdr:sp macro="" textlink="">
      <cdr:nvSpPr>
        <cdr:cNvPr id="3" name="TextBox 1"/>
        <cdr:cNvSpPr txBox="1"/>
      </cdr:nvSpPr>
      <cdr:spPr>
        <a:xfrm xmlns:a="http://schemas.openxmlformats.org/drawingml/2006/main">
          <a:off x="3276600" y="1981200"/>
          <a:ext cx="914400" cy="4572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AU" sz="2400" dirty="0" smtClean="0"/>
            <a:t>%61</a:t>
          </a:r>
          <a:endParaRPr lang="en-AU"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77D60-E656-497B-818F-FEE16EDC1160}" type="datetimeFigureOut">
              <a:rPr lang="en-US" smtClean="0"/>
              <a:pPr/>
              <a:t>5/8/2019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A94C5-CAD4-42B7-9E3B-5294E6C15914}" type="slidenum">
              <a:rPr lang="en-US" smtClean="0"/>
              <a:pPr/>
              <a:t>‹#›</a:t>
            </a:fld>
            <a:endParaRPr lang="en-US"/>
          </a:p>
        </p:txBody>
      </p:sp>
    </p:spTree>
    <p:extLst>
      <p:ext uri="{BB962C8B-B14F-4D97-AF65-F5344CB8AC3E}">
        <p14:creationId xmlns:p14="http://schemas.microsoft.com/office/powerpoint/2010/main" val="251721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RWR:</a:t>
            </a:r>
            <a:r>
              <a:rPr lang="en-AU" baseline="0" dirty="0" smtClean="0"/>
              <a:t> Renewable Water Resources</a:t>
            </a:r>
          </a:p>
          <a:p>
            <a:r>
              <a:rPr lang="en-AU" baseline="0" dirty="0" smtClean="0"/>
              <a:t>L.T.A. Long Term Average</a:t>
            </a:r>
          </a:p>
          <a:p>
            <a:r>
              <a:rPr lang="en-AU" baseline="0" dirty="0" smtClean="0"/>
              <a:t>TPES: Total Primary Energy Supply</a:t>
            </a:r>
          </a:p>
          <a:p>
            <a:r>
              <a:rPr lang="en-US" sz="1200" kern="1200" dirty="0" smtClean="0">
                <a:solidFill>
                  <a:schemeClr val="tx1"/>
                </a:solidFill>
                <a:latin typeface="+mn-lt"/>
                <a:ea typeface="+mn-ea"/>
                <a:cs typeface="+mn-cs"/>
              </a:rPr>
              <a:t>In 2015, Oman’s per capita GDP is $44,000 (PPP), holding the World’s 33</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highest rank among 230 countries (CIA 2016b).</a:t>
            </a:r>
          </a:p>
          <a:p>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Excluding security and defense personnel.</a:t>
            </a:r>
          </a:p>
          <a:p>
            <a:r>
              <a:rPr lang="en-US" sz="1200" kern="1200" baseline="0" dirty="0" smtClean="0">
                <a:solidFill>
                  <a:schemeClr val="tx1"/>
                </a:solidFill>
                <a:latin typeface="+mn-lt"/>
                <a:ea typeface="+mn-ea"/>
                <a:cs typeface="+mn-cs"/>
              </a:rPr>
              <a:t>** Registered with Public Authority for Social Insurance (PASI).</a:t>
            </a:r>
          </a:p>
          <a:p>
            <a:r>
              <a:rPr lang="en-US" sz="1200" i="1" kern="1200" baseline="0" dirty="0" smtClean="0">
                <a:solidFill>
                  <a:schemeClr val="tx1"/>
                </a:solidFill>
                <a:latin typeface="+mn-lt"/>
                <a:ea typeface="+mn-ea"/>
                <a:cs typeface="+mn-cs"/>
              </a:rPr>
              <a:t>Source: National Center for Statistics and Information. Observed in Central Bank’s Annual Report</a:t>
            </a:r>
          </a:p>
          <a:p>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707/2504 = %28 rural share of Omani citizens</a:t>
            </a:r>
          </a:p>
          <a:p>
            <a:endParaRPr lang="en-US" sz="1200"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50AA94C5-CAD4-42B7-9E3B-5294E6C1591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TDS = Total dissolved Solids</a:t>
            </a:r>
          </a:p>
          <a:p>
            <a:r>
              <a:rPr lang="en-AU" dirty="0" smtClean="0"/>
              <a:t>g/l = gram</a:t>
            </a:r>
            <a:r>
              <a:rPr lang="en-AU" baseline="0" dirty="0" smtClean="0"/>
              <a:t> per litre</a:t>
            </a:r>
            <a:r>
              <a:rPr lang="en-AU" dirty="0" smtClean="0"/>
              <a:t> </a:t>
            </a:r>
          </a:p>
          <a:p>
            <a:endParaRPr lang="en-AU" dirty="0" smtClean="0"/>
          </a:p>
          <a:p>
            <a:r>
              <a:rPr lang="en-US" sz="1200" dirty="0" smtClean="0"/>
              <a:t>RWR = P – E + ∆S</a:t>
            </a:r>
          </a:p>
          <a:p>
            <a:endParaRPr lang="en-US" sz="1200" dirty="0" smtClean="0"/>
          </a:p>
          <a:p>
            <a:r>
              <a:rPr lang="en-US" sz="1200" dirty="0" smtClean="0"/>
              <a:t>RWR stream flow</a:t>
            </a:r>
            <a:r>
              <a:rPr lang="en-US" sz="1200" baseline="0" dirty="0" smtClean="0"/>
              <a:t> of renewable water resources</a:t>
            </a:r>
          </a:p>
          <a:p>
            <a:r>
              <a:rPr lang="en-US" sz="1200" baseline="0" dirty="0" smtClean="0"/>
              <a:t>P: Precipitation</a:t>
            </a:r>
          </a:p>
          <a:p>
            <a:r>
              <a:rPr lang="en-US" sz="1200" baseline="0" dirty="0" smtClean="0"/>
              <a:t>E: </a:t>
            </a:r>
            <a:r>
              <a:rPr lang="en-US" sz="1200" baseline="0" dirty="0" err="1" smtClean="0"/>
              <a:t>evapotranspiration</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 Change in storage (aquifer,</a:t>
            </a:r>
            <a:r>
              <a:rPr lang="en-US" sz="1200" baseline="0" dirty="0" smtClean="0"/>
              <a:t> </a:t>
            </a:r>
            <a:r>
              <a:rPr lang="en-US" sz="1200" baseline="0" dirty="0" err="1" smtClean="0"/>
              <a:t>aflaj</a:t>
            </a:r>
            <a:r>
              <a:rPr lang="en-US" sz="1200" baseline="0" dirty="0" smtClean="0"/>
              <a:t> flow – </a:t>
            </a:r>
            <a:r>
              <a:rPr lang="en-US" sz="1200" baseline="0" dirty="0" err="1" smtClean="0"/>
              <a:t>qanat</a:t>
            </a:r>
            <a:r>
              <a:rPr lang="en-US" sz="1200" baseline="0" dirty="0" smtClean="0"/>
              <a:t>)</a:t>
            </a:r>
            <a:endParaRPr lang="en-US" sz="1200" dirty="0" smtClean="0"/>
          </a:p>
          <a:p>
            <a:endParaRPr lang="en-AU" dirty="0" smtClean="0"/>
          </a:p>
          <a:p>
            <a:endParaRPr lang="en-AU" dirty="0" smtClean="0"/>
          </a:p>
          <a:p>
            <a:r>
              <a:rPr lang="en-AU" dirty="0" smtClean="0"/>
              <a:t>The advent of (diesel) pumping has also caused a rapid depletion of non-renewable water resources and a severe intrusion of saline water into aquifers in the coastal areas</a:t>
            </a:r>
            <a:endParaRPr lang="en-AU" dirty="0"/>
          </a:p>
        </p:txBody>
      </p:sp>
      <p:sp>
        <p:nvSpPr>
          <p:cNvPr id="4" name="Slide Number Placeholder 3"/>
          <p:cNvSpPr>
            <a:spLocks noGrp="1"/>
          </p:cNvSpPr>
          <p:nvPr>
            <p:ph type="sldNum" sz="quarter" idx="10"/>
          </p:nvPr>
        </p:nvSpPr>
        <p:spPr/>
        <p:txBody>
          <a:bodyPr/>
          <a:lstStyle/>
          <a:p>
            <a:fld id="{50AA94C5-CAD4-42B7-9E3B-5294E6C15914}"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Out of %61 </a:t>
            </a:r>
            <a:r>
              <a:rPr lang="en-AU" dirty="0" err="1" smtClean="0"/>
              <a:t>undergroundwater</a:t>
            </a:r>
            <a:r>
              <a:rPr lang="en-AU" baseline="0" dirty="0" smtClean="0"/>
              <a:t> more than %1 has become brackish, needs desalination treatment!</a:t>
            </a:r>
          </a:p>
          <a:p>
            <a:endParaRPr lang="en-AU" baseline="0" dirty="0" smtClean="0"/>
          </a:p>
          <a:p>
            <a:r>
              <a:rPr lang="en-AU" baseline="0" dirty="0" smtClean="0"/>
              <a:t>As long as the desalination water are produced from fossil fuel, one cannot call it renewable water!! If solar power to be used the outcome can be more sustainable...</a:t>
            </a:r>
            <a:endParaRPr lang="en-AU" dirty="0"/>
          </a:p>
        </p:txBody>
      </p:sp>
      <p:sp>
        <p:nvSpPr>
          <p:cNvPr id="4" name="Slide Number Placeholder 3"/>
          <p:cNvSpPr>
            <a:spLocks noGrp="1"/>
          </p:cNvSpPr>
          <p:nvPr>
            <p:ph type="sldNum" sz="quarter" idx="10"/>
          </p:nvPr>
        </p:nvSpPr>
        <p:spPr/>
        <p:txBody>
          <a:bodyPr/>
          <a:lstStyle/>
          <a:p>
            <a:fld id="{50AA94C5-CAD4-42B7-9E3B-5294E6C15914}"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problem of food security, for instance, was raised in the work of the English cleric and economist, Thomas Malthus (1766–1834), titled “</a:t>
            </a:r>
            <a:r>
              <a:rPr lang="en-US" sz="1200" i="1" kern="1200" dirty="0" smtClean="0">
                <a:solidFill>
                  <a:schemeClr val="tx1"/>
                </a:solidFill>
                <a:latin typeface="+mn-lt"/>
                <a:ea typeface="+mn-ea"/>
                <a:cs typeface="+mn-cs"/>
              </a:rPr>
              <a:t>An Essay on the Principle of Population</a:t>
            </a:r>
            <a:r>
              <a:rPr lang="en-US" sz="1200" kern="1200" dirty="0" smtClean="0">
                <a:solidFill>
                  <a:schemeClr val="tx1"/>
                </a:solidFill>
                <a:latin typeface="+mn-lt"/>
                <a:ea typeface="+mn-ea"/>
                <a:cs typeface="+mn-cs"/>
              </a:rPr>
              <a:t>” published in 1798. Classical economists like Adam Smith (1723–1790) and David Ricardo (1772–1823) were aware of such interdependency issue and considered the limit of economic growth as a long run challenge. However, with the emergence of neo-classical school of thoughts and eventually ‘theory of rational choice’, this challenge was never taken as a serious problem against economic growth. Technological progresses, it is believed, will always somehow overcome the long run challenge. Hence, the economy-environment interdependency was somewhat neglected until 1960s and 1970s. Even now, some scholars still do not take the problem seriously. In the 1970s, the salient aspects of </a:t>
            </a:r>
            <a:r>
              <a:rPr lang="en-US" sz="1200" b="1" i="1" kern="1200" dirty="0" smtClean="0">
                <a:solidFill>
                  <a:schemeClr val="tx1"/>
                </a:solidFill>
                <a:latin typeface="+mn-lt"/>
                <a:ea typeface="+mn-ea"/>
                <a:cs typeface="+mn-cs"/>
              </a:rPr>
              <a:t>sustainable development</a:t>
            </a:r>
            <a:r>
              <a:rPr lang="en-US" sz="1200" kern="1200" dirty="0" smtClean="0">
                <a:solidFill>
                  <a:schemeClr val="tx1"/>
                </a:solidFill>
                <a:latin typeface="+mn-lt"/>
                <a:ea typeface="+mn-ea"/>
                <a:cs typeface="+mn-cs"/>
              </a:rPr>
              <a:t> were raised again by the publication of </a:t>
            </a:r>
            <a:r>
              <a:rPr lang="en-US" sz="1200" i="1" kern="1200" dirty="0" smtClean="0">
                <a:solidFill>
                  <a:schemeClr val="tx1"/>
                </a:solidFill>
                <a:latin typeface="+mn-lt"/>
                <a:ea typeface="+mn-ea"/>
                <a:cs typeface="+mn-cs"/>
              </a:rPr>
              <a:t>The Limits to Growth</a:t>
            </a:r>
            <a:r>
              <a:rPr lang="en-US" sz="1200" kern="1200" dirty="0" smtClean="0">
                <a:solidFill>
                  <a:schemeClr val="tx1"/>
                </a:solidFill>
                <a:latin typeface="+mn-lt"/>
                <a:ea typeface="+mn-ea"/>
                <a:cs typeface="+mn-cs"/>
              </a:rPr>
              <a:t> in 1972 (Meadow et al 1972). Thus, the modern environmental movements and more importantly the energy crises of the 1970s became a serious wake-up alarm for policy makers and economists to pay attention to the problem.</a:t>
            </a:r>
            <a:endParaRPr lang="en-AU" dirty="0"/>
          </a:p>
        </p:txBody>
      </p:sp>
      <p:sp>
        <p:nvSpPr>
          <p:cNvPr id="4" name="Slide Number Placeholder 3"/>
          <p:cNvSpPr>
            <a:spLocks noGrp="1"/>
          </p:cNvSpPr>
          <p:nvPr>
            <p:ph type="sldNum" sz="quarter" idx="10"/>
          </p:nvPr>
        </p:nvSpPr>
        <p:spPr/>
        <p:txBody>
          <a:bodyPr/>
          <a:lstStyle/>
          <a:p>
            <a:fld id="{50AA94C5-CAD4-42B7-9E3B-5294E6C15914}"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problem of food security, for instance, was raised in the work of the English cleric and economist, Thomas Malthus (1766–1834), titled “</a:t>
            </a:r>
            <a:r>
              <a:rPr lang="en-US" sz="1200" i="1" kern="1200" dirty="0" smtClean="0">
                <a:solidFill>
                  <a:schemeClr val="tx1"/>
                </a:solidFill>
                <a:latin typeface="+mn-lt"/>
                <a:ea typeface="+mn-ea"/>
                <a:cs typeface="+mn-cs"/>
              </a:rPr>
              <a:t>An Essay on the Principle of Population</a:t>
            </a:r>
            <a:r>
              <a:rPr lang="en-US" sz="1200" kern="1200" dirty="0" smtClean="0">
                <a:solidFill>
                  <a:schemeClr val="tx1"/>
                </a:solidFill>
                <a:latin typeface="+mn-lt"/>
                <a:ea typeface="+mn-ea"/>
                <a:cs typeface="+mn-cs"/>
              </a:rPr>
              <a:t>” published in 1798. Classical economists like Adam Smith (1723–1790) and David Ricardo (1772–1823) were aware of such interdependency issue and considered the limit of economic growth as a long run challenge. However, with the emergence of neo-classical school of thoughts and eventually ‘theory of rational choice’, this challenge was never taken as a serious problem against economic growth. Technological progresses, it is believed, will always somehow overcome the long run challenge. Hence, the economy-environment interdependency was somewhat neglected until 1960s and 1970s. Even now, some scholars still do not take the problem seriously. In the 1970s, the salient aspects of </a:t>
            </a:r>
            <a:r>
              <a:rPr lang="en-US" sz="1200" b="1" i="1" kern="1200" dirty="0" smtClean="0">
                <a:solidFill>
                  <a:schemeClr val="tx1"/>
                </a:solidFill>
                <a:latin typeface="+mn-lt"/>
                <a:ea typeface="+mn-ea"/>
                <a:cs typeface="+mn-cs"/>
              </a:rPr>
              <a:t>sustainable development</a:t>
            </a:r>
            <a:r>
              <a:rPr lang="en-US" sz="1200" kern="1200" dirty="0" smtClean="0">
                <a:solidFill>
                  <a:schemeClr val="tx1"/>
                </a:solidFill>
                <a:latin typeface="+mn-lt"/>
                <a:ea typeface="+mn-ea"/>
                <a:cs typeface="+mn-cs"/>
              </a:rPr>
              <a:t> were raised again by the publication of </a:t>
            </a:r>
            <a:r>
              <a:rPr lang="en-US" sz="1200" i="1" kern="1200" dirty="0" smtClean="0">
                <a:solidFill>
                  <a:schemeClr val="tx1"/>
                </a:solidFill>
                <a:latin typeface="+mn-lt"/>
                <a:ea typeface="+mn-ea"/>
                <a:cs typeface="+mn-cs"/>
              </a:rPr>
              <a:t>The Limits to Growth</a:t>
            </a:r>
            <a:r>
              <a:rPr lang="en-US" sz="1200" kern="1200" dirty="0" smtClean="0">
                <a:solidFill>
                  <a:schemeClr val="tx1"/>
                </a:solidFill>
                <a:latin typeface="+mn-lt"/>
                <a:ea typeface="+mn-ea"/>
                <a:cs typeface="+mn-cs"/>
              </a:rPr>
              <a:t> in 1972 (Meadow et al 1972). Thus, the modern environmental movements and more importantly the energy crises of the 1970s became a serious wake-up alarm for policy makers and economists to pay attention to the problem.</a:t>
            </a:r>
            <a:endParaRPr lang="en-AU" dirty="0"/>
          </a:p>
        </p:txBody>
      </p:sp>
      <p:sp>
        <p:nvSpPr>
          <p:cNvPr id="4" name="Slide Number Placeholder 3"/>
          <p:cNvSpPr>
            <a:spLocks noGrp="1"/>
          </p:cNvSpPr>
          <p:nvPr>
            <p:ph type="sldNum" sz="quarter" idx="10"/>
          </p:nvPr>
        </p:nvSpPr>
        <p:spPr/>
        <p:txBody>
          <a:bodyPr/>
          <a:lstStyle/>
          <a:p>
            <a:fld id="{50AA94C5-CAD4-42B7-9E3B-5294E6C15914}"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24D12BF-5091-4006-9E2A-AB0C435BE715}" type="slidenum">
              <a:rPr lang="en-US" altLang="en-US" smtClean="0"/>
              <a:pPr/>
              <a:t>17</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ltLang="en-US" smtClean="0">
              <a:latin typeface="Times"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Two approach</a:t>
            </a:r>
          </a:p>
          <a:p>
            <a:pPr marL="228600" indent="-228600">
              <a:buAutoNum type="arabicParenR"/>
            </a:pPr>
            <a:r>
              <a:rPr lang="en-AU" dirty="0" smtClean="0"/>
              <a:t>Summing up the energy contents of inputs &amp; outputs as each one</a:t>
            </a:r>
            <a:r>
              <a:rPr lang="en-AU" baseline="0" dirty="0" smtClean="0"/>
              <a:t> carries out energy </a:t>
            </a:r>
          </a:p>
          <a:p>
            <a:pPr marL="228600" indent="-228600">
              <a:buAutoNum type="arabicParenR"/>
            </a:pPr>
            <a:r>
              <a:rPr lang="en-AU" baseline="0" dirty="0" smtClean="0"/>
              <a:t>Make a weighted average of their economic values that should be consistent and proportionate  with method (1), but unfortunately is not due to existing institution for means of exchange (i.e., currency or so called fiat money instead of commodity money that holds intrinsic value) </a:t>
            </a:r>
            <a:endParaRPr lang="en-AU" dirty="0"/>
          </a:p>
        </p:txBody>
      </p:sp>
      <p:sp>
        <p:nvSpPr>
          <p:cNvPr id="4" name="Slide Number Placeholder 3"/>
          <p:cNvSpPr>
            <a:spLocks noGrp="1"/>
          </p:cNvSpPr>
          <p:nvPr>
            <p:ph type="sldNum" sz="quarter" idx="10"/>
          </p:nvPr>
        </p:nvSpPr>
        <p:spPr/>
        <p:txBody>
          <a:bodyPr/>
          <a:lstStyle/>
          <a:p>
            <a:fld id="{50AA94C5-CAD4-42B7-9E3B-5294E6C15914}"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This precisely</a:t>
            </a:r>
            <a:r>
              <a:rPr lang="en-AU" baseline="0" dirty="0" smtClean="0"/>
              <a:t> follows the laws of thermodynamics but does not include the energy contents of water, </a:t>
            </a:r>
            <a:r>
              <a:rPr lang="en-AU" baseline="0" dirty="0" err="1" smtClean="0"/>
              <a:t>labor</a:t>
            </a:r>
            <a:r>
              <a:rPr lang="en-AU" baseline="0" dirty="0" smtClean="0"/>
              <a:t> and Capital</a:t>
            </a:r>
            <a:endParaRPr lang="en-AU" dirty="0"/>
          </a:p>
        </p:txBody>
      </p:sp>
      <p:sp>
        <p:nvSpPr>
          <p:cNvPr id="4" name="Slide Number Placeholder 3"/>
          <p:cNvSpPr>
            <a:spLocks noGrp="1"/>
          </p:cNvSpPr>
          <p:nvPr>
            <p:ph type="sldNum" sz="quarter" idx="10"/>
          </p:nvPr>
        </p:nvSpPr>
        <p:spPr/>
        <p:txBody>
          <a:bodyPr/>
          <a:lstStyle/>
          <a:p>
            <a:fld id="{50AA94C5-CAD4-42B7-9E3B-5294E6C15914}" type="slidenum">
              <a:rPr lang="en-US" smtClean="0"/>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problem with income-expenditure flow is the fiat</a:t>
            </a:r>
            <a:r>
              <a:rPr lang="en-AU" baseline="0" dirty="0" smtClean="0"/>
              <a:t> currency is used as a proxy measure for energy contents of goods and services and factors of production. It also lack measuring the true performance of the economy.</a:t>
            </a:r>
            <a:endParaRPr lang="en-AU" dirty="0"/>
          </a:p>
        </p:txBody>
      </p:sp>
      <p:sp>
        <p:nvSpPr>
          <p:cNvPr id="4" name="Slide Number Placeholder 3"/>
          <p:cNvSpPr>
            <a:spLocks noGrp="1"/>
          </p:cNvSpPr>
          <p:nvPr>
            <p:ph type="sldNum" sz="quarter" idx="10"/>
          </p:nvPr>
        </p:nvSpPr>
        <p:spPr/>
        <p:txBody>
          <a:bodyPr/>
          <a:lstStyle/>
          <a:p>
            <a:fld id="{50AA94C5-CAD4-42B7-9E3B-5294E6C15914}"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FD3A74-A603-4241-BC3E-A9EF1A97B568}"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1824-1C76-4453-8181-DFCD9F705E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FD3A74-A603-4241-BC3E-A9EF1A97B568}"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1824-1C76-4453-8181-DFCD9F705E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FD3A74-A603-4241-BC3E-A9EF1A97B568}"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1824-1C76-4453-8181-DFCD9F705E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FD3A74-A603-4241-BC3E-A9EF1A97B568}"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1824-1C76-4453-8181-DFCD9F705E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D3A74-A603-4241-BC3E-A9EF1A97B568}"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1824-1C76-4453-8181-DFCD9F705E4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FD3A74-A603-4241-BC3E-A9EF1A97B568}"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1824-1C76-4453-8181-DFCD9F705E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FD3A74-A603-4241-BC3E-A9EF1A97B568}" type="datetimeFigureOut">
              <a:rPr lang="en-US" smtClean="0"/>
              <a:pPr/>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11824-1C76-4453-8181-DFCD9F705E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FD3A74-A603-4241-BC3E-A9EF1A97B568}" type="datetimeFigureOut">
              <a:rPr lang="en-US" smtClean="0"/>
              <a:pPr/>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11824-1C76-4453-8181-DFCD9F705E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D3A74-A603-4241-BC3E-A9EF1A97B568}" type="datetimeFigureOut">
              <a:rPr lang="en-US" smtClean="0"/>
              <a:pPr/>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11824-1C76-4453-8181-DFCD9F705E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D3A74-A603-4241-BC3E-A9EF1A97B568}"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1824-1C76-4453-8181-DFCD9F705E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D3A74-A603-4241-BC3E-A9EF1A97B568}"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1824-1C76-4453-8181-DFCD9F705E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D3A74-A603-4241-BC3E-A9EF1A97B568}" type="datetimeFigureOut">
              <a:rPr lang="en-US" smtClean="0"/>
              <a:pPr/>
              <a:t>5/8/2019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11824-1C76-4453-8181-DFCD9F705E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10000"/>
            <a:ext cx="9144000" cy="2971800"/>
          </a:xfrm>
        </p:spPr>
        <p:txBody>
          <a:bodyPr>
            <a:noAutofit/>
          </a:bodyPr>
          <a:lstStyle/>
          <a:p>
            <a:r>
              <a:rPr lang="en-US" sz="2400" b="1" dirty="0" smtClean="0">
                <a:solidFill>
                  <a:schemeClr val="accent1"/>
                </a:solidFill>
              </a:rPr>
              <a:t>Understanding </a:t>
            </a:r>
            <a:r>
              <a:rPr lang="en-US" sz="2400" b="1" dirty="0">
                <a:solidFill>
                  <a:schemeClr val="accent1"/>
                </a:solidFill>
              </a:rPr>
              <a:t>Oman: A Unique Player in the Gulf Region</a:t>
            </a:r>
            <a:endParaRPr lang="en-US" sz="2400" dirty="0">
              <a:solidFill>
                <a:schemeClr val="accent1"/>
              </a:solidFill>
            </a:endParaRPr>
          </a:p>
          <a:p>
            <a:r>
              <a:rPr lang="en-US" sz="2000" dirty="0" smtClean="0"/>
              <a:t>The </a:t>
            </a:r>
            <a:r>
              <a:rPr lang="en-US" sz="2000" dirty="0"/>
              <a:t>Center for South Asian and Middle Eastern Studies (CSAMES)</a:t>
            </a:r>
          </a:p>
          <a:p>
            <a:r>
              <a:rPr lang="en-US" sz="2000" b="1" dirty="0"/>
              <a:t>University of Illinois at Urbana-Champaign</a:t>
            </a:r>
            <a:endParaRPr lang="en-US" sz="2000" dirty="0"/>
          </a:p>
          <a:p>
            <a:r>
              <a:rPr lang="en-US" sz="2000" dirty="0"/>
              <a:t>and</a:t>
            </a:r>
          </a:p>
          <a:p>
            <a:r>
              <a:rPr lang="en-US" sz="2000" dirty="0"/>
              <a:t>The College of Economics and Political Science</a:t>
            </a:r>
          </a:p>
          <a:p>
            <a:r>
              <a:rPr lang="en-US" sz="2000" b="1" dirty="0"/>
              <a:t>Sultan Qaboos University</a:t>
            </a:r>
            <a:endParaRPr lang="en-US" sz="2000" dirty="0"/>
          </a:p>
          <a:p>
            <a:r>
              <a:rPr lang="en-AU" sz="2000" b="1" dirty="0" smtClean="0">
                <a:solidFill>
                  <a:schemeClr val="tx1"/>
                </a:solidFill>
              </a:rPr>
              <a:t>April </a:t>
            </a:r>
            <a:r>
              <a:rPr lang="en-AU" sz="2000" b="1" dirty="0">
                <a:solidFill>
                  <a:schemeClr val="tx1"/>
                </a:solidFill>
              </a:rPr>
              <a:t>22-23, </a:t>
            </a:r>
            <a:r>
              <a:rPr lang="en-AU" sz="2000" b="1" dirty="0" smtClean="0">
                <a:solidFill>
                  <a:schemeClr val="tx1"/>
                </a:solidFill>
              </a:rPr>
              <a:t>2019</a:t>
            </a:r>
            <a:endParaRPr lang="en-AU" sz="2000" b="1" dirty="0" smtClean="0"/>
          </a:p>
        </p:txBody>
      </p:sp>
      <p:sp>
        <p:nvSpPr>
          <p:cNvPr id="2" name="Title 1"/>
          <p:cNvSpPr>
            <a:spLocks noGrp="1"/>
          </p:cNvSpPr>
          <p:nvPr>
            <p:ph type="ctrTitle"/>
          </p:nvPr>
        </p:nvSpPr>
        <p:spPr>
          <a:xfrm>
            <a:off x="0" y="900336"/>
            <a:ext cx="9144000" cy="2300064"/>
          </a:xfrm>
        </p:spPr>
        <p:txBody>
          <a:bodyPr>
            <a:noAutofit/>
          </a:bodyPr>
          <a:lstStyle/>
          <a:p>
            <a:r>
              <a:rPr lang="en-US" sz="3200" b="1" dirty="0" smtClean="0">
                <a:solidFill>
                  <a:srgbClr val="0070C0"/>
                </a:solidFill>
              </a:rPr>
              <a:t>Agriculture</a:t>
            </a:r>
            <a:r>
              <a:rPr lang="en-US" sz="3200" b="1" dirty="0">
                <a:solidFill>
                  <a:srgbClr val="0070C0"/>
                </a:solidFill>
              </a:rPr>
              <a:t>, Water, and Sustainable </a:t>
            </a:r>
            <a:r>
              <a:rPr lang="en-US" sz="3200" b="1" dirty="0" smtClean="0">
                <a:solidFill>
                  <a:srgbClr val="0070C0"/>
                </a:solidFill>
              </a:rPr>
              <a:t>Development</a:t>
            </a:r>
            <a:br>
              <a:rPr lang="en-US" sz="3200" b="1" dirty="0" smtClean="0">
                <a:solidFill>
                  <a:srgbClr val="0070C0"/>
                </a:solidFill>
              </a:rPr>
            </a:br>
            <a:r>
              <a:rPr lang="en-US" sz="2000" dirty="0" smtClean="0">
                <a:solidFill>
                  <a:srgbClr val="0070C0"/>
                </a:solidFill>
              </a:rPr>
              <a:t>by</a:t>
            </a:r>
            <a:br>
              <a:rPr lang="en-US" sz="2000" dirty="0" smtClean="0">
                <a:solidFill>
                  <a:srgbClr val="0070C0"/>
                </a:solidFill>
              </a:rPr>
            </a:br>
            <a:r>
              <a:rPr lang="en-US" sz="2000" dirty="0" smtClean="0">
                <a:solidFill>
                  <a:srgbClr val="0070C0"/>
                </a:solidFill>
              </a:rPr>
              <a:t>Dr. Reza FathollahZadeh </a:t>
            </a:r>
            <a:r>
              <a:rPr lang="en-US" sz="2000" dirty="0">
                <a:solidFill>
                  <a:srgbClr val="0070C0"/>
                </a:solidFill>
              </a:rPr>
              <a:t>A.</a:t>
            </a:r>
            <a:br>
              <a:rPr lang="en-US" sz="2000" dirty="0">
                <a:solidFill>
                  <a:srgbClr val="0070C0"/>
                </a:solidFill>
              </a:rPr>
            </a:br>
            <a:r>
              <a:rPr lang="en-US" sz="2000" dirty="0" smtClean="0">
                <a:solidFill>
                  <a:srgbClr val="0070C0"/>
                </a:solidFill>
              </a:rPr>
              <a:t>Department of Economics &amp; Finance</a:t>
            </a:r>
            <a:br>
              <a:rPr lang="en-US" sz="2000" dirty="0" smtClean="0">
                <a:solidFill>
                  <a:srgbClr val="0070C0"/>
                </a:solidFill>
              </a:rPr>
            </a:br>
            <a:r>
              <a:rPr lang="en-US" sz="2000" dirty="0" smtClean="0">
                <a:solidFill>
                  <a:srgbClr val="0070C0"/>
                </a:solidFill>
              </a:rPr>
              <a:t>The </a:t>
            </a:r>
            <a:r>
              <a:rPr lang="en-US" sz="2000" dirty="0">
                <a:solidFill>
                  <a:srgbClr val="0070C0"/>
                </a:solidFill>
              </a:rPr>
              <a:t>College of Economics and Political Science</a:t>
            </a:r>
            <a:br>
              <a:rPr lang="en-US" sz="2000" dirty="0">
                <a:solidFill>
                  <a:srgbClr val="0070C0"/>
                </a:solidFill>
              </a:rPr>
            </a:br>
            <a:r>
              <a:rPr lang="en-US" sz="2000" dirty="0">
                <a:solidFill>
                  <a:srgbClr val="0070C0"/>
                </a:solidFill>
              </a:rPr>
              <a:t>Sultan Qaboos University</a:t>
            </a:r>
            <a:r>
              <a:rPr lang="en-US" sz="2000" b="1" dirty="0">
                <a:solidFill>
                  <a:srgbClr val="0070C0"/>
                </a:solidFill>
              </a:rPr>
              <a:t/>
            </a:r>
            <a:br>
              <a:rPr lang="en-US" sz="2000" b="1" dirty="0">
                <a:solidFill>
                  <a:srgbClr val="0070C0"/>
                </a:solidFill>
              </a:rPr>
            </a:br>
            <a:endParaRPr lang="en-AU" sz="1400" b="1" dirty="0">
              <a:solidFill>
                <a:srgbClr val="0070C0"/>
              </a:solidFill>
            </a:endParaRPr>
          </a:p>
        </p:txBody>
      </p:sp>
      <p:pic>
        <p:nvPicPr>
          <p:cNvPr id="5" name="Picture 4" descr="squ_height-81.png"/>
          <p:cNvPicPr>
            <a:picLocks noChangeAspect="1"/>
          </p:cNvPicPr>
          <p:nvPr/>
        </p:nvPicPr>
        <p:blipFill>
          <a:blip r:embed="rId2" cstate="print"/>
          <a:stretch>
            <a:fillRect/>
          </a:stretch>
        </p:blipFill>
        <p:spPr>
          <a:xfrm>
            <a:off x="4114800" y="2981325"/>
            <a:ext cx="714375" cy="828675"/>
          </a:xfrm>
          <a:prstGeom prst="rect">
            <a:avLst/>
          </a:prstGeom>
        </p:spPr>
      </p:pic>
    </p:spTree>
    <p:extLst>
      <p:ext uri="{BB962C8B-B14F-4D97-AF65-F5344CB8AC3E}">
        <p14:creationId xmlns:p14="http://schemas.microsoft.com/office/powerpoint/2010/main" val="1348040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914400"/>
          </a:xfrm>
        </p:spPr>
        <p:txBody>
          <a:bodyPr/>
          <a:lstStyle/>
          <a:p>
            <a:r>
              <a:rPr lang="en-US" dirty="0" smtClean="0">
                <a:solidFill>
                  <a:schemeClr val="bg1">
                    <a:lumMod val="65000"/>
                  </a:schemeClr>
                </a:solidFill>
              </a:rPr>
              <a:t>WATER-</a:t>
            </a:r>
            <a:r>
              <a:rPr lang="en-US" dirty="0" smtClean="0">
                <a:solidFill>
                  <a:srgbClr val="FF0000"/>
                </a:solidFill>
              </a:rPr>
              <a:t>ENERGY</a:t>
            </a:r>
            <a:r>
              <a:rPr lang="en-US" dirty="0" smtClean="0">
                <a:solidFill>
                  <a:schemeClr val="bg1">
                    <a:lumMod val="65000"/>
                  </a:schemeClr>
                </a:solidFill>
              </a:rPr>
              <a:t>-FOOD NEXUS</a:t>
            </a:r>
            <a:endParaRPr lang="en-US" dirty="0">
              <a:solidFill>
                <a:schemeClr val="bg1">
                  <a:lumMod val="65000"/>
                </a:schemeClr>
              </a:solidFill>
            </a:endParaRPr>
          </a:p>
        </p:txBody>
      </p:sp>
      <p:pic>
        <p:nvPicPr>
          <p:cNvPr id="5" name="Picture 2" descr="http://www.geo.wvu.edu/~jtoro/Petroleum/petroleum_figs/seep.gif"/>
          <p:cNvPicPr>
            <a:picLocks noChangeAspect="1" noChangeArrowheads="1"/>
          </p:cNvPicPr>
          <p:nvPr/>
        </p:nvPicPr>
        <p:blipFill>
          <a:blip r:embed="rId2" cstate="print"/>
          <a:srcRect/>
          <a:stretch>
            <a:fillRect/>
          </a:stretch>
        </p:blipFill>
        <p:spPr bwMode="auto">
          <a:xfrm>
            <a:off x="152400" y="1066800"/>
            <a:ext cx="3429000" cy="2514599"/>
          </a:xfrm>
          <a:prstGeom prst="rect">
            <a:avLst/>
          </a:prstGeom>
          <a:noFill/>
        </p:spPr>
      </p:pic>
      <p:pic>
        <p:nvPicPr>
          <p:cNvPr id="6" name="Picture 6" descr="http://www.msnucleus.org/membership/html/jh/earth/petroleum/images/impermeable_roc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371600"/>
            <a:ext cx="2743200" cy="222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vastenergy.com/site/web/company/images/spindletop.jpg"/>
          <p:cNvPicPr>
            <a:picLocks noChangeAspect="1" noChangeArrowheads="1"/>
          </p:cNvPicPr>
          <p:nvPr/>
        </p:nvPicPr>
        <p:blipFill>
          <a:blip r:embed="rId4" cstate="print"/>
          <a:srcRect/>
          <a:stretch>
            <a:fillRect/>
          </a:stretch>
        </p:blipFill>
        <p:spPr bwMode="auto">
          <a:xfrm>
            <a:off x="6629400" y="914400"/>
            <a:ext cx="1905000" cy="2631908"/>
          </a:xfrm>
          <a:prstGeom prst="rect">
            <a:avLst/>
          </a:prstGeom>
          <a:noFill/>
        </p:spPr>
      </p:pic>
      <p:pic>
        <p:nvPicPr>
          <p:cNvPr id="8" name="Picture 6" descr="http://www.rwe.com/web/cms/mediablob/en/54346/blowupData/21792/blob.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939209"/>
            <a:ext cx="3191773" cy="238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733800" y="914400"/>
            <a:ext cx="1825628" cy="369332"/>
          </a:xfrm>
          <a:prstGeom prst="rect">
            <a:avLst/>
          </a:prstGeom>
          <a:noFill/>
        </p:spPr>
        <p:txBody>
          <a:bodyPr wrap="none" rtlCol="0">
            <a:spAutoFit/>
          </a:bodyPr>
          <a:lstStyle/>
          <a:p>
            <a:r>
              <a:rPr lang="en-US" dirty="0" smtClean="0"/>
              <a:t>Primary Recovery</a:t>
            </a:r>
            <a:endParaRPr lang="en-US" dirty="0"/>
          </a:p>
        </p:txBody>
      </p:sp>
      <p:sp>
        <p:nvSpPr>
          <p:cNvPr id="10" name="TextBox 9"/>
          <p:cNvSpPr txBox="1"/>
          <p:nvPr/>
        </p:nvSpPr>
        <p:spPr>
          <a:xfrm>
            <a:off x="304800" y="3657600"/>
            <a:ext cx="2072170" cy="646331"/>
          </a:xfrm>
          <a:prstGeom prst="rect">
            <a:avLst/>
          </a:prstGeom>
          <a:noFill/>
        </p:spPr>
        <p:txBody>
          <a:bodyPr wrap="none" rtlCol="0">
            <a:spAutoFit/>
          </a:bodyPr>
          <a:lstStyle/>
          <a:p>
            <a:r>
              <a:rPr lang="en-US" dirty="0" smtClean="0"/>
              <a:t>Secondary Recovery</a:t>
            </a:r>
          </a:p>
          <a:p>
            <a:r>
              <a:rPr lang="en-US" dirty="0" smtClean="0"/>
              <a:t>Recovery rate 40%</a:t>
            </a:r>
            <a:endParaRPr lang="en-US" dirty="0"/>
          </a:p>
        </p:txBody>
      </p:sp>
      <p:pic>
        <p:nvPicPr>
          <p:cNvPr id="11" name="Picture 2" descr="http://lh5.ggpht.com/__lmqvG9CeQs/SgaZ7yPzAMI/AAAAAAAAB1k/0yrFNNJZK6E/Steam%20Injection%20oil%20recover%20method%5B7%5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0" y="4385890"/>
            <a:ext cx="3276600" cy="224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581400" y="3810000"/>
            <a:ext cx="1972207" cy="646331"/>
          </a:xfrm>
          <a:prstGeom prst="rect">
            <a:avLst/>
          </a:prstGeom>
          <a:noFill/>
        </p:spPr>
        <p:txBody>
          <a:bodyPr wrap="none" rtlCol="0">
            <a:spAutoFit/>
          </a:bodyPr>
          <a:lstStyle/>
          <a:p>
            <a:r>
              <a:rPr lang="en-US" dirty="0" smtClean="0"/>
              <a:t>Tertiary Recovery</a:t>
            </a:r>
          </a:p>
          <a:p>
            <a:r>
              <a:rPr lang="en-US" dirty="0" smtClean="0"/>
              <a:t>Recovery rate 50% </a:t>
            </a:r>
            <a:endParaRPr lang="en-US" dirty="0"/>
          </a:p>
        </p:txBody>
      </p:sp>
      <p:pic>
        <p:nvPicPr>
          <p:cNvPr id="1026" name="Picture 2"/>
          <p:cNvPicPr>
            <a:picLocks noChangeAspect="1" noChangeArrowheads="1"/>
          </p:cNvPicPr>
          <p:nvPr/>
        </p:nvPicPr>
        <p:blipFill>
          <a:blip r:embed="rId7" cstate="print"/>
          <a:srcRect/>
          <a:stretch>
            <a:fillRect/>
          </a:stretch>
        </p:blipFill>
        <p:spPr bwMode="auto">
          <a:xfrm>
            <a:off x="6705599" y="4191001"/>
            <a:ext cx="2230693" cy="2667000"/>
          </a:xfrm>
          <a:prstGeom prst="rect">
            <a:avLst/>
          </a:prstGeom>
          <a:noFill/>
          <a:ln w="9525">
            <a:noFill/>
            <a:miter lim="800000"/>
            <a:headEnd/>
            <a:tailEnd/>
          </a:ln>
        </p:spPr>
      </p:pic>
      <p:sp>
        <p:nvSpPr>
          <p:cNvPr id="14" name="TextBox 13"/>
          <p:cNvSpPr txBox="1"/>
          <p:nvPr/>
        </p:nvSpPr>
        <p:spPr>
          <a:xfrm>
            <a:off x="6400800" y="3657600"/>
            <a:ext cx="2743200" cy="584775"/>
          </a:xfrm>
          <a:prstGeom prst="rect">
            <a:avLst/>
          </a:prstGeom>
          <a:noFill/>
        </p:spPr>
        <p:txBody>
          <a:bodyPr wrap="square" rtlCol="0">
            <a:spAutoFit/>
          </a:bodyPr>
          <a:lstStyle/>
          <a:p>
            <a:r>
              <a:rPr lang="en-US" sz="1600" dirty="0" smtClean="0">
                <a:solidFill>
                  <a:srgbClr val="FF0000"/>
                </a:solidFill>
              </a:rPr>
              <a:t>New</a:t>
            </a:r>
            <a:r>
              <a:rPr lang="en-US" sz="1600" dirty="0" smtClean="0"/>
              <a:t>: Hydraulic Fracturing</a:t>
            </a:r>
          </a:p>
          <a:p>
            <a:r>
              <a:rPr lang="en-US" sz="1600" dirty="0" smtClean="0"/>
              <a:t>7-10 million dollars per well </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85799" y="3001176"/>
            <a:ext cx="7848601" cy="3856824"/>
          </a:xfrm>
          <a:prstGeom prst="rect">
            <a:avLst/>
          </a:prstGeom>
          <a:noFill/>
          <a:ln w="9525">
            <a:noFill/>
            <a:miter lim="800000"/>
            <a:headEnd/>
            <a:tailEnd/>
          </a:ln>
        </p:spPr>
      </p:pic>
      <p:sp>
        <p:nvSpPr>
          <p:cNvPr id="6" name="Content Placeholder 2"/>
          <p:cNvSpPr>
            <a:spLocks noGrp="1"/>
          </p:cNvSpPr>
          <p:nvPr>
            <p:ph idx="1"/>
          </p:nvPr>
        </p:nvSpPr>
        <p:spPr>
          <a:xfrm>
            <a:off x="152400" y="914400"/>
            <a:ext cx="8991600" cy="5334000"/>
          </a:xfrm>
        </p:spPr>
        <p:txBody>
          <a:bodyPr>
            <a:normAutofit/>
          </a:bodyPr>
          <a:lstStyle/>
          <a:p>
            <a:r>
              <a:rPr lang="en-US" sz="2400" dirty="0" smtClean="0"/>
              <a:t>Nature of Water-Energy-Food Security in Sultanate of Oman </a:t>
            </a:r>
          </a:p>
          <a:p>
            <a:pPr>
              <a:buNone/>
            </a:pPr>
            <a:r>
              <a:rPr lang="en-US" sz="2400" dirty="0" smtClean="0">
                <a:solidFill>
                  <a:srgbClr val="FF0000"/>
                </a:solidFill>
              </a:rPr>
              <a:t>	ENERGY: Barriers against Solar Investment </a:t>
            </a:r>
          </a:p>
          <a:p>
            <a:pPr lvl="1"/>
            <a:r>
              <a:rPr lang="en-US" sz="1800" dirty="0" smtClean="0"/>
              <a:t>Seasonal and Geographical variations  </a:t>
            </a:r>
          </a:p>
          <a:p>
            <a:pPr lvl="1"/>
            <a:r>
              <a:rPr lang="en-US" sz="1800" dirty="0" smtClean="0"/>
              <a:t>Non-storable </a:t>
            </a:r>
          </a:p>
          <a:p>
            <a:pPr lvl="1"/>
            <a:r>
              <a:rPr lang="en-US" sz="1800" dirty="0" smtClean="0"/>
              <a:t>Financial Barriers</a:t>
            </a:r>
          </a:p>
          <a:p>
            <a:pPr lvl="1"/>
            <a:r>
              <a:rPr lang="en-US" sz="1800" dirty="0" smtClean="0"/>
              <a:t>Non-Financial Barriers (e.g., Policy barriers)  </a:t>
            </a:r>
          </a:p>
        </p:txBody>
      </p:sp>
      <p:sp>
        <p:nvSpPr>
          <p:cNvPr id="8" name="Title 1"/>
          <p:cNvSpPr>
            <a:spLocks noGrp="1"/>
          </p:cNvSpPr>
          <p:nvPr>
            <p:ph type="title"/>
          </p:nvPr>
        </p:nvSpPr>
        <p:spPr>
          <a:xfrm>
            <a:off x="0" y="0"/>
            <a:ext cx="9144000" cy="914400"/>
          </a:xfrm>
        </p:spPr>
        <p:txBody>
          <a:bodyPr/>
          <a:lstStyle/>
          <a:p>
            <a:r>
              <a:rPr lang="en-US" dirty="0" smtClean="0">
                <a:solidFill>
                  <a:schemeClr val="bg1">
                    <a:lumMod val="65000"/>
                  </a:schemeClr>
                </a:solidFill>
              </a:rPr>
              <a:t>WATER-</a:t>
            </a:r>
            <a:r>
              <a:rPr lang="en-US" dirty="0" smtClean="0">
                <a:solidFill>
                  <a:srgbClr val="FF0000"/>
                </a:solidFill>
              </a:rPr>
              <a:t>ENERGY</a:t>
            </a:r>
            <a:r>
              <a:rPr lang="en-US" dirty="0" smtClean="0">
                <a:solidFill>
                  <a:schemeClr val="bg1">
                    <a:lumMod val="65000"/>
                  </a:schemeClr>
                </a:solidFill>
              </a:rPr>
              <a:t>-FOOD NEXUS</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495800" y="1763283"/>
            <a:ext cx="4419600" cy="5018517"/>
          </a:xfrm>
          <a:prstGeom prst="rect">
            <a:avLst/>
          </a:prstGeom>
          <a:noFill/>
          <a:ln w="9525">
            <a:noFill/>
            <a:miter lim="800000"/>
            <a:headEnd/>
            <a:tailEnd/>
          </a:ln>
        </p:spPr>
      </p:pic>
      <p:sp>
        <p:nvSpPr>
          <p:cNvPr id="7" name="Content Placeholder 2"/>
          <p:cNvSpPr>
            <a:spLocks noGrp="1"/>
          </p:cNvSpPr>
          <p:nvPr>
            <p:ph idx="1"/>
          </p:nvPr>
        </p:nvSpPr>
        <p:spPr>
          <a:xfrm>
            <a:off x="152400" y="914400"/>
            <a:ext cx="8991600" cy="5334000"/>
          </a:xfrm>
        </p:spPr>
        <p:txBody>
          <a:bodyPr>
            <a:normAutofit/>
          </a:bodyPr>
          <a:lstStyle/>
          <a:p>
            <a:r>
              <a:rPr lang="en-US" sz="2400" dirty="0" smtClean="0"/>
              <a:t>Nature of Water-Energy-Food Security in Sultanate of Oman </a:t>
            </a:r>
          </a:p>
          <a:p>
            <a:pPr>
              <a:buNone/>
            </a:pPr>
            <a:r>
              <a:rPr lang="en-US" sz="2400" dirty="0" smtClean="0">
                <a:solidFill>
                  <a:srgbClr val="FF0000"/>
                </a:solidFill>
              </a:rPr>
              <a:t>	ENERGY: Cons and Pros of Solar Investments </a:t>
            </a:r>
          </a:p>
          <a:p>
            <a:pPr lvl="1"/>
            <a:r>
              <a:rPr lang="en-US" sz="1800" dirty="0" smtClean="0"/>
              <a:t>Renewable Water Desalination  </a:t>
            </a:r>
          </a:p>
          <a:p>
            <a:pPr lvl="1"/>
            <a:r>
              <a:rPr lang="en-US" sz="1800" dirty="0" smtClean="0"/>
              <a:t>Distributed power generators</a:t>
            </a:r>
          </a:p>
          <a:p>
            <a:pPr lvl="1"/>
            <a:r>
              <a:rPr lang="en-US" sz="1800" dirty="0" smtClean="0"/>
              <a:t>More Economical in remote areas,</a:t>
            </a:r>
          </a:p>
          <a:p>
            <a:pPr lvl="1">
              <a:buNone/>
            </a:pPr>
            <a:r>
              <a:rPr lang="en-US" sz="1800" dirty="0" smtClean="0"/>
              <a:t>	there is no Network lines</a:t>
            </a:r>
          </a:p>
        </p:txBody>
      </p:sp>
      <p:graphicFrame>
        <p:nvGraphicFramePr>
          <p:cNvPr id="8" name="Chart 7"/>
          <p:cNvGraphicFramePr/>
          <p:nvPr/>
        </p:nvGraphicFramePr>
        <p:xfrm>
          <a:off x="0" y="3657600"/>
          <a:ext cx="46482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1"/>
          <p:cNvSpPr>
            <a:spLocks noGrp="1"/>
          </p:cNvSpPr>
          <p:nvPr>
            <p:ph type="title"/>
          </p:nvPr>
        </p:nvSpPr>
        <p:spPr>
          <a:xfrm>
            <a:off x="0" y="0"/>
            <a:ext cx="9144000" cy="914400"/>
          </a:xfrm>
        </p:spPr>
        <p:txBody>
          <a:bodyPr/>
          <a:lstStyle/>
          <a:p>
            <a:r>
              <a:rPr lang="en-US" dirty="0" smtClean="0">
                <a:solidFill>
                  <a:schemeClr val="bg1">
                    <a:lumMod val="65000"/>
                  </a:schemeClr>
                </a:solidFill>
              </a:rPr>
              <a:t>WATER-</a:t>
            </a:r>
            <a:r>
              <a:rPr lang="en-US" dirty="0" smtClean="0">
                <a:solidFill>
                  <a:srgbClr val="FF0000"/>
                </a:solidFill>
              </a:rPr>
              <a:t>ENERGY</a:t>
            </a:r>
            <a:r>
              <a:rPr lang="en-US" dirty="0" smtClean="0">
                <a:solidFill>
                  <a:schemeClr val="bg1">
                    <a:lumMod val="65000"/>
                  </a:schemeClr>
                </a:solidFill>
              </a:rPr>
              <a:t>-FOOD NEXUS</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534400" cy="5867400"/>
          </a:xfrm>
        </p:spPr>
        <p:txBody>
          <a:bodyPr>
            <a:normAutofit/>
          </a:bodyPr>
          <a:lstStyle/>
          <a:p>
            <a:r>
              <a:rPr lang="en-US" sz="2600" dirty="0" smtClean="0"/>
              <a:t>Nature of Water-Energy-Food Security in Sultanate of Oman </a:t>
            </a:r>
            <a:endParaRPr lang="en-US" sz="2800" dirty="0" smtClean="0"/>
          </a:p>
          <a:p>
            <a:pPr lvl="1">
              <a:buNone/>
            </a:pPr>
            <a:r>
              <a:rPr lang="en-US" sz="2400" dirty="0" smtClean="0">
                <a:solidFill>
                  <a:srgbClr val="00B050"/>
                </a:solidFill>
              </a:rPr>
              <a:t>FOOD: Oman is struggling to secure it … </a:t>
            </a:r>
          </a:p>
          <a:p>
            <a:pPr lvl="2"/>
            <a:r>
              <a:rPr lang="en-US" sz="2000" dirty="0" smtClean="0"/>
              <a:t>Food security in Oman is currently addressed through:</a:t>
            </a:r>
          </a:p>
          <a:p>
            <a:pPr lvl="3"/>
            <a:r>
              <a:rPr lang="en-US" sz="1600" dirty="0" smtClean="0"/>
              <a:t>Domestic production (higher per capita than its neighboring countries), </a:t>
            </a:r>
          </a:p>
          <a:p>
            <a:pPr lvl="3"/>
            <a:r>
              <a:rPr lang="en-US" sz="1600" dirty="0" smtClean="0"/>
              <a:t>Food import, thanks to oil revenues</a:t>
            </a:r>
          </a:p>
          <a:p>
            <a:pPr lvl="3"/>
            <a:r>
              <a:rPr lang="en-US" sz="1600" dirty="0" smtClean="0"/>
              <a:t>Governmental indirect subsidies (energy)</a:t>
            </a:r>
          </a:p>
          <a:p>
            <a:pPr lvl="3"/>
            <a:r>
              <a:rPr lang="en-US" sz="1600" dirty="0" smtClean="0"/>
              <a:t>Government direct  food subsidies </a:t>
            </a:r>
          </a:p>
          <a:p>
            <a:pPr lvl="2"/>
            <a:r>
              <a:rPr lang="en-US" sz="2000" dirty="0" smtClean="0"/>
              <a:t>Agriculture's contribution to GDP is less than %2</a:t>
            </a:r>
          </a:p>
          <a:p>
            <a:pPr lvl="2"/>
            <a:r>
              <a:rPr lang="en-US" sz="2000" dirty="0" smtClean="0"/>
              <a:t>Agriculture consumes 83% of total water supply</a:t>
            </a:r>
          </a:p>
          <a:p>
            <a:pPr lvl="2"/>
            <a:r>
              <a:rPr lang="en-US" sz="2000" dirty="0" smtClean="0"/>
              <a:t>Agriculture employs 1/3 of Omani labor force work in this sector</a:t>
            </a:r>
          </a:p>
        </p:txBody>
      </p:sp>
      <p:sp>
        <p:nvSpPr>
          <p:cNvPr id="7" name="Title 1"/>
          <p:cNvSpPr>
            <a:spLocks noGrp="1"/>
          </p:cNvSpPr>
          <p:nvPr>
            <p:ph type="title"/>
          </p:nvPr>
        </p:nvSpPr>
        <p:spPr>
          <a:xfrm>
            <a:off x="0" y="0"/>
            <a:ext cx="9144000" cy="914400"/>
          </a:xfrm>
        </p:spPr>
        <p:txBody>
          <a:bodyPr/>
          <a:lstStyle/>
          <a:p>
            <a:r>
              <a:rPr lang="en-US" dirty="0" smtClean="0">
                <a:solidFill>
                  <a:schemeClr val="bg1">
                    <a:lumMod val="65000"/>
                  </a:schemeClr>
                </a:solidFill>
              </a:rPr>
              <a:t>WATER-ENERGY-</a:t>
            </a:r>
            <a:r>
              <a:rPr lang="en-US" dirty="0" smtClean="0">
                <a:solidFill>
                  <a:srgbClr val="00B050"/>
                </a:solidFill>
              </a:rPr>
              <a:t>FOOD</a:t>
            </a:r>
            <a:r>
              <a:rPr lang="en-US" dirty="0" smtClean="0">
                <a:solidFill>
                  <a:schemeClr val="bg1">
                    <a:lumMod val="65000"/>
                  </a:schemeClr>
                </a:solidFill>
              </a:rPr>
              <a:t> NEXUS</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458200" cy="5410200"/>
          </a:xfrm>
        </p:spPr>
        <p:txBody>
          <a:bodyPr>
            <a:normAutofit/>
          </a:bodyPr>
          <a:lstStyle/>
          <a:p>
            <a:r>
              <a:rPr lang="en-US" dirty="0" smtClean="0"/>
              <a:t>In sum, Oman is facing a severe and complex challenge for keeping up with a sustainable security of water, energy and food, simultaneously. </a:t>
            </a:r>
          </a:p>
          <a:p>
            <a:r>
              <a:rPr lang="en-US" dirty="0" smtClean="0"/>
              <a:t>Addressing this challenge requires thinking evolutionary, out of the box for policy perspectives </a:t>
            </a:r>
          </a:p>
          <a:p>
            <a:endParaRPr lang="en-AU" dirty="0"/>
          </a:p>
        </p:txBody>
      </p:sp>
      <p:sp>
        <p:nvSpPr>
          <p:cNvPr id="6" name="Title 1"/>
          <p:cNvSpPr>
            <a:spLocks noGrp="1"/>
          </p:cNvSpPr>
          <p:nvPr>
            <p:ph type="title"/>
          </p:nvPr>
        </p:nvSpPr>
        <p:spPr>
          <a:xfrm>
            <a:off x="0" y="0"/>
            <a:ext cx="9144000" cy="914400"/>
          </a:xfrm>
        </p:spPr>
        <p:txBody>
          <a:bodyPr/>
          <a:lstStyle/>
          <a:p>
            <a:r>
              <a:rPr lang="en-US" dirty="0" smtClean="0">
                <a:solidFill>
                  <a:schemeClr val="accent1"/>
                </a:solidFill>
              </a:rPr>
              <a:t>WATER</a:t>
            </a:r>
            <a:r>
              <a:rPr lang="en-US" dirty="0" smtClean="0"/>
              <a:t>-</a:t>
            </a:r>
            <a:r>
              <a:rPr lang="en-US" dirty="0" smtClean="0">
                <a:solidFill>
                  <a:srgbClr val="FF0000"/>
                </a:solidFill>
              </a:rPr>
              <a:t>ENERGY</a:t>
            </a:r>
            <a:r>
              <a:rPr lang="en-US" dirty="0" smtClean="0"/>
              <a:t>-</a:t>
            </a:r>
            <a:r>
              <a:rPr lang="en-US" dirty="0" smtClean="0">
                <a:solidFill>
                  <a:srgbClr val="00B050"/>
                </a:solidFill>
              </a:rPr>
              <a:t>FOOD</a:t>
            </a:r>
            <a:r>
              <a:rPr lang="en-US" dirty="0" smtClean="0"/>
              <a:t> NEXUS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LITERATURE REVIEW</a:t>
            </a:r>
            <a:endParaRPr lang="en-US" dirty="0"/>
          </a:p>
        </p:txBody>
      </p:sp>
      <p:sp>
        <p:nvSpPr>
          <p:cNvPr id="3" name="Content Placeholder 2"/>
          <p:cNvSpPr>
            <a:spLocks noGrp="1"/>
          </p:cNvSpPr>
          <p:nvPr>
            <p:ph idx="1"/>
          </p:nvPr>
        </p:nvSpPr>
        <p:spPr>
          <a:xfrm>
            <a:off x="304800" y="1066800"/>
            <a:ext cx="8839200" cy="5791200"/>
          </a:xfrm>
        </p:spPr>
        <p:txBody>
          <a:bodyPr>
            <a:normAutofit fontScale="92500" lnSpcReduction="20000"/>
          </a:bodyPr>
          <a:lstStyle/>
          <a:p>
            <a:r>
              <a:rPr lang="en-US" b="1" dirty="0" smtClean="0"/>
              <a:t>“Security Challenge”</a:t>
            </a:r>
            <a:r>
              <a:rPr lang="en-US" dirty="0" smtClean="0"/>
              <a:t> is not new to us</a:t>
            </a:r>
          </a:p>
          <a:p>
            <a:r>
              <a:rPr lang="en-US" dirty="0" smtClean="0"/>
              <a:t>Focus/ approach has evolved </a:t>
            </a:r>
          </a:p>
          <a:p>
            <a:r>
              <a:rPr lang="en-US" dirty="0" smtClean="0"/>
              <a:t>Seminal work of </a:t>
            </a:r>
            <a:r>
              <a:rPr lang="en-US" dirty="0" smtClean="0">
                <a:solidFill>
                  <a:schemeClr val="accent1"/>
                </a:solidFill>
              </a:rPr>
              <a:t>Thomas Malthus (1723-1790) </a:t>
            </a:r>
            <a:r>
              <a:rPr lang="en-US" dirty="0" smtClean="0"/>
              <a:t>on explosion of population and food insecurity </a:t>
            </a:r>
          </a:p>
          <a:p>
            <a:r>
              <a:rPr lang="en-US" sz="3100" dirty="0" smtClean="0">
                <a:solidFill>
                  <a:schemeClr val="accent1"/>
                </a:solidFill>
              </a:rPr>
              <a:t>David Ricardo (1772-1823)</a:t>
            </a:r>
            <a:r>
              <a:rPr lang="en-US" sz="3100" dirty="0" smtClean="0"/>
              <a:t> and </a:t>
            </a:r>
            <a:r>
              <a:rPr lang="en-US" sz="3100" dirty="0" smtClean="0">
                <a:solidFill>
                  <a:schemeClr val="accent1"/>
                </a:solidFill>
              </a:rPr>
              <a:t>John Stuart Mill (1806–1873) by </a:t>
            </a:r>
            <a:r>
              <a:rPr lang="en-US" dirty="0" smtClean="0"/>
              <a:t>emphasizing on relative scarcity and technological development  brought optimism</a:t>
            </a:r>
          </a:p>
          <a:p>
            <a:r>
              <a:rPr lang="en-US" dirty="0" smtClean="0"/>
              <a:t>The Key milestone was the </a:t>
            </a:r>
            <a:r>
              <a:rPr lang="en-US" i="1" dirty="0" smtClean="0"/>
              <a:t>club of Rome’s</a:t>
            </a:r>
            <a:r>
              <a:rPr lang="en-US" dirty="0" smtClean="0"/>
              <a:t> report: “The limits to Growth” (Meadows et al 1972) – </a:t>
            </a:r>
            <a:r>
              <a:rPr lang="en-US" b="1" i="1" dirty="0" smtClean="0"/>
              <a:t>Neo-Malthusian</a:t>
            </a:r>
            <a:r>
              <a:rPr lang="en-US" dirty="0" smtClean="0"/>
              <a:t> economic ideology </a:t>
            </a:r>
          </a:p>
          <a:p>
            <a:r>
              <a:rPr lang="en-US" dirty="0" smtClean="0"/>
              <a:t>Alternative optimism were contributed by the works of </a:t>
            </a:r>
            <a:r>
              <a:rPr lang="en-US" sz="3100" dirty="0" smtClean="0">
                <a:solidFill>
                  <a:schemeClr val="accent1"/>
                </a:solidFill>
              </a:rPr>
              <a:t>Simon Kuznets (1901–1985)</a:t>
            </a:r>
            <a:r>
              <a:rPr lang="en-US" dirty="0" smtClean="0"/>
              <a:t> and, more importantly, </a:t>
            </a:r>
            <a:r>
              <a:rPr lang="en-US" sz="3100" dirty="0" smtClean="0">
                <a:solidFill>
                  <a:schemeClr val="accent1"/>
                </a:solidFill>
              </a:rPr>
              <a:t>Julian Simon (1932–1998) </a:t>
            </a:r>
            <a:r>
              <a:rPr lang="en-US" sz="3100" b="1" i="1" dirty="0" smtClean="0"/>
              <a:t>Cornucopian </a:t>
            </a:r>
            <a:r>
              <a:rPr lang="en-US" sz="3100" dirty="0" smtClean="0"/>
              <a:t>economic ideology </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LITERATURE REVIEW</a:t>
            </a:r>
            <a:endParaRPr lang="en-US" dirty="0"/>
          </a:p>
        </p:txBody>
      </p:sp>
      <p:sp>
        <p:nvSpPr>
          <p:cNvPr id="3" name="Content Placeholder 2"/>
          <p:cNvSpPr>
            <a:spLocks noGrp="1"/>
          </p:cNvSpPr>
          <p:nvPr>
            <p:ph idx="1"/>
          </p:nvPr>
        </p:nvSpPr>
        <p:spPr>
          <a:xfrm>
            <a:off x="304800" y="1066800"/>
            <a:ext cx="8839200" cy="5791200"/>
          </a:xfrm>
        </p:spPr>
        <p:txBody>
          <a:bodyPr>
            <a:normAutofit/>
          </a:bodyPr>
          <a:lstStyle/>
          <a:p>
            <a:r>
              <a:rPr lang="en-US" sz="3100" dirty="0" smtClean="0"/>
              <a:t>Ever since publication of “The Limits to Growth”, most studies have </a:t>
            </a:r>
            <a:r>
              <a:rPr lang="en-US" dirty="0" smtClean="0"/>
              <a:t>covered some partial aspects: e.g. WE, WF, EF etc. </a:t>
            </a:r>
          </a:p>
          <a:p>
            <a:r>
              <a:rPr lang="en-US" b="1" dirty="0" smtClean="0"/>
              <a:t>“2011”</a:t>
            </a:r>
            <a:r>
              <a:rPr lang="en-US" dirty="0" smtClean="0"/>
              <a:t> can be considered as new milestone for emphasizing on inter-connectedness and the </a:t>
            </a:r>
            <a:r>
              <a:rPr lang="en-US" b="1" i="1" dirty="0" smtClean="0"/>
              <a:t>nexus</a:t>
            </a:r>
          </a:p>
          <a:p>
            <a:pPr lvl="1"/>
            <a:r>
              <a:rPr lang="en-US" dirty="0" smtClean="0"/>
              <a:t> World Economic Forum 2011</a:t>
            </a:r>
          </a:p>
          <a:p>
            <a:pPr lvl="1"/>
            <a:r>
              <a:rPr lang="en-US" dirty="0" smtClean="0"/>
              <a:t> Bon Conference 2011</a:t>
            </a:r>
          </a:p>
          <a:p>
            <a:pPr lvl="1"/>
            <a:r>
              <a:rPr lang="en-US" dirty="0" smtClean="0"/>
              <a:t> Political Attentions</a:t>
            </a:r>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Grp="1" noChangeArrowheads="1"/>
          </p:cNvSpPr>
          <p:nvPr>
            <p:ph idx="1"/>
          </p:nvPr>
        </p:nvSpPr>
        <p:spPr>
          <a:xfrm>
            <a:off x="457200" y="1295400"/>
            <a:ext cx="8229600" cy="5562600"/>
          </a:xfrm>
        </p:spPr>
        <p:txBody>
          <a:bodyPr lIns="91440" tIns="45720" rIns="91440" bIns="45720">
            <a:normAutofit/>
          </a:bodyPr>
          <a:lstStyle/>
          <a:p>
            <a:r>
              <a:rPr lang="en-US" altLang="en-US" sz="2400" dirty="0" smtClean="0"/>
              <a:t>Economic Approach</a:t>
            </a:r>
          </a:p>
          <a:p>
            <a:pPr lvl="1"/>
            <a:r>
              <a:rPr lang="en-US" altLang="en-US" sz="2000" dirty="0" smtClean="0"/>
              <a:t>Positive Economics (Scientific Evidence-based Testable hypotheses)</a:t>
            </a:r>
          </a:p>
          <a:p>
            <a:pPr lvl="2"/>
            <a:r>
              <a:rPr lang="en-US" altLang="en-US" sz="1800" dirty="0" smtClean="0"/>
              <a:t>Describing what is, what was and what will be</a:t>
            </a:r>
          </a:p>
          <a:p>
            <a:pPr lvl="1"/>
            <a:r>
              <a:rPr lang="en-US" altLang="en-US" sz="2000" dirty="0" smtClean="0"/>
              <a:t>Normative Economics (Policy-Oriented based on Judgmental Values)</a:t>
            </a:r>
          </a:p>
          <a:p>
            <a:pPr lvl="2"/>
            <a:r>
              <a:rPr lang="en-US" altLang="en-US" sz="1800" dirty="0" smtClean="0"/>
              <a:t>Attempting to answer what ought to be</a:t>
            </a:r>
          </a:p>
          <a:p>
            <a:r>
              <a:rPr lang="en-US" altLang="en-US" sz="2400" dirty="0" smtClean="0"/>
              <a:t>Positive economics is somewhat mocking natural science against open vs. closed economic systems:</a:t>
            </a:r>
          </a:p>
          <a:p>
            <a:pPr lvl="1"/>
            <a:r>
              <a:rPr lang="en-US" altLang="en-US" dirty="0" smtClean="0"/>
              <a:t>The </a:t>
            </a:r>
            <a:r>
              <a:rPr lang="en-US" altLang="en-US" dirty="0">
                <a:solidFill>
                  <a:srgbClr val="FF0000"/>
                </a:solidFill>
              </a:rPr>
              <a:t>first law </a:t>
            </a:r>
            <a:r>
              <a:rPr lang="en-US" altLang="en-US" dirty="0"/>
              <a:t>of thermodynamics</a:t>
            </a:r>
          </a:p>
          <a:p>
            <a:pPr lvl="2"/>
            <a:r>
              <a:rPr lang="en-US" altLang="en-US" dirty="0"/>
              <a:t>Energy and matter can neither be created nor destroyed.</a:t>
            </a:r>
          </a:p>
          <a:p>
            <a:pPr lvl="1"/>
            <a:r>
              <a:rPr lang="en-US" altLang="en-US" dirty="0"/>
              <a:t>The </a:t>
            </a:r>
            <a:r>
              <a:rPr lang="en-US" altLang="en-US" dirty="0">
                <a:solidFill>
                  <a:srgbClr val="FF0000"/>
                </a:solidFill>
              </a:rPr>
              <a:t>second law</a:t>
            </a:r>
            <a:r>
              <a:rPr lang="en-US" altLang="en-US" dirty="0"/>
              <a:t> of thermodynamics</a:t>
            </a:r>
          </a:p>
          <a:p>
            <a:pPr lvl="2"/>
            <a:r>
              <a:rPr lang="en-US" altLang="en-US" dirty="0"/>
              <a:t>The amount of energy not available for work increases (entropy law).</a:t>
            </a:r>
          </a:p>
          <a:p>
            <a:pPr eaLnBrk="1" hangingPunct="1"/>
            <a:endParaRPr lang="en-US" altLang="en-US" sz="2400" dirty="0"/>
          </a:p>
          <a:p>
            <a:pPr eaLnBrk="1" hangingPunct="1"/>
            <a:endParaRPr lang="en-US" altLang="en-US" sz="1800" dirty="0" smtClean="0"/>
          </a:p>
          <a:p>
            <a:pPr lvl="2" eaLnBrk="1" hangingPunct="1"/>
            <a:endParaRPr lang="en-US" altLang="en-US" sz="1800" dirty="0" smtClean="0"/>
          </a:p>
        </p:txBody>
      </p:sp>
      <p:sp>
        <p:nvSpPr>
          <p:cNvPr id="5" name="Title 1"/>
          <p:cNvSpPr>
            <a:spLocks noGrp="1"/>
          </p:cNvSpPr>
          <p:nvPr>
            <p:ph type="title"/>
          </p:nvPr>
        </p:nvSpPr>
        <p:spPr>
          <a:xfrm>
            <a:off x="0" y="0"/>
            <a:ext cx="9144000" cy="1143000"/>
          </a:xfrm>
        </p:spPr>
        <p:txBody>
          <a:bodyPr/>
          <a:lstStyle/>
          <a:p>
            <a:r>
              <a:rPr lang="en-US" dirty="0" smtClean="0"/>
              <a:t>METHODOLOGY</a:t>
            </a:r>
            <a:endParaRPr lang="en-US" dirty="0"/>
          </a:p>
        </p:txBody>
      </p:sp>
    </p:spTree>
    <p:extLst>
      <p:ext uri="{BB962C8B-B14F-4D97-AF65-F5344CB8AC3E}">
        <p14:creationId xmlns:p14="http://schemas.microsoft.com/office/powerpoint/2010/main" val="2534194031"/>
      </p:ext>
    </p:extLst>
  </p:cSld>
  <p:clrMapOvr>
    <a:masterClrMapping/>
  </p:clrMapOvr>
  <p:transition spd="med">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143000"/>
          </a:xfrm>
        </p:spPr>
        <p:txBody>
          <a:bodyPr/>
          <a:lstStyle/>
          <a:p>
            <a:r>
              <a:rPr lang="en-US" dirty="0" smtClean="0"/>
              <a:t>METHODOLOGY</a:t>
            </a:r>
            <a:endParaRPr lang="en-US" dirty="0"/>
          </a:p>
        </p:txBody>
      </p:sp>
      <p:sp>
        <p:nvSpPr>
          <p:cNvPr id="9" name="Rectangle 8"/>
          <p:cNvSpPr/>
          <p:nvPr/>
        </p:nvSpPr>
        <p:spPr>
          <a:xfrm>
            <a:off x="3400070" y="1411069"/>
            <a:ext cx="19812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Production </a:t>
            </a:r>
          </a:p>
          <a:p>
            <a:pPr algn="ctr"/>
            <a:r>
              <a:rPr lang="en-AU" i="1" dirty="0" smtClean="0">
                <a:solidFill>
                  <a:schemeClr val="tx1"/>
                </a:solidFill>
              </a:rPr>
              <a:t>Reactor</a:t>
            </a:r>
            <a:endParaRPr lang="en-AU" i="1" dirty="0">
              <a:solidFill>
                <a:schemeClr val="tx1"/>
              </a:solidFill>
            </a:endParaRPr>
          </a:p>
        </p:txBody>
      </p:sp>
      <p:cxnSp>
        <p:nvCxnSpPr>
          <p:cNvPr id="11" name="Straight Arrow Connector 10"/>
          <p:cNvCxnSpPr/>
          <p:nvPr/>
        </p:nvCxnSpPr>
        <p:spPr>
          <a:xfrm>
            <a:off x="2485670" y="1522546"/>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485670" y="1783045"/>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485670" y="2090414"/>
            <a:ext cx="91440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85670" y="2356940"/>
            <a:ext cx="91440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81270" y="1605507"/>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81270" y="2401669"/>
            <a:ext cx="91440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381270" y="2020669"/>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48372" y="1371600"/>
            <a:ext cx="1524000" cy="369332"/>
          </a:xfrm>
          <a:prstGeom prst="rect">
            <a:avLst/>
          </a:prstGeom>
          <a:noFill/>
        </p:spPr>
        <p:txBody>
          <a:bodyPr wrap="square" rtlCol="0">
            <a:spAutoFit/>
          </a:bodyPr>
          <a:lstStyle/>
          <a:p>
            <a:r>
              <a:rPr lang="en-AU" dirty="0" smtClean="0"/>
              <a:t>Goods (G)</a:t>
            </a:r>
            <a:endParaRPr lang="en-AU" dirty="0"/>
          </a:p>
        </p:txBody>
      </p:sp>
      <p:sp>
        <p:nvSpPr>
          <p:cNvPr id="19" name="TextBox 18"/>
          <p:cNvSpPr txBox="1"/>
          <p:nvPr/>
        </p:nvSpPr>
        <p:spPr>
          <a:xfrm>
            <a:off x="6248372" y="1752600"/>
            <a:ext cx="1524000" cy="369332"/>
          </a:xfrm>
          <a:prstGeom prst="rect">
            <a:avLst/>
          </a:prstGeom>
          <a:noFill/>
        </p:spPr>
        <p:txBody>
          <a:bodyPr wrap="square" rtlCol="0">
            <a:spAutoFit/>
          </a:bodyPr>
          <a:lstStyle/>
          <a:p>
            <a:r>
              <a:rPr lang="en-AU" dirty="0" smtClean="0"/>
              <a:t>Services (S)</a:t>
            </a:r>
            <a:endParaRPr lang="en-AU" dirty="0"/>
          </a:p>
        </p:txBody>
      </p:sp>
      <p:sp>
        <p:nvSpPr>
          <p:cNvPr id="20" name="TextBox 19"/>
          <p:cNvSpPr txBox="1"/>
          <p:nvPr/>
        </p:nvSpPr>
        <p:spPr>
          <a:xfrm>
            <a:off x="6248372" y="2249269"/>
            <a:ext cx="2286028" cy="646331"/>
          </a:xfrm>
          <a:prstGeom prst="rect">
            <a:avLst/>
          </a:prstGeom>
          <a:noFill/>
        </p:spPr>
        <p:txBody>
          <a:bodyPr wrap="square" rtlCol="0">
            <a:spAutoFit/>
          </a:bodyPr>
          <a:lstStyle/>
          <a:p>
            <a:r>
              <a:rPr lang="en-AU" dirty="0" smtClean="0"/>
              <a:t>Waste/ Pollution (W1)</a:t>
            </a:r>
          </a:p>
          <a:p>
            <a:r>
              <a:rPr lang="en-AU" i="1" dirty="0" smtClean="0"/>
              <a:t>entropy</a:t>
            </a:r>
            <a:endParaRPr lang="en-AU" i="1" dirty="0"/>
          </a:p>
        </p:txBody>
      </p:sp>
      <p:sp>
        <p:nvSpPr>
          <p:cNvPr id="21" name="TextBox 20"/>
          <p:cNvSpPr txBox="1"/>
          <p:nvPr/>
        </p:nvSpPr>
        <p:spPr>
          <a:xfrm>
            <a:off x="1539738" y="2107342"/>
            <a:ext cx="1524000" cy="369332"/>
          </a:xfrm>
          <a:prstGeom prst="rect">
            <a:avLst/>
          </a:prstGeom>
          <a:noFill/>
        </p:spPr>
        <p:txBody>
          <a:bodyPr wrap="square" rtlCol="0">
            <a:spAutoFit/>
          </a:bodyPr>
          <a:lstStyle/>
          <a:p>
            <a:r>
              <a:rPr lang="en-AU" dirty="0" smtClean="0"/>
              <a:t>Energy (E)</a:t>
            </a:r>
            <a:endParaRPr lang="en-AU" dirty="0"/>
          </a:p>
        </p:txBody>
      </p:sp>
      <p:sp>
        <p:nvSpPr>
          <p:cNvPr id="22" name="TextBox 21"/>
          <p:cNvSpPr txBox="1"/>
          <p:nvPr/>
        </p:nvSpPr>
        <p:spPr>
          <a:xfrm>
            <a:off x="1526616" y="1802542"/>
            <a:ext cx="1324302" cy="369332"/>
          </a:xfrm>
          <a:prstGeom prst="rect">
            <a:avLst/>
          </a:prstGeom>
          <a:noFill/>
        </p:spPr>
        <p:txBody>
          <a:bodyPr wrap="square" rtlCol="0">
            <a:spAutoFit/>
          </a:bodyPr>
          <a:lstStyle/>
          <a:p>
            <a:r>
              <a:rPr lang="en-AU" dirty="0" smtClean="0"/>
              <a:t>Water (W)</a:t>
            </a:r>
            <a:endParaRPr lang="en-AU" dirty="0"/>
          </a:p>
        </p:txBody>
      </p:sp>
      <p:sp>
        <p:nvSpPr>
          <p:cNvPr id="23" name="TextBox 22"/>
          <p:cNvSpPr txBox="1"/>
          <p:nvPr/>
        </p:nvSpPr>
        <p:spPr>
          <a:xfrm>
            <a:off x="1542368" y="1497742"/>
            <a:ext cx="1524000" cy="369332"/>
          </a:xfrm>
          <a:prstGeom prst="rect">
            <a:avLst/>
          </a:prstGeom>
          <a:noFill/>
        </p:spPr>
        <p:txBody>
          <a:bodyPr wrap="square" rtlCol="0">
            <a:spAutoFit/>
          </a:bodyPr>
          <a:lstStyle/>
          <a:p>
            <a:r>
              <a:rPr lang="en-AU" dirty="0" smtClean="0"/>
              <a:t>Capital (K)</a:t>
            </a:r>
            <a:endParaRPr lang="en-AU" dirty="0"/>
          </a:p>
        </p:txBody>
      </p:sp>
      <p:sp>
        <p:nvSpPr>
          <p:cNvPr id="24" name="TextBox 23"/>
          <p:cNvSpPr txBox="1"/>
          <p:nvPr/>
        </p:nvSpPr>
        <p:spPr>
          <a:xfrm>
            <a:off x="1552888" y="1204610"/>
            <a:ext cx="1524000" cy="369332"/>
          </a:xfrm>
          <a:prstGeom prst="rect">
            <a:avLst/>
          </a:prstGeom>
          <a:noFill/>
        </p:spPr>
        <p:txBody>
          <a:bodyPr wrap="square" rtlCol="0">
            <a:spAutoFit/>
          </a:bodyPr>
          <a:lstStyle/>
          <a:p>
            <a:r>
              <a:rPr lang="en-AU" dirty="0" smtClean="0"/>
              <a:t>Labour (L)</a:t>
            </a:r>
            <a:endParaRPr lang="en-AU" dirty="0"/>
          </a:p>
        </p:txBody>
      </p:sp>
      <p:sp>
        <p:nvSpPr>
          <p:cNvPr id="25" name="Rectangle 24"/>
          <p:cNvSpPr/>
          <p:nvPr/>
        </p:nvSpPr>
        <p:spPr>
          <a:xfrm>
            <a:off x="3397454" y="5105400"/>
            <a:ext cx="19812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Consumption</a:t>
            </a:r>
          </a:p>
          <a:p>
            <a:pPr algn="ctr"/>
            <a:r>
              <a:rPr lang="en-AU" i="1" dirty="0" smtClean="0">
                <a:solidFill>
                  <a:schemeClr val="tx1"/>
                </a:solidFill>
              </a:rPr>
              <a:t>Reactor</a:t>
            </a:r>
            <a:endParaRPr lang="en-AU" i="1" dirty="0">
              <a:solidFill>
                <a:schemeClr val="tx1"/>
              </a:solidFill>
            </a:endParaRPr>
          </a:p>
        </p:txBody>
      </p:sp>
      <p:cxnSp>
        <p:nvCxnSpPr>
          <p:cNvPr id="26" name="Straight Arrow Connector 25"/>
          <p:cNvCxnSpPr/>
          <p:nvPr/>
        </p:nvCxnSpPr>
        <p:spPr>
          <a:xfrm>
            <a:off x="2483054" y="5270936"/>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83054" y="5980331"/>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378654" y="5299838"/>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378654" y="57150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245756" y="5065931"/>
            <a:ext cx="2364844" cy="369332"/>
          </a:xfrm>
          <a:prstGeom prst="rect">
            <a:avLst/>
          </a:prstGeom>
          <a:noFill/>
        </p:spPr>
        <p:txBody>
          <a:bodyPr wrap="square" rtlCol="0">
            <a:spAutoFit/>
          </a:bodyPr>
          <a:lstStyle/>
          <a:p>
            <a:r>
              <a:rPr lang="en-AU" dirty="0" smtClean="0"/>
              <a:t>Satisfaction (energy)</a:t>
            </a:r>
            <a:endParaRPr lang="en-AU" dirty="0"/>
          </a:p>
        </p:txBody>
      </p:sp>
      <p:sp>
        <p:nvSpPr>
          <p:cNvPr id="34" name="TextBox 33"/>
          <p:cNvSpPr txBox="1"/>
          <p:nvPr/>
        </p:nvSpPr>
        <p:spPr>
          <a:xfrm>
            <a:off x="6245756" y="5534799"/>
            <a:ext cx="2060044" cy="369332"/>
          </a:xfrm>
          <a:prstGeom prst="rect">
            <a:avLst/>
          </a:prstGeom>
          <a:noFill/>
        </p:spPr>
        <p:txBody>
          <a:bodyPr wrap="square" rtlCol="0">
            <a:spAutoFit/>
          </a:bodyPr>
          <a:lstStyle/>
          <a:p>
            <a:r>
              <a:rPr lang="en-AU" dirty="0" smtClean="0"/>
              <a:t>Leisure (energy)</a:t>
            </a:r>
            <a:endParaRPr lang="en-AU" dirty="0"/>
          </a:p>
        </p:txBody>
      </p:sp>
      <p:sp>
        <p:nvSpPr>
          <p:cNvPr id="38" name="TextBox 37"/>
          <p:cNvSpPr txBox="1"/>
          <p:nvPr/>
        </p:nvSpPr>
        <p:spPr>
          <a:xfrm>
            <a:off x="1219200" y="5763399"/>
            <a:ext cx="1524000" cy="369332"/>
          </a:xfrm>
          <a:prstGeom prst="rect">
            <a:avLst/>
          </a:prstGeom>
          <a:noFill/>
        </p:spPr>
        <p:txBody>
          <a:bodyPr wrap="square" rtlCol="0">
            <a:spAutoFit/>
          </a:bodyPr>
          <a:lstStyle/>
          <a:p>
            <a:r>
              <a:rPr lang="en-AU" dirty="0" smtClean="0"/>
              <a:t>Services (K)</a:t>
            </a:r>
            <a:endParaRPr lang="en-AU" dirty="0"/>
          </a:p>
        </p:txBody>
      </p:sp>
      <p:sp>
        <p:nvSpPr>
          <p:cNvPr id="39" name="TextBox 38"/>
          <p:cNvSpPr txBox="1"/>
          <p:nvPr/>
        </p:nvSpPr>
        <p:spPr>
          <a:xfrm>
            <a:off x="1371600" y="4953000"/>
            <a:ext cx="1524000" cy="369332"/>
          </a:xfrm>
          <a:prstGeom prst="rect">
            <a:avLst/>
          </a:prstGeom>
          <a:noFill/>
        </p:spPr>
        <p:txBody>
          <a:bodyPr wrap="square" rtlCol="0">
            <a:spAutoFit/>
          </a:bodyPr>
          <a:lstStyle/>
          <a:p>
            <a:r>
              <a:rPr lang="en-AU" dirty="0" smtClean="0"/>
              <a:t>Goods (G)</a:t>
            </a:r>
            <a:endParaRPr lang="en-AU" dirty="0"/>
          </a:p>
        </p:txBody>
      </p:sp>
      <p:cxnSp>
        <p:nvCxnSpPr>
          <p:cNvPr id="42" name="Straight Arrow Connector 41"/>
          <p:cNvCxnSpPr/>
          <p:nvPr/>
        </p:nvCxnSpPr>
        <p:spPr>
          <a:xfrm>
            <a:off x="5381298" y="6172200"/>
            <a:ext cx="91440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248400" y="6019800"/>
            <a:ext cx="2286000" cy="646331"/>
          </a:xfrm>
          <a:prstGeom prst="rect">
            <a:avLst/>
          </a:prstGeom>
          <a:noFill/>
        </p:spPr>
        <p:txBody>
          <a:bodyPr wrap="square" rtlCol="0">
            <a:spAutoFit/>
          </a:bodyPr>
          <a:lstStyle/>
          <a:p>
            <a:r>
              <a:rPr lang="en-AU" dirty="0" smtClean="0"/>
              <a:t>Waste/ Pollution (W2)</a:t>
            </a:r>
          </a:p>
          <a:p>
            <a:r>
              <a:rPr lang="en-AU" i="1" dirty="0" smtClean="0"/>
              <a:t>entropy</a:t>
            </a:r>
            <a:endParaRPr lang="en-AU" dirty="0"/>
          </a:p>
        </p:txBody>
      </p:sp>
      <p:cxnSp>
        <p:nvCxnSpPr>
          <p:cNvPr id="29" name="Straight Arrow Connector 28"/>
          <p:cNvCxnSpPr/>
          <p:nvPr/>
        </p:nvCxnSpPr>
        <p:spPr>
          <a:xfrm>
            <a:off x="2473656" y="2640132"/>
            <a:ext cx="91440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0" y="2390534"/>
            <a:ext cx="3051724" cy="369332"/>
          </a:xfrm>
          <a:prstGeom prst="rect">
            <a:avLst/>
          </a:prstGeom>
          <a:noFill/>
        </p:spPr>
        <p:txBody>
          <a:bodyPr wrap="square" rtlCol="0">
            <a:spAutoFit/>
          </a:bodyPr>
          <a:lstStyle/>
          <a:p>
            <a:r>
              <a:rPr lang="en-AU" dirty="0" smtClean="0"/>
              <a:t>Other Natural Resources (R)</a:t>
            </a:r>
            <a:endParaRPr lang="en-AU" dirty="0"/>
          </a:p>
        </p:txBody>
      </p:sp>
      <p:sp>
        <p:nvSpPr>
          <p:cNvPr id="35" name="Oval 34"/>
          <p:cNvSpPr/>
          <p:nvPr/>
        </p:nvSpPr>
        <p:spPr>
          <a:xfrm>
            <a:off x="3581400" y="3124200"/>
            <a:ext cx="16764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741161" y="3429000"/>
            <a:ext cx="1298690" cy="861774"/>
          </a:xfrm>
          <a:prstGeom prst="rect">
            <a:avLst/>
          </a:prstGeom>
          <a:noFill/>
        </p:spPr>
        <p:txBody>
          <a:bodyPr wrap="square" rtlCol="0">
            <a:spAutoFit/>
          </a:bodyPr>
          <a:lstStyle/>
          <a:p>
            <a:pPr algn="ctr"/>
            <a:r>
              <a:rPr lang="en-US" b="1" dirty="0" smtClean="0"/>
              <a:t>TRADE</a:t>
            </a:r>
          </a:p>
          <a:p>
            <a:pPr algn="ctr"/>
            <a:r>
              <a:rPr lang="en-US" b="1" dirty="0" smtClean="0"/>
              <a:t>MARKET</a:t>
            </a:r>
          </a:p>
          <a:p>
            <a:pPr algn="ctr"/>
            <a:r>
              <a:rPr lang="en-US" sz="1400" b="1" dirty="0" smtClean="0"/>
              <a:t>(use of </a:t>
            </a:r>
            <a:r>
              <a:rPr lang="en-US" sz="1400" b="1" dirty="0" smtClean="0">
                <a:solidFill>
                  <a:srgbClr val="FF0000"/>
                </a:solidFill>
              </a:rPr>
              <a:t>money</a:t>
            </a:r>
            <a:r>
              <a:rPr lang="en-US" sz="1400" b="1" dirty="0" smtClean="0"/>
              <a:t>)</a:t>
            </a:r>
            <a:endParaRPr lang="en-US" b="1" dirty="0"/>
          </a:p>
        </p:txBody>
      </p:sp>
      <p:cxnSp>
        <p:nvCxnSpPr>
          <p:cNvPr id="40" name="Straight Arrow Connector 39"/>
          <p:cNvCxnSpPr/>
          <p:nvPr/>
        </p:nvCxnSpPr>
        <p:spPr>
          <a:xfrm>
            <a:off x="2438400" y="3657600"/>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208896" y="3657600"/>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5208896" y="4114800"/>
            <a:ext cx="111570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2514600" y="4114800"/>
            <a:ext cx="111570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81200" y="3352800"/>
            <a:ext cx="1731113" cy="369332"/>
          </a:xfrm>
          <a:prstGeom prst="rect">
            <a:avLst/>
          </a:prstGeom>
          <a:noFill/>
        </p:spPr>
        <p:txBody>
          <a:bodyPr wrap="square" rtlCol="0">
            <a:spAutoFit/>
          </a:bodyPr>
          <a:lstStyle/>
          <a:p>
            <a:r>
              <a:rPr lang="en-US" dirty="0" smtClean="0"/>
              <a:t>G &amp; S or FoPs</a:t>
            </a:r>
            <a:endParaRPr lang="en-US" dirty="0"/>
          </a:p>
        </p:txBody>
      </p:sp>
      <p:sp>
        <p:nvSpPr>
          <p:cNvPr id="50" name="TextBox 49"/>
          <p:cNvSpPr txBox="1"/>
          <p:nvPr/>
        </p:nvSpPr>
        <p:spPr>
          <a:xfrm>
            <a:off x="5625370" y="3352800"/>
            <a:ext cx="1436291" cy="369332"/>
          </a:xfrm>
          <a:prstGeom prst="rect">
            <a:avLst/>
          </a:prstGeom>
          <a:noFill/>
        </p:spPr>
        <p:txBody>
          <a:bodyPr wrap="none" rtlCol="0">
            <a:spAutoFit/>
          </a:bodyPr>
          <a:lstStyle/>
          <a:p>
            <a:r>
              <a:rPr lang="en-US" dirty="0" smtClean="0"/>
              <a:t>G &amp; S or FoPs</a:t>
            </a:r>
            <a:endParaRPr lang="en-US" dirty="0"/>
          </a:p>
        </p:txBody>
      </p:sp>
      <p:sp>
        <p:nvSpPr>
          <p:cNvPr id="51" name="TextBox 50"/>
          <p:cNvSpPr txBox="1"/>
          <p:nvPr/>
        </p:nvSpPr>
        <p:spPr>
          <a:xfrm>
            <a:off x="5715000" y="3810000"/>
            <a:ext cx="53572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52" name="TextBox 51"/>
          <p:cNvSpPr txBox="1"/>
          <p:nvPr/>
        </p:nvSpPr>
        <p:spPr>
          <a:xfrm>
            <a:off x="2588476" y="3810000"/>
            <a:ext cx="53572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53" name="TextBox 52"/>
          <p:cNvSpPr txBox="1"/>
          <p:nvPr/>
        </p:nvSpPr>
        <p:spPr>
          <a:xfrm>
            <a:off x="990600" y="3733800"/>
            <a:ext cx="793038" cy="369332"/>
          </a:xfrm>
          <a:prstGeom prst="rect">
            <a:avLst/>
          </a:prstGeom>
          <a:noFill/>
        </p:spPr>
        <p:txBody>
          <a:bodyPr wrap="none" rtlCol="0">
            <a:spAutoFit/>
          </a:bodyPr>
          <a:lstStyle/>
          <a:p>
            <a:r>
              <a:rPr lang="en-US" dirty="0" smtClean="0"/>
              <a:t>Sellers</a:t>
            </a:r>
            <a:endParaRPr lang="en-US" dirty="0"/>
          </a:p>
        </p:txBody>
      </p:sp>
      <p:sp>
        <p:nvSpPr>
          <p:cNvPr id="54" name="TextBox 53"/>
          <p:cNvSpPr txBox="1"/>
          <p:nvPr/>
        </p:nvSpPr>
        <p:spPr>
          <a:xfrm>
            <a:off x="7010400" y="3745468"/>
            <a:ext cx="814262" cy="369332"/>
          </a:xfrm>
          <a:prstGeom prst="rect">
            <a:avLst/>
          </a:prstGeom>
          <a:noFill/>
        </p:spPr>
        <p:txBody>
          <a:bodyPr wrap="none" rtlCol="0">
            <a:spAutoFit/>
          </a:bodyPr>
          <a:lstStyle/>
          <a:p>
            <a:r>
              <a:rPr lang="en-US" dirty="0" smtClean="0"/>
              <a:t>Buyers</a:t>
            </a:r>
            <a:endParaRPr lang="en-US" dirty="0"/>
          </a:p>
        </p:txBody>
      </p:sp>
      <p:sp>
        <p:nvSpPr>
          <p:cNvPr id="55" name="TextBox 54"/>
          <p:cNvSpPr txBox="1"/>
          <p:nvPr/>
        </p:nvSpPr>
        <p:spPr>
          <a:xfrm>
            <a:off x="1442051" y="914400"/>
            <a:ext cx="843949" cy="369332"/>
          </a:xfrm>
          <a:prstGeom prst="rect">
            <a:avLst/>
          </a:prstGeom>
          <a:noFill/>
        </p:spPr>
        <p:txBody>
          <a:bodyPr wrap="none" rtlCol="0">
            <a:spAutoFit/>
          </a:bodyPr>
          <a:lstStyle/>
          <a:p>
            <a:r>
              <a:rPr lang="en-US" b="1" i="1" dirty="0" smtClean="0">
                <a:solidFill>
                  <a:srgbClr val="FF0000"/>
                </a:solidFill>
              </a:rPr>
              <a:t>Energy</a:t>
            </a:r>
            <a:endParaRPr lang="en-US" b="1" i="1" dirty="0">
              <a:solidFill>
                <a:srgbClr val="FF0000"/>
              </a:solidFill>
            </a:endParaRPr>
          </a:p>
        </p:txBody>
      </p:sp>
      <p:sp>
        <p:nvSpPr>
          <p:cNvPr id="56" name="TextBox 55"/>
          <p:cNvSpPr txBox="1"/>
          <p:nvPr/>
        </p:nvSpPr>
        <p:spPr>
          <a:xfrm>
            <a:off x="6471251" y="926068"/>
            <a:ext cx="843949" cy="369332"/>
          </a:xfrm>
          <a:prstGeom prst="rect">
            <a:avLst/>
          </a:prstGeom>
          <a:noFill/>
        </p:spPr>
        <p:txBody>
          <a:bodyPr wrap="none" rtlCol="0">
            <a:spAutoFit/>
          </a:bodyPr>
          <a:lstStyle/>
          <a:p>
            <a:r>
              <a:rPr lang="en-US" b="1" i="1" dirty="0" smtClean="0">
                <a:solidFill>
                  <a:srgbClr val="FF0000"/>
                </a:solidFill>
              </a:rPr>
              <a:t>Energy</a:t>
            </a:r>
            <a:endParaRPr lang="en-US" b="1" i="1" dirty="0">
              <a:solidFill>
                <a:srgbClr val="FF0000"/>
              </a:solidFill>
            </a:endParaRPr>
          </a:p>
        </p:txBody>
      </p:sp>
      <p:sp>
        <p:nvSpPr>
          <p:cNvPr id="57" name="TextBox 56"/>
          <p:cNvSpPr txBox="1"/>
          <p:nvPr/>
        </p:nvSpPr>
        <p:spPr>
          <a:xfrm>
            <a:off x="1442051" y="4659868"/>
            <a:ext cx="843949" cy="369332"/>
          </a:xfrm>
          <a:prstGeom prst="rect">
            <a:avLst/>
          </a:prstGeom>
          <a:noFill/>
        </p:spPr>
        <p:txBody>
          <a:bodyPr wrap="none" rtlCol="0">
            <a:spAutoFit/>
          </a:bodyPr>
          <a:lstStyle/>
          <a:p>
            <a:r>
              <a:rPr lang="en-US" b="1" i="1" dirty="0" smtClean="0">
                <a:solidFill>
                  <a:srgbClr val="FF0000"/>
                </a:solidFill>
              </a:rPr>
              <a:t>Energy</a:t>
            </a:r>
            <a:endParaRPr lang="en-US" b="1" i="1" dirty="0">
              <a:solidFill>
                <a:srgbClr val="FF0000"/>
              </a:solidFill>
            </a:endParaRPr>
          </a:p>
        </p:txBody>
      </p:sp>
      <p:sp>
        <p:nvSpPr>
          <p:cNvPr id="58" name="TextBox 57"/>
          <p:cNvSpPr txBox="1"/>
          <p:nvPr/>
        </p:nvSpPr>
        <p:spPr>
          <a:xfrm>
            <a:off x="6471251" y="4659868"/>
            <a:ext cx="843949" cy="369332"/>
          </a:xfrm>
          <a:prstGeom prst="rect">
            <a:avLst/>
          </a:prstGeom>
          <a:noFill/>
        </p:spPr>
        <p:txBody>
          <a:bodyPr wrap="none" rtlCol="0">
            <a:spAutoFit/>
          </a:bodyPr>
          <a:lstStyle/>
          <a:p>
            <a:r>
              <a:rPr lang="en-US" b="1" i="1" dirty="0" smtClean="0">
                <a:solidFill>
                  <a:srgbClr val="FF0000"/>
                </a:solidFill>
              </a:rPr>
              <a:t>Energy</a:t>
            </a:r>
            <a:endParaRPr lang="en-US" b="1" i="1" dirty="0">
              <a:solidFill>
                <a:srgbClr val="FF0000"/>
              </a:solidFill>
            </a:endParaRPr>
          </a:p>
        </p:txBody>
      </p:sp>
    </p:spTree>
    <p:extLst>
      <p:ext uri="{BB962C8B-B14F-4D97-AF65-F5344CB8AC3E}">
        <p14:creationId xmlns:p14="http://schemas.microsoft.com/office/powerpoint/2010/main" val="2528569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839200" cy="5562600"/>
          </a:xfrm>
        </p:spPr>
        <p:txBody>
          <a:bodyPr>
            <a:normAutofit fontScale="70000" lnSpcReduction="20000"/>
          </a:bodyPr>
          <a:lstStyle/>
          <a:p>
            <a:pPr>
              <a:buNone/>
            </a:pPr>
            <a:r>
              <a:rPr lang="en-US" dirty="0" smtClean="0"/>
              <a:t>Observing economic behavior and performance (Prior to Nexus debates):</a:t>
            </a:r>
          </a:p>
          <a:p>
            <a:r>
              <a:rPr lang="en-US" b="1" i="1" dirty="0" smtClean="0"/>
              <a:t>Legers and Accounting Identities</a:t>
            </a:r>
          </a:p>
          <a:p>
            <a:r>
              <a:rPr lang="en-US" b="1" i="1" dirty="0" smtClean="0"/>
              <a:t>National Accounting &amp; Value Added (GDP)</a:t>
            </a:r>
          </a:p>
          <a:p>
            <a:r>
              <a:rPr lang="en-US" b="1" i="1" dirty="0" smtClean="0"/>
              <a:t>Input-Output Productivity &amp; Efficiency Analysis</a:t>
            </a:r>
          </a:p>
          <a:p>
            <a:r>
              <a:rPr lang="en-US" b="1" i="1" dirty="0" smtClean="0"/>
              <a:t>Economic Circular Flow Diagram</a:t>
            </a:r>
          </a:p>
          <a:p>
            <a:r>
              <a:rPr lang="en-US" b="1" i="1" dirty="0" smtClean="0"/>
              <a:t>Input-Output (Dr Quesnay/Leontief) Table</a:t>
            </a:r>
          </a:p>
          <a:p>
            <a:r>
              <a:rPr lang="en-US" b="1" i="1" dirty="0" smtClean="0"/>
              <a:t>Computable General Equilibrium (</a:t>
            </a:r>
            <a:r>
              <a:rPr lang="en-US" b="1" i="1" dirty="0" err="1" smtClean="0"/>
              <a:t>Walras</a:t>
            </a:r>
            <a:r>
              <a:rPr lang="en-US" b="1" i="1" dirty="0" smtClean="0"/>
              <a:t>/Arrow)</a:t>
            </a:r>
          </a:p>
          <a:p>
            <a:pPr>
              <a:buNone/>
            </a:pPr>
            <a:r>
              <a:rPr lang="en-US" dirty="0" smtClean="0"/>
              <a:t>	</a:t>
            </a:r>
          </a:p>
          <a:p>
            <a:pPr>
              <a:buNone/>
            </a:pPr>
            <a:r>
              <a:rPr lang="en-US" dirty="0" smtClean="0"/>
              <a:t>Conceptual &amp; methodological contributions to WEF nexus assessment:</a:t>
            </a:r>
          </a:p>
          <a:p>
            <a:r>
              <a:rPr lang="en-US" b="1" i="1" dirty="0" smtClean="0"/>
              <a:t>Energy Balance (not yet footprint!)</a:t>
            </a:r>
            <a:r>
              <a:rPr lang="en-US" dirty="0" smtClean="0"/>
              <a:t> (IEA 1970s)</a:t>
            </a:r>
          </a:p>
          <a:p>
            <a:pPr lvl="1"/>
            <a:r>
              <a:rPr lang="en-US" dirty="0" smtClean="0"/>
              <a:t>The law of conservation (implicit footprint)</a:t>
            </a:r>
          </a:p>
          <a:p>
            <a:r>
              <a:rPr lang="en-US" b="1" i="1" dirty="0" smtClean="0"/>
              <a:t>Ecological “footprint”</a:t>
            </a:r>
            <a:r>
              <a:rPr lang="en-US" dirty="0" smtClean="0"/>
              <a:t> (</a:t>
            </a:r>
            <a:r>
              <a:rPr lang="en-US" dirty="0" err="1" smtClean="0"/>
              <a:t>Wakerengal</a:t>
            </a:r>
            <a:r>
              <a:rPr lang="en-US" dirty="0" smtClean="0"/>
              <a:t> and Rees 1990s)</a:t>
            </a:r>
          </a:p>
          <a:p>
            <a:r>
              <a:rPr lang="en-US" b="1" i="1" dirty="0" smtClean="0"/>
              <a:t>Carbon footprint</a:t>
            </a:r>
            <a:r>
              <a:rPr lang="en-US" dirty="0" smtClean="0"/>
              <a:t> (ibid 1990s)</a:t>
            </a:r>
          </a:p>
          <a:p>
            <a:r>
              <a:rPr lang="en-US" b="1" i="1" dirty="0" smtClean="0"/>
              <a:t>Water footprint</a:t>
            </a:r>
            <a:r>
              <a:rPr lang="en-US" dirty="0" smtClean="0"/>
              <a:t>, (Hoekstra 2002)</a:t>
            </a:r>
          </a:p>
          <a:p>
            <a:r>
              <a:rPr lang="en-US" b="1" i="1" dirty="0" smtClean="0"/>
              <a:t>CLEW</a:t>
            </a:r>
            <a:r>
              <a:rPr lang="en-US" dirty="0" smtClean="0"/>
              <a:t> Security Nexus (IIASA 2009)</a:t>
            </a:r>
          </a:p>
          <a:p>
            <a:r>
              <a:rPr lang="en-US" b="1" i="1" dirty="0" smtClean="0"/>
              <a:t>WEF</a:t>
            </a:r>
            <a:r>
              <a:rPr lang="en-US" dirty="0" smtClean="0"/>
              <a:t> Security Nexus (Hoff 2011)</a:t>
            </a:r>
          </a:p>
          <a:p>
            <a:pPr>
              <a:buNone/>
            </a:pPr>
            <a:endParaRPr lang="en-US" dirty="0" smtClean="0"/>
          </a:p>
          <a:p>
            <a:pPr>
              <a:buNone/>
            </a:pPr>
            <a:endParaRPr lang="en-US" dirty="0"/>
          </a:p>
        </p:txBody>
      </p:sp>
      <p:sp>
        <p:nvSpPr>
          <p:cNvPr id="4" name="Title 1"/>
          <p:cNvSpPr>
            <a:spLocks noGrp="1"/>
          </p:cNvSpPr>
          <p:nvPr>
            <p:ph type="title"/>
          </p:nvPr>
        </p:nvSpPr>
        <p:spPr>
          <a:xfrm>
            <a:off x="0" y="0"/>
            <a:ext cx="9144000" cy="990600"/>
          </a:xfrm>
        </p:spPr>
        <p:txBody>
          <a:bodyPr/>
          <a:lstStyle/>
          <a:p>
            <a:r>
              <a:rPr lang="en-US" dirty="0" smtClean="0"/>
              <a:t>METHODOLOGY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Autofit/>
          </a:bodyPr>
          <a:lstStyle/>
          <a:p>
            <a:r>
              <a:rPr lang="en-US" sz="3200" dirty="0"/>
              <a:t>Agriculture, Water, and Sustainable </a:t>
            </a:r>
            <a:r>
              <a:rPr lang="en-US" sz="3200" dirty="0" smtClean="0"/>
              <a:t>Development</a:t>
            </a:r>
            <a:endParaRPr lang="en-AU" sz="4000" dirty="0"/>
          </a:p>
        </p:txBody>
      </p:sp>
      <p:sp>
        <p:nvSpPr>
          <p:cNvPr id="3" name="Content Placeholder 2"/>
          <p:cNvSpPr>
            <a:spLocks noGrp="1"/>
          </p:cNvSpPr>
          <p:nvPr>
            <p:ph sz="quarter" idx="1"/>
          </p:nvPr>
        </p:nvSpPr>
        <p:spPr>
          <a:xfrm>
            <a:off x="762000" y="1371600"/>
            <a:ext cx="8001000" cy="5181600"/>
          </a:xfrm>
        </p:spPr>
        <p:txBody>
          <a:bodyPr>
            <a:normAutofit/>
          </a:bodyPr>
          <a:lstStyle/>
          <a:p>
            <a:pPr marL="0" indent="0" algn="ctr">
              <a:buNone/>
            </a:pPr>
            <a:r>
              <a:rPr lang="en-AU" sz="4000" dirty="0"/>
              <a:t>CONTENT</a:t>
            </a:r>
            <a:endParaRPr lang="en-AU" sz="4000" dirty="0" smtClean="0">
              <a:solidFill>
                <a:schemeClr val="accent3">
                  <a:shade val="75000"/>
                </a:schemeClr>
              </a:solidFill>
              <a:latin typeface="+mj-lt"/>
              <a:ea typeface="+mj-ea"/>
              <a:cs typeface="+mj-cs"/>
            </a:endParaRPr>
          </a:p>
          <a:p>
            <a:pPr marL="514350" indent="-514350"/>
            <a:r>
              <a:rPr lang="en-AU" dirty="0" smtClean="0">
                <a:solidFill>
                  <a:schemeClr val="accent3">
                    <a:shade val="75000"/>
                  </a:schemeClr>
                </a:solidFill>
                <a:latin typeface="+mj-lt"/>
                <a:ea typeface="+mj-ea"/>
                <a:cs typeface="+mj-cs"/>
              </a:rPr>
              <a:t>MOTIVATION </a:t>
            </a:r>
          </a:p>
          <a:p>
            <a:pPr marL="514350" indent="-514350"/>
            <a:r>
              <a:rPr lang="en-AU" dirty="0" smtClean="0">
                <a:solidFill>
                  <a:schemeClr val="accent3">
                    <a:shade val="75000"/>
                  </a:schemeClr>
                </a:solidFill>
              </a:rPr>
              <a:t>WATER-ENERGY-FOOD NEXUS</a:t>
            </a:r>
          </a:p>
          <a:p>
            <a:pPr marL="514350" indent="-514350"/>
            <a:r>
              <a:rPr lang="en-AU" dirty="0" smtClean="0">
                <a:solidFill>
                  <a:schemeClr val="accent3">
                    <a:shade val="75000"/>
                  </a:schemeClr>
                </a:solidFill>
                <a:latin typeface="+mj-lt"/>
                <a:ea typeface="+mj-ea"/>
                <a:cs typeface="+mj-cs"/>
              </a:rPr>
              <a:t>LITERATURE REVIEW</a:t>
            </a:r>
          </a:p>
          <a:p>
            <a:pPr marL="514350" indent="-514350"/>
            <a:r>
              <a:rPr lang="en-AU" dirty="0" smtClean="0">
                <a:solidFill>
                  <a:schemeClr val="accent3">
                    <a:shade val="75000"/>
                  </a:schemeClr>
                </a:solidFill>
                <a:latin typeface="+mj-lt"/>
                <a:ea typeface="+mj-ea"/>
                <a:cs typeface="+mj-cs"/>
              </a:rPr>
              <a:t>METHODOLOGICAL CONCERNS</a:t>
            </a:r>
          </a:p>
          <a:p>
            <a:pPr marL="514350" indent="-514350"/>
            <a:r>
              <a:rPr lang="en-AU" dirty="0" smtClean="0">
                <a:solidFill>
                  <a:schemeClr val="accent3">
                    <a:shade val="75000"/>
                  </a:schemeClr>
                </a:solidFill>
                <a:latin typeface="+mj-lt"/>
                <a:ea typeface="+mj-ea"/>
                <a:cs typeface="+mj-cs"/>
              </a:rPr>
              <a:t>POLICY PURSPECTIVES</a:t>
            </a:r>
            <a:endParaRPr lang="en-AU" sz="4000" dirty="0" smtClean="0">
              <a:solidFill>
                <a:schemeClr val="accent3">
                  <a:shade val="75000"/>
                </a:schemeClr>
              </a:solidFill>
              <a:latin typeface="+mj-lt"/>
              <a:ea typeface="+mj-ea"/>
              <a:cs typeface="+mj-cs"/>
            </a:endParaRPr>
          </a:p>
          <a:p>
            <a:pPr marL="742950" indent="-742950">
              <a:buFont typeface="+mj-lt"/>
              <a:buAutoNum type="arabicParenR"/>
            </a:pPr>
            <a:endParaRPr lang="en-AU" sz="4000" dirty="0" smtClean="0">
              <a:solidFill>
                <a:schemeClr val="accent3">
                  <a:shade val="75000"/>
                </a:schemeClr>
              </a:solidFill>
              <a:latin typeface="+mj-lt"/>
              <a:ea typeface="+mj-ea"/>
              <a:cs typeface="+mj-cs"/>
            </a:endParaRPr>
          </a:p>
        </p:txBody>
      </p:sp>
    </p:spTree>
    <p:extLst>
      <p:ext uri="{BB962C8B-B14F-4D97-AF65-F5344CB8AC3E}">
        <p14:creationId xmlns:p14="http://schemas.microsoft.com/office/powerpoint/2010/main" val="1672511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miter lim="800000"/>
            <a:headEnd/>
            <a:tailEnd/>
          </a:ln>
        </p:spPr>
      </p:pic>
      <p:cxnSp>
        <p:nvCxnSpPr>
          <p:cNvPr id="7" name="Straight Arrow Connector 6"/>
          <p:cNvCxnSpPr/>
          <p:nvPr/>
        </p:nvCxnSpPr>
        <p:spPr>
          <a:xfrm>
            <a:off x="1143000" y="3276600"/>
            <a:ext cx="9144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287" y="3059668"/>
            <a:ext cx="636713" cy="369332"/>
          </a:xfrm>
          <a:prstGeom prst="rect">
            <a:avLst/>
          </a:prstGeom>
          <a:noFill/>
        </p:spPr>
        <p:txBody>
          <a:bodyPr wrap="none" rtlCol="0">
            <a:spAutoFit/>
          </a:bodyPr>
          <a:lstStyle/>
          <a:p>
            <a:r>
              <a:rPr lang="en-US" dirty="0" smtClean="0">
                <a:solidFill>
                  <a:srgbClr val="FF0000"/>
                </a:solidFill>
              </a:rPr>
              <a:t>Land</a:t>
            </a:r>
            <a:endParaRPr lang="en-US" dirty="0">
              <a:solidFill>
                <a:srgbClr val="FF0000"/>
              </a:solidFill>
            </a:endParaRPr>
          </a:p>
        </p:txBody>
      </p:sp>
      <p:cxnSp>
        <p:nvCxnSpPr>
          <p:cNvPr id="10" name="Straight Arrow Connector 9"/>
          <p:cNvCxnSpPr/>
          <p:nvPr/>
        </p:nvCxnSpPr>
        <p:spPr>
          <a:xfrm flipV="1">
            <a:off x="2590800" y="3810000"/>
            <a:ext cx="76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590800" y="3048000"/>
            <a:ext cx="76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705600" y="3200400"/>
            <a:ext cx="152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705600" y="3733800"/>
            <a:ext cx="152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97359" y="2743200"/>
            <a:ext cx="604653" cy="307777"/>
          </a:xfrm>
          <a:prstGeom prst="rect">
            <a:avLst/>
          </a:prstGeom>
          <a:noFill/>
        </p:spPr>
        <p:txBody>
          <a:bodyPr wrap="none" rtlCol="0">
            <a:spAutoFit/>
          </a:bodyPr>
          <a:lstStyle/>
          <a:p>
            <a:r>
              <a:rPr lang="en-US" sz="1400" b="1" dirty="0" smtClean="0">
                <a:solidFill>
                  <a:schemeClr val="accent1">
                    <a:lumMod val="75000"/>
                  </a:schemeClr>
                </a:solidFill>
              </a:rPr>
              <a:t>Labor</a:t>
            </a:r>
            <a:endParaRPr lang="en-US" sz="1400" b="1" dirty="0">
              <a:solidFill>
                <a:schemeClr val="accent1">
                  <a:lumMod val="75000"/>
                </a:schemeClr>
              </a:solidFill>
            </a:endParaRPr>
          </a:p>
        </p:txBody>
      </p:sp>
      <p:sp>
        <p:nvSpPr>
          <p:cNvPr id="20" name="TextBox 19"/>
          <p:cNvSpPr txBox="1"/>
          <p:nvPr/>
        </p:nvSpPr>
        <p:spPr>
          <a:xfrm>
            <a:off x="2286000" y="4214750"/>
            <a:ext cx="702308" cy="307777"/>
          </a:xfrm>
          <a:prstGeom prst="rect">
            <a:avLst/>
          </a:prstGeom>
          <a:noFill/>
        </p:spPr>
        <p:txBody>
          <a:bodyPr wrap="none" rtlCol="0">
            <a:spAutoFit/>
          </a:bodyPr>
          <a:lstStyle/>
          <a:p>
            <a:r>
              <a:rPr lang="en-US" sz="1400" b="1" dirty="0" smtClean="0">
                <a:solidFill>
                  <a:schemeClr val="accent1">
                    <a:lumMod val="75000"/>
                  </a:schemeClr>
                </a:solidFill>
              </a:rPr>
              <a:t>Capital</a:t>
            </a:r>
            <a:endParaRPr lang="en-US" sz="1400" b="1" dirty="0">
              <a:solidFill>
                <a:schemeClr val="accent1">
                  <a:lumMod val="75000"/>
                </a:schemeClr>
              </a:solidFill>
            </a:endParaRPr>
          </a:p>
        </p:txBody>
      </p:sp>
      <p:sp>
        <p:nvSpPr>
          <p:cNvPr id="21" name="TextBox 20"/>
          <p:cNvSpPr txBox="1"/>
          <p:nvPr/>
        </p:nvSpPr>
        <p:spPr>
          <a:xfrm>
            <a:off x="6477000" y="2895600"/>
            <a:ext cx="792205" cy="307777"/>
          </a:xfrm>
          <a:prstGeom prst="rect">
            <a:avLst/>
          </a:prstGeom>
          <a:noFill/>
        </p:spPr>
        <p:txBody>
          <a:bodyPr wrap="none" rtlCol="0">
            <a:spAutoFit/>
          </a:bodyPr>
          <a:lstStyle/>
          <a:p>
            <a:r>
              <a:rPr lang="en-US" sz="1400" b="1" dirty="0" smtClean="0">
                <a:solidFill>
                  <a:schemeClr val="accent1">
                    <a:lumMod val="75000"/>
                  </a:schemeClr>
                </a:solidFill>
              </a:rPr>
              <a:t>Services</a:t>
            </a:r>
            <a:endParaRPr lang="en-US" sz="1400" b="1" dirty="0">
              <a:solidFill>
                <a:schemeClr val="accent1">
                  <a:lumMod val="75000"/>
                </a:schemeClr>
              </a:solidFill>
            </a:endParaRPr>
          </a:p>
        </p:txBody>
      </p:sp>
      <p:sp>
        <p:nvSpPr>
          <p:cNvPr id="22" name="TextBox 21"/>
          <p:cNvSpPr txBox="1"/>
          <p:nvPr/>
        </p:nvSpPr>
        <p:spPr>
          <a:xfrm>
            <a:off x="6477000" y="3962400"/>
            <a:ext cx="659155" cy="307777"/>
          </a:xfrm>
          <a:prstGeom prst="rect">
            <a:avLst/>
          </a:prstGeom>
          <a:noFill/>
        </p:spPr>
        <p:txBody>
          <a:bodyPr wrap="none" rtlCol="0">
            <a:spAutoFit/>
          </a:bodyPr>
          <a:lstStyle/>
          <a:p>
            <a:r>
              <a:rPr lang="en-US" sz="1400" b="1" dirty="0" smtClean="0">
                <a:solidFill>
                  <a:schemeClr val="accent1">
                    <a:lumMod val="75000"/>
                  </a:schemeClr>
                </a:solidFill>
              </a:rPr>
              <a:t>Goods</a:t>
            </a:r>
            <a:endParaRPr lang="en-US" sz="1400" b="1" dirty="0">
              <a:solidFill>
                <a:schemeClr val="accent1">
                  <a:lumMod val="75000"/>
                </a:schemeClr>
              </a:solidFill>
            </a:endParaRPr>
          </a:p>
        </p:txBody>
      </p:sp>
      <p:sp>
        <p:nvSpPr>
          <p:cNvPr id="25" name="Freeform 24"/>
          <p:cNvSpPr/>
          <p:nvPr/>
        </p:nvSpPr>
        <p:spPr>
          <a:xfrm>
            <a:off x="2660073" y="4334494"/>
            <a:ext cx="4144488" cy="1027214"/>
          </a:xfrm>
          <a:custGeom>
            <a:avLst/>
            <a:gdLst>
              <a:gd name="connsiteX0" fmla="*/ 4144488 w 4144488"/>
              <a:gd name="connsiteY0" fmla="*/ 0 h 1027214"/>
              <a:gd name="connsiteX1" fmla="*/ 2054431 w 4144488"/>
              <a:gd name="connsiteY1" fmla="*/ 985651 h 1027214"/>
              <a:gd name="connsiteX2" fmla="*/ 0 w 4144488"/>
              <a:gd name="connsiteY2" fmla="*/ 249381 h 1027214"/>
              <a:gd name="connsiteX3" fmla="*/ 0 w 4144488"/>
              <a:gd name="connsiteY3" fmla="*/ 249381 h 1027214"/>
            </a:gdLst>
            <a:ahLst/>
            <a:cxnLst>
              <a:cxn ang="0">
                <a:pos x="connsiteX0" y="connsiteY0"/>
              </a:cxn>
              <a:cxn ang="0">
                <a:pos x="connsiteX1" y="connsiteY1"/>
              </a:cxn>
              <a:cxn ang="0">
                <a:pos x="connsiteX2" y="connsiteY2"/>
              </a:cxn>
              <a:cxn ang="0">
                <a:pos x="connsiteX3" y="connsiteY3"/>
              </a:cxn>
            </a:cxnLst>
            <a:rect l="l" t="t" r="r" b="b"/>
            <a:pathLst>
              <a:path w="4144488" h="1027214">
                <a:moveTo>
                  <a:pt x="4144488" y="0"/>
                </a:moveTo>
                <a:cubicBezTo>
                  <a:pt x="3444833" y="472044"/>
                  <a:pt x="2745179" y="944088"/>
                  <a:pt x="2054431" y="985651"/>
                </a:cubicBezTo>
                <a:cubicBezTo>
                  <a:pt x="1363683" y="1027214"/>
                  <a:pt x="0" y="249381"/>
                  <a:pt x="0" y="249381"/>
                </a:cubicBezTo>
                <a:lnTo>
                  <a:pt x="0" y="249381"/>
                </a:lnTo>
              </a:path>
            </a:pathLst>
          </a:custGeom>
          <a:ln w="12700">
            <a:prstDash val="dash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1524000" y="2286000"/>
            <a:ext cx="1810432" cy="307777"/>
          </a:xfrm>
          <a:prstGeom prst="rect">
            <a:avLst/>
          </a:prstGeom>
          <a:noFill/>
        </p:spPr>
        <p:txBody>
          <a:bodyPr wrap="none" rtlCol="0">
            <a:spAutoFit/>
          </a:bodyPr>
          <a:lstStyle/>
          <a:p>
            <a:r>
              <a:rPr lang="en-US" sz="1400" u="sng" dirty="0" smtClean="0">
                <a:solidFill>
                  <a:schemeClr val="accent6">
                    <a:lumMod val="50000"/>
                  </a:schemeClr>
                </a:solidFill>
              </a:rPr>
              <a:t>Factors of Productions</a:t>
            </a:r>
            <a:endParaRPr lang="en-US" sz="1400" u="sng" dirty="0">
              <a:solidFill>
                <a:schemeClr val="accent6">
                  <a:lumMod val="50000"/>
                </a:schemeClr>
              </a:solidFill>
            </a:endParaRPr>
          </a:p>
        </p:txBody>
      </p:sp>
      <p:sp>
        <p:nvSpPr>
          <p:cNvPr id="19" name="Rectangle 18"/>
          <p:cNvSpPr/>
          <p:nvPr/>
        </p:nvSpPr>
        <p:spPr>
          <a:xfrm>
            <a:off x="304800" y="1230868"/>
            <a:ext cx="2247282" cy="369332"/>
          </a:xfrm>
          <a:prstGeom prst="rect">
            <a:avLst/>
          </a:prstGeom>
        </p:spPr>
        <p:txBody>
          <a:bodyPr wrap="none">
            <a:spAutoFit/>
          </a:bodyPr>
          <a:lstStyle/>
          <a:p>
            <a:r>
              <a:rPr lang="en-CA" b="1" dirty="0" smtClean="0">
                <a:solidFill>
                  <a:srgbClr val="FF0000"/>
                </a:solidFill>
              </a:rPr>
              <a:t>Natural Capital Stock</a:t>
            </a:r>
            <a:endParaRPr lang="en-US" dirty="0"/>
          </a:p>
        </p:txBody>
      </p:sp>
    </p:spTree>
    <p:extLst>
      <p:ext uri="{BB962C8B-B14F-4D97-AF65-F5344CB8AC3E}">
        <p14:creationId xmlns:p14="http://schemas.microsoft.com/office/powerpoint/2010/main" val="3180128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362200" y="2028825"/>
            <a:ext cx="3819525" cy="170497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828800" y="4648200"/>
            <a:ext cx="5086350" cy="1047750"/>
          </a:xfrm>
          <a:prstGeom prst="rect">
            <a:avLst/>
          </a:prstGeom>
          <a:noFill/>
          <a:ln w="9525">
            <a:noFill/>
            <a:miter lim="800000"/>
            <a:headEnd/>
            <a:tailEnd/>
          </a:ln>
        </p:spPr>
      </p:pic>
      <p:sp>
        <p:nvSpPr>
          <p:cNvPr id="5" name="TextBox 4"/>
          <p:cNvSpPr txBox="1"/>
          <p:nvPr/>
        </p:nvSpPr>
        <p:spPr>
          <a:xfrm>
            <a:off x="1847030" y="2743200"/>
            <a:ext cx="1200970" cy="369332"/>
          </a:xfrm>
          <a:prstGeom prst="rect">
            <a:avLst/>
          </a:prstGeom>
          <a:noFill/>
        </p:spPr>
        <p:txBody>
          <a:bodyPr wrap="none" rtlCol="1">
            <a:spAutoFit/>
          </a:bodyPr>
          <a:lstStyle/>
          <a:p>
            <a:r>
              <a:rPr lang="en-US" i="1" dirty="0" smtClean="0">
                <a:solidFill>
                  <a:schemeClr val="accent6">
                    <a:lumMod val="75000"/>
                  </a:schemeClr>
                </a:solidFill>
              </a:rPr>
              <a:t>Production</a:t>
            </a:r>
            <a:endParaRPr lang="ar-OM" i="1" dirty="0">
              <a:solidFill>
                <a:schemeClr val="accent6">
                  <a:lumMod val="75000"/>
                </a:schemeClr>
              </a:solidFill>
            </a:endParaRPr>
          </a:p>
        </p:txBody>
      </p:sp>
      <p:sp>
        <p:nvSpPr>
          <p:cNvPr id="6" name="TextBox 5"/>
          <p:cNvSpPr txBox="1"/>
          <p:nvPr/>
        </p:nvSpPr>
        <p:spPr>
          <a:xfrm>
            <a:off x="3048000" y="1844159"/>
            <a:ext cx="2775760" cy="369332"/>
          </a:xfrm>
          <a:prstGeom prst="rect">
            <a:avLst/>
          </a:prstGeom>
          <a:noFill/>
        </p:spPr>
        <p:txBody>
          <a:bodyPr wrap="none" rtlCol="1">
            <a:spAutoFit/>
          </a:bodyPr>
          <a:lstStyle/>
          <a:p>
            <a:r>
              <a:rPr lang="en-US" i="1" dirty="0" smtClean="0">
                <a:solidFill>
                  <a:schemeClr val="accent6">
                    <a:lumMod val="75000"/>
                  </a:schemeClr>
                </a:solidFill>
              </a:rPr>
              <a:t>Consumer Goods &amp; Services</a:t>
            </a:r>
            <a:endParaRPr lang="ar-OM" i="1" dirty="0">
              <a:solidFill>
                <a:schemeClr val="accent6">
                  <a:lumMod val="75000"/>
                </a:schemeClr>
              </a:solidFill>
            </a:endParaRPr>
          </a:p>
        </p:txBody>
      </p:sp>
      <p:sp>
        <p:nvSpPr>
          <p:cNvPr id="7" name="TextBox 6"/>
          <p:cNvSpPr txBox="1"/>
          <p:nvPr/>
        </p:nvSpPr>
        <p:spPr>
          <a:xfrm>
            <a:off x="3468235" y="3549134"/>
            <a:ext cx="1484765" cy="369332"/>
          </a:xfrm>
          <a:prstGeom prst="rect">
            <a:avLst/>
          </a:prstGeom>
          <a:noFill/>
        </p:spPr>
        <p:txBody>
          <a:bodyPr wrap="none" rtlCol="1">
            <a:spAutoFit/>
          </a:bodyPr>
          <a:lstStyle/>
          <a:p>
            <a:r>
              <a:rPr lang="en-US" i="1" dirty="0" smtClean="0">
                <a:solidFill>
                  <a:schemeClr val="accent6">
                    <a:lumMod val="75000"/>
                  </a:schemeClr>
                </a:solidFill>
              </a:rPr>
              <a:t>Capital Goods</a:t>
            </a:r>
            <a:endParaRPr lang="ar-OM" i="1" dirty="0">
              <a:solidFill>
                <a:schemeClr val="accent6">
                  <a:lumMod val="75000"/>
                </a:schemeClr>
              </a:solidFill>
            </a:endParaRPr>
          </a:p>
        </p:txBody>
      </p:sp>
      <p:sp>
        <p:nvSpPr>
          <p:cNvPr id="8" name="TextBox 7"/>
          <p:cNvSpPr txBox="1"/>
          <p:nvPr/>
        </p:nvSpPr>
        <p:spPr>
          <a:xfrm>
            <a:off x="5323206" y="2843212"/>
            <a:ext cx="2068194" cy="646331"/>
          </a:xfrm>
          <a:prstGeom prst="rect">
            <a:avLst/>
          </a:prstGeom>
          <a:noFill/>
        </p:spPr>
        <p:txBody>
          <a:bodyPr wrap="none" rtlCol="1">
            <a:spAutoFit/>
          </a:bodyPr>
          <a:lstStyle/>
          <a:p>
            <a:r>
              <a:rPr lang="en-US" i="1" dirty="0" smtClean="0">
                <a:solidFill>
                  <a:schemeClr val="accent6">
                    <a:lumMod val="75000"/>
                  </a:schemeClr>
                </a:solidFill>
              </a:rPr>
              <a:t>Utility or Welfare </a:t>
            </a:r>
          </a:p>
          <a:p>
            <a:r>
              <a:rPr lang="en-US" i="1" dirty="0" smtClean="0">
                <a:solidFill>
                  <a:schemeClr val="accent6">
                    <a:lumMod val="75000"/>
                  </a:schemeClr>
                </a:solidFill>
              </a:rPr>
              <a:t>(hardly measurable)</a:t>
            </a:r>
            <a:endParaRPr lang="ar-OM" i="1" dirty="0">
              <a:solidFill>
                <a:schemeClr val="accent6">
                  <a:lumMod val="75000"/>
                </a:schemeClr>
              </a:solidFill>
            </a:endParaRPr>
          </a:p>
        </p:txBody>
      </p:sp>
      <p:sp>
        <p:nvSpPr>
          <p:cNvPr id="3" name="TextBox 2"/>
          <p:cNvSpPr txBox="1"/>
          <p:nvPr/>
        </p:nvSpPr>
        <p:spPr>
          <a:xfrm>
            <a:off x="381000" y="1066800"/>
            <a:ext cx="6756978" cy="523220"/>
          </a:xfrm>
          <a:prstGeom prst="rect">
            <a:avLst/>
          </a:prstGeom>
          <a:noFill/>
        </p:spPr>
        <p:txBody>
          <a:bodyPr wrap="none" rtlCol="1">
            <a:spAutoFit/>
          </a:bodyPr>
          <a:lstStyle/>
          <a:p>
            <a:r>
              <a:rPr lang="en-US" sz="2800" dirty="0" smtClean="0"/>
              <a:t>Linear System (Not including Waste product)</a:t>
            </a:r>
            <a:endParaRPr lang="ar-OM" sz="2800" dirty="0"/>
          </a:p>
        </p:txBody>
      </p:sp>
      <p:sp>
        <p:nvSpPr>
          <p:cNvPr id="10" name="TextBox 9"/>
          <p:cNvSpPr txBox="1"/>
          <p:nvPr/>
        </p:nvSpPr>
        <p:spPr>
          <a:xfrm>
            <a:off x="923032" y="5334000"/>
            <a:ext cx="2429768" cy="646331"/>
          </a:xfrm>
          <a:prstGeom prst="rect">
            <a:avLst/>
          </a:prstGeom>
          <a:noFill/>
        </p:spPr>
        <p:txBody>
          <a:bodyPr wrap="none" rtlCol="1">
            <a:spAutoFit/>
          </a:bodyPr>
          <a:lstStyle/>
          <a:p>
            <a:r>
              <a:rPr lang="en-US" i="1" dirty="0" smtClean="0">
                <a:solidFill>
                  <a:schemeClr val="accent6">
                    <a:lumMod val="75000"/>
                  </a:schemeClr>
                </a:solidFill>
              </a:rPr>
              <a:t>Natural Resources incl.: </a:t>
            </a:r>
          </a:p>
          <a:p>
            <a:r>
              <a:rPr lang="en-US" i="1" dirty="0" smtClean="0">
                <a:solidFill>
                  <a:schemeClr val="accent6">
                    <a:lumMod val="75000"/>
                  </a:schemeClr>
                </a:solidFill>
              </a:rPr>
              <a:t>Land, Water and Air</a:t>
            </a:r>
            <a:endParaRPr lang="ar-OM" i="1" dirty="0">
              <a:solidFill>
                <a:schemeClr val="accent6">
                  <a:lumMod val="75000"/>
                </a:schemeClr>
              </a:solidFill>
            </a:endParaRPr>
          </a:p>
        </p:txBody>
      </p:sp>
      <p:sp>
        <p:nvSpPr>
          <p:cNvPr id="11" name="Title 1"/>
          <p:cNvSpPr txBox="1">
            <a:spLocks/>
          </p:cNvSpPr>
          <p:nvPr/>
        </p:nvSpPr>
        <p:spPr>
          <a:xfrm>
            <a:off x="0" y="0"/>
            <a:ext cx="9144000" cy="945543"/>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tx2">
                    <a:lumMod val="60000"/>
                    <a:lumOff val="40000"/>
                  </a:schemeClr>
                </a:solidFill>
              </a:rPr>
              <a:t>Linear vs. circular flow of Energy and Materials</a:t>
            </a:r>
            <a:endParaRPr lang="en-US" sz="4000" dirty="0">
              <a:solidFill>
                <a:schemeClr val="tx2">
                  <a:lumMod val="60000"/>
                  <a:lumOff val="40000"/>
                </a:schemeClr>
              </a:solidFill>
            </a:endParaRPr>
          </a:p>
        </p:txBody>
      </p:sp>
      <p:cxnSp>
        <p:nvCxnSpPr>
          <p:cNvPr id="13" name="Straight Arrow Connector 12"/>
          <p:cNvCxnSpPr/>
          <p:nvPr/>
        </p:nvCxnSpPr>
        <p:spPr>
          <a:xfrm>
            <a:off x="6295698" y="5136932"/>
            <a:ext cx="1143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438698" y="4921468"/>
            <a:ext cx="5334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i="1" dirty="0" smtClean="0">
                <a:solidFill>
                  <a:schemeClr val="tx1"/>
                </a:solidFill>
              </a:rPr>
              <a:t>U</a:t>
            </a:r>
            <a:endParaRPr lang="en-AU" sz="2400" b="1" i="1" dirty="0">
              <a:solidFill>
                <a:schemeClr val="tx1"/>
              </a:solidFill>
            </a:endParaRPr>
          </a:p>
        </p:txBody>
      </p:sp>
    </p:spTree>
    <p:extLst>
      <p:ext uri="{BB962C8B-B14F-4D97-AF65-F5344CB8AC3E}">
        <p14:creationId xmlns:p14="http://schemas.microsoft.com/office/powerpoint/2010/main" val="165168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981200" y="2390775"/>
            <a:ext cx="4619625" cy="187642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667000" y="5257800"/>
            <a:ext cx="3343275" cy="685800"/>
          </a:xfrm>
          <a:prstGeom prst="rect">
            <a:avLst/>
          </a:prstGeom>
          <a:noFill/>
          <a:ln w="9525">
            <a:noFill/>
            <a:miter lim="800000"/>
            <a:headEnd/>
            <a:tailEnd/>
          </a:ln>
        </p:spPr>
      </p:pic>
      <p:sp>
        <p:nvSpPr>
          <p:cNvPr id="5" name="TextBox 4"/>
          <p:cNvSpPr txBox="1"/>
          <p:nvPr/>
        </p:nvSpPr>
        <p:spPr>
          <a:xfrm>
            <a:off x="457200" y="1295400"/>
            <a:ext cx="7088800" cy="523220"/>
          </a:xfrm>
          <a:prstGeom prst="rect">
            <a:avLst/>
          </a:prstGeom>
          <a:noFill/>
        </p:spPr>
        <p:txBody>
          <a:bodyPr wrap="none" rtlCol="1">
            <a:spAutoFit/>
          </a:bodyPr>
          <a:lstStyle/>
          <a:p>
            <a:r>
              <a:rPr lang="en-US" sz="2800" dirty="0" smtClean="0"/>
              <a:t>Linear (open) System (including Waste product)</a:t>
            </a:r>
            <a:endParaRPr lang="ar-OM" sz="2800" dirty="0"/>
          </a:p>
        </p:txBody>
      </p:sp>
      <p:sp>
        <p:nvSpPr>
          <p:cNvPr id="7" name="TextBox 6"/>
          <p:cNvSpPr txBox="1"/>
          <p:nvPr/>
        </p:nvSpPr>
        <p:spPr>
          <a:xfrm>
            <a:off x="1447800" y="3993118"/>
            <a:ext cx="1636024" cy="369332"/>
          </a:xfrm>
          <a:prstGeom prst="rect">
            <a:avLst/>
          </a:prstGeom>
          <a:noFill/>
        </p:spPr>
        <p:txBody>
          <a:bodyPr wrap="none" rtlCol="1">
            <a:spAutoFit/>
          </a:bodyPr>
          <a:lstStyle/>
          <a:p>
            <a:r>
              <a:rPr lang="en-US" i="1" dirty="0" smtClean="0">
                <a:solidFill>
                  <a:schemeClr val="accent6">
                    <a:lumMod val="75000"/>
                  </a:schemeClr>
                </a:solidFill>
              </a:rPr>
              <a:t>Resource waste</a:t>
            </a:r>
          </a:p>
        </p:txBody>
      </p:sp>
      <p:sp>
        <p:nvSpPr>
          <p:cNvPr id="8" name="TextBox 7"/>
          <p:cNvSpPr txBox="1"/>
          <p:nvPr/>
        </p:nvSpPr>
        <p:spPr>
          <a:xfrm>
            <a:off x="3429000" y="4031218"/>
            <a:ext cx="1809854" cy="369332"/>
          </a:xfrm>
          <a:prstGeom prst="rect">
            <a:avLst/>
          </a:prstGeom>
          <a:noFill/>
        </p:spPr>
        <p:txBody>
          <a:bodyPr wrap="none" rtlCol="1">
            <a:spAutoFit/>
          </a:bodyPr>
          <a:lstStyle/>
          <a:p>
            <a:r>
              <a:rPr lang="en-US" i="1" dirty="0" smtClean="0">
                <a:solidFill>
                  <a:schemeClr val="accent6">
                    <a:lumMod val="75000"/>
                  </a:schemeClr>
                </a:solidFill>
              </a:rPr>
              <a:t>Production waste</a:t>
            </a:r>
            <a:endParaRPr lang="ar-OM" i="1" dirty="0">
              <a:solidFill>
                <a:schemeClr val="accent6">
                  <a:lumMod val="75000"/>
                </a:schemeClr>
              </a:solidFill>
            </a:endParaRPr>
          </a:p>
        </p:txBody>
      </p:sp>
      <p:sp>
        <p:nvSpPr>
          <p:cNvPr id="9" name="TextBox 8"/>
          <p:cNvSpPr txBox="1"/>
          <p:nvPr/>
        </p:nvSpPr>
        <p:spPr>
          <a:xfrm>
            <a:off x="5749610" y="4035683"/>
            <a:ext cx="2026837" cy="369332"/>
          </a:xfrm>
          <a:prstGeom prst="rect">
            <a:avLst/>
          </a:prstGeom>
          <a:noFill/>
        </p:spPr>
        <p:txBody>
          <a:bodyPr wrap="none" rtlCol="1">
            <a:spAutoFit/>
          </a:bodyPr>
          <a:lstStyle/>
          <a:p>
            <a:r>
              <a:rPr lang="en-US" i="1" dirty="0" smtClean="0">
                <a:solidFill>
                  <a:schemeClr val="accent6">
                    <a:lumMod val="75000"/>
                  </a:schemeClr>
                </a:solidFill>
              </a:rPr>
              <a:t>Consumption waste</a:t>
            </a:r>
            <a:endParaRPr lang="ar-OM" i="1" dirty="0">
              <a:solidFill>
                <a:schemeClr val="accent6">
                  <a:lumMod val="75000"/>
                </a:schemeClr>
              </a:solidFill>
            </a:endParaRPr>
          </a:p>
        </p:txBody>
      </p:sp>
      <p:sp>
        <p:nvSpPr>
          <p:cNvPr id="10" name="TextBox 9"/>
          <p:cNvSpPr txBox="1"/>
          <p:nvPr/>
        </p:nvSpPr>
        <p:spPr>
          <a:xfrm>
            <a:off x="282862" y="4781550"/>
            <a:ext cx="5610703" cy="523220"/>
          </a:xfrm>
          <a:prstGeom prst="rect">
            <a:avLst/>
          </a:prstGeom>
          <a:noFill/>
        </p:spPr>
        <p:txBody>
          <a:bodyPr wrap="none" rtlCol="1">
            <a:spAutoFit/>
          </a:bodyPr>
          <a:lstStyle/>
          <a:p>
            <a:r>
              <a:rPr lang="en-US" sz="2800" dirty="0" smtClean="0">
                <a:solidFill>
                  <a:schemeClr val="accent6">
                    <a:lumMod val="75000"/>
                  </a:schemeClr>
                </a:solidFill>
              </a:rPr>
              <a:t>Due to First Law of Thermodynamics:</a:t>
            </a:r>
            <a:endParaRPr lang="ar-OM" sz="2800" dirty="0">
              <a:solidFill>
                <a:schemeClr val="accent6">
                  <a:lumMod val="75000"/>
                </a:schemeClr>
              </a:solidFill>
            </a:endParaRPr>
          </a:p>
        </p:txBody>
      </p:sp>
      <p:sp>
        <p:nvSpPr>
          <p:cNvPr id="3" name="TextBox 2"/>
          <p:cNvSpPr txBox="1"/>
          <p:nvPr/>
        </p:nvSpPr>
        <p:spPr>
          <a:xfrm>
            <a:off x="457200" y="6019800"/>
            <a:ext cx="7950895" cy="369332"/>
          </a:xfrm>
          <a:prstGeom prst="rect">
            <a:avLst/>
          </a:prstGeom>
          <a:noFill/>
        </p:spPr>
        <p:txBody>
          <a:bodyPr wrap="none" rtlCol="1">
            <a:spAutoFit/>
          </a:bodyPr>
          <a:lstStyle/>
          <a:p>
            <a:r>
              <a:rPr lang="en-US" dirty="0" smtClean="0"/>
              <a:t>See, e.g., Kenneth </a:t>
            </a:r>
            <a:r>
              <a:rPr lang="en-US" dirty="0" err="1" smtClean="0"/>
              <a:t>Boulding</a:t>
            </a:r>
            <a:r>
              <a:rPr lang="en-US" dirty="0" smtClean="0"/>
              <a:t> (1966) “The economics of the coming spaceship Earth”</a:t>
            </a:r>
            <a:endParaRPr lang="ar-OM" dirty="0"/>
          </a:p>
        </p:txBody>
      </p:sp>
      <p:sp>
        <p:nvSpPr>
          <p:cNvPr id="11" name="Title 1"/>
          <p:cNvSpPr txBox="1">
            <a:spLocks/>
          </p:cNvSpPr>
          <p:nvPr/>
        </p:nvSpPr>
        <p:spPr>
          <a:xfrm>
            <a:off x="0" y="0"/>
            <a:ext cx="9144000" cy="945543"/>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tx2">
                    <a:lumMod val="60000"/>
                    <a:lumOff val="40000"/>
                  </a:schemeClr>
                </a:solidFill>
              </a:rPr>
              <a:t>Linear vs. circular flow of Energy and Materials</a:t>
            </a:r>
            <a:endParaRPr lang="en-US" sz="4000" dirty="0">
              <a:solidFill>
                <a:schemeClr val="tx2">
                  <a:lumMod val="60000"/>
                  <a:lumOff val="40000"/>
                </a:schemeClr>
              </a:solidFill>
            </a:endParaRPr>
          </a:p>
        </p:txBody>
      </p:sp>
    </p:spTree>
    <p:extLst>
      <p:ext uri="{BB962C8B-B14F-4D97-AF65-F5344CB8AC3E}">
        <p14:creationId xmlns:p14="http://schemas.microsoft.com/office/powerpoint/2010/main" val="2583252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676400" y="2352675"/>
            <a:ext cx="5514975" cy="3514725"/>
          </a:xfrm>
          <a:prstGeom prst="rect">
            <a:avLst/>
          </a:prstGeom>
          <a:noFill/>
          <a:ln w="9525">
            <a:noFill/>
            <a:miter lim="800000"/>
            <a:headEnd/>
            <a:tailEnd/>
          </a:ln>
        </p:spPr>
      </p:pic>
      <p:sp>
        <p:nvSpPr>
          <p:cNvPr id="5" name="TextBox 4"/>
          <p:cNvSpPr txBox="1"/>
          <p:nvPr/>
        </p:nvSpPr>
        <p:spPr>
          <a:xfrm>
            <a:off x="457200" y="1295400"/>
            <a:ext cx="7654211" cy="523220"/>
          </a:xfrm>
          <a:prstGeom prst="rect">
            <a:avLst/>
          </a:prstGeom>
          <a:noFill/>
        </p:spPr>
        <p:txBody>
          <a:bodyPr wrap="none" rtlCol="1">
            <a:spAutoFit/>
          </a:bodyPr>
          <a:lstStyle/>
          <a:p>
            <a:r>
              <a:rPr lang="en-US" sz="2800" dirty="0" smtClean="0"/>
              <a:t>Circular (Closed) System (including Waste product)</a:t>
            </a:r>
            <a:endParaRPr lang="ar-OM" sz="2800" dirty="0"/>
          </a:p>
        </p:txBody>
      </p:sp>
      <p:sp>
        <p:nvSpPr>
          <p:cNvPr id="6" name="TextBox 5"/>
          <p:cNvSpPr txBox="1"/>
          <p:nvPr/>
        </p:nvSpPr>
        <p:spPr>
          <a:xfrm>
            <a:off x="3952285" y="5856722"/>
            <a:ext cx="5244641" cy="923330"/>
          </a:xfrm>
          <a:prstGeom prst="rect">
            <a:avLst/>
          </a:prstGeom>
          <a:noFill/>
        </p:spPr>
        <p:txBody>
          <a:bodyPr wrap="none" rtlCol="1">
            <a:spAutoFit/>
          </a:bodyPr>
          <a:lstStyle/>
          <a:p>
            <a:r>
              <a:rPr lang="en-US" i="1" dirty="0" smtClean="0">
                <a:solidFill>
                  <a:schemeClr val="accent6">
                    <a:lumMod val="75000"/>
                  </a:schemeClr>
                </a:solidFill>
              </a:rPr>
              <a:t>It is bounded by </a:t>
            </a:r>
          </a:p>
          <a:p>
            <a:r>
              <a:rPr lang="en-US" i="1" dirty="0" smtClean="0">
                <a:solidFill>
                  <a:schemeClr val="accent6">
                    <a:lumMod val="75000"/>
                  </a:schemeClr>
                </a:solidFill>
              </a:rPr>
              <a:t>Environment’s Assimilative Capacity</a:t>
            </a:r>
          </a:p>
          <a:p>
            <a:r>
              <a:rPr lang="en-US" i="1" dirty="0" smtClean="0">
                <a:solidFill>
                  <a:schemeClr val="accent6">
                    <a:lumMod val="75000"/>
                  </a:schemeClr>
                </a:solidFill>
              </a:rPr>
              <a:t>To absorb economic waste, suitability remains feasible</a:t>
            </a:r>
            <a:endParaRPr lang="ar-OM" i="1" dirty="0">
              <a:solidFill>
                <a:schemeClr val="accent6">
                  <a:lumMod val="75000"/>
                </a:schemeClr>
              </a:solidFill>
            </a:endParaRPr>
          </a:p>
        </p:txBody>
      </p:sp>
      <p:sp>
        <p:nvSpPr>
          <p:cNvPr id="7" name="TextBox 6"/>
          <p:cNvSpPr txBox="1"/>
          <p:nvPr/>
        </p:nvSpPr>
        <p:spPr>
          <a:xfrm>
            <a:off x="1981200" y="4572000"/>
            <a:ext cx="1807803" cy="369332"/>
          </a:xfrm>
          <a:prstGeom prst="rect">
            <a:avLst/>
          </a:prstGeom>
          <a:noFill/>
        </p:spPr>
        <p:txBody>
          <a:bodyPr wrap="none" rtlCol="1">
            <a:spAutoFit/>
          </a:bodyPr>
          <a:lstStyle/>
          <a:p>
            <a:r>
              <a:rPr lang="en-US" i="1" dirty="0" smtClean="0">
                <a:solidFill>
                  <a:schemeClr val="accent6">
                    <a:lumMod val="75000"/>
                  </a:schemeClr>
                </a:solidFill>
              </a:rPr>
              <a:t>Recycling Process</a:t>
            </a:r>
            <a:endParaRPr lang="ar-OM" i="1" dirty="0">
              <a:solidFill>
                <a:schemeClr val="accent6">
                  <a:lumMod val="75000"/>
                </a:schemeClr>
              </a:solidFill>
            </a:endParaRPr>
          </a:p>
        </p:txBody>
      </p:sp>
      <p:sp>
        <p:nvSpPr>
          <p:cNvPr id="8" name="TextBox 7"/>
          <p:cNvSpPr txBox="1"/>
          <p:nvPr/>
        </p:nvSpPr>
        <p:spPr>
          <a:xfrm>
            <a:off x="4801596" y="4114800"/>
            <a:ext cx="3961404" cy="923330"/>
          </a:xfrm>
          <a:prstGeom prst="rect">
            <a:avLst/>
          </a:prstGeom>
          <a:noFill/>
        </p:spPr>
        <p:txBody>
          <a:bodyPr wrap="none" rtlCol="1">
            <a:spAutoFit/>
          </a:bodyPr>
          <a:lstStyle/>
          <a:p>
            <a:r>
              <a:rPr lang="en-US" i="1" dirty="0" smtClean="0">
                <a:solidFill>
                  <a:schemeClr val="accent6">
                    <a:lumMod val="75000"/>
                  </a:schemeClr>
                </a:solidFill>
              </a:rPr>
              <a:t>Due to Second Law of Thermodynamics, </a:t>
            </a:r>
          </a:p>
          <a:p>
            <a:r>
              <a:rPr lang="en-US" i="1" dirty="0" smtClean="0">
                <a:solidFill>
                  <a:schemeClr val="accent6">
                    <a:lumMod val="75000"/>
                  </a:schemeClr>
                </a:solidFill>
              </a:rPr>
              <a:t>entropy:</a:t>
            </a:r>
          </a:p>
          <a:p>
            <a:r>
              <a:rPr lang="en-US" i="1" dirty="0" smtClean="0">
                <a:solidFill>
                  <a:schemeClr val="accent6">
                    <a:lumMod val="75000"/>
                  </a:schemeClr>
                </a:solidFill>
              </a:rPr>
              <a:t>Physical boundary to </a:t>
            </a:r>
            <a:r>
              <a:rPr lang="en-US" b="1" i="1" dirty="0" smtClean="0">
                <a:solidFill>
                  <a:schemeClr val="accent6">
                    <a:lumMod val="75000"/>
                  </a:schemeClr>
                </a:solidFill>
              </a:rPr>
              <a:t>sustainability</a:t>
            </a:r>
            <a:endParaRPr lang="ar-OM" b="1" i="1" dirty="0">
              <a:solidFill>
                <a:schemeClr val="accent6">
                  <a:lumMod val="75000"/>
                </a:schemeClr>
              </a:solidFill>
            </a:endParaRPr>
          </a:p>
        </p:txBody>
      </p:sp>
      <p:sp>
        <p:nvSpPr>
          <p:cNvPr id="9" name="Title 1"/>
          <p:cNvSpPr txBox="1">
            <a:spLocks/>
          </p:cNvSpPr>
          <p:nvPr/>
        </p:nvSpPr>
        <p:spPr>
          <a:xfrm>
            <a:off x="0" y="0"/>
            <a:ext cx="9144000" cy="945543"/>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tx2">
                    <a:lumMod val="60000"/>
                    <a:lumOff val="40000"/>
                  </a:schemeClr>
                </a:solidFill>
              </a:rPr>
              <a:t>Linear vs. circular flow of Energy and Materials</a:t>
            </a:r>
            <a:endParaRPr lang="en-US" sz="4000" dirty="0">
              <a:solidFill>
                <a:schemeClr val="tx2">
                  <a:lumMod val="60000"/>
                  <a:lumOff val="40000"/>
                </a:schemeClr>
              </a:solidFill>
            </a:endParaRPr>
          </a:p>
        </p:txBody>
      </p:sp>
    </p:spTree>
    <p:extLst>
      <p:ext uri="{BB962C8B-B14F-4D97-AF65-F5344CB8AC3E}">
        <p14:creationId xmlns:p14="http://schemas.microsoft.com/office/powerpoint/2010/main" val="2380308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004888" y="2800350"/>
            <a:ext cx="7134225" cy="2228850"/>
          </a:xfrm>
          <a:prstGeom prst="rect">
            <a:avLst/>
          </a:prstGeom>
          <a:noFill/>
          <a:ln w="9525">
            <a:noFill/>
            <a:miter lim="800000"/>
            <a:headEnd/>
            <a:tailEnd/>
          </a:ln>
        </p:spPr>
      </p:pic>
      <p:sp>
        <p:nvSpPr>
          <p:cNvPr id="5" name="TextBox 4"/>
          <p:cNvSpPr txBox="1"/>
          <p:nvPr/>
        </p:nvSpPr>
        <p:spPr>
          <a:xfrm>
            <a:off x="457200" y="1295400"/>
            <a:ext cx="7654211" cy="523220"/>
          </a:xfrm>
          <a:prstGeom prst="rect">
            <a:avLst/>
          </a:prstGeom>
          <a:noFill/>
        </p:spPr>
        <p:txBody>
          <a:bodyPr wrap="none" rtlCol="1">
            <a:spAutoFit/>
          </a:bodyPr>
          <a:lstStyle/>
          <a:p>
            <a:r>
              <a:rPr lang="en-US" sz="2800" dirty="0" smtClean="0"/>
              <a:t>Circular (Closed) System (including Waste product)</a:t>
            </a:r>
            <a:endParaRPr lang="ar-OM" sz="2800" dirty="0"/>
          </a:p>
        </p:txBody>
      </p:sp>
      <p:sp>
        <p:nvSpPr>
          <p:cNvPr id="6" name="TextBox 5"/>
          <p:cNvSpPr txBox="1"/>
          <p:nvPr/>
        </p:nvSpPr>
        <p:spPr>
          <a:xfrm>
            <a:off x="1295400" y="2590800"/>
            <a:ext cx="2754216" cy="646331"/>
          </a:xfrm>
          <a:prstGeom prst="rect">
            <a:avLst/>
          </a:prstGeom>
          <a:noFill/>
        </p:spPr>
        <p:txBody>
          <a:bodyPr wrap="none" rtlCol="1">
            <a:spAutoFit/>
          </a:bodyPr>
          <a:lstStyle/>
          <a:p>
            <a:r>
              <a:rPr lang="en-US" i="1" dirty="0" smtClean="0">
                <a:solidFill>
                  <a:schemeClr val="accent6">
                    <a:lumMod val="75000"/>
                  </a:schemeClr>
                </a:solidFill>
              </a:rPr>
              <a:t>Exhaustible Resources, e.g.:</a:t>
            </a:r>
          </a:p>
          <a:p>
            <a:r>
              <a:rPr lang="en-US" i="1" dirty="0" smtClean="0">
                <a:solidFill>
                  <a:schemeClr val="accent6">
                    <a:lumMod val="75000"/>
                  </a:schemeClr>
                </a:solidFill>
              </a:rPr>
              <a:t>Oil, gas, &amp; coal</a:t>
            </a:r>
            <a:endParaRPr lang="ar-OM" i="1" dirty="0">
              <a:solidFill>
                <a:schemeClr val="accent6">
                  <a:lumMod val="75000"/>
                </a:schemeClr>
              </a:solidFill>
            </a:endParaRPr>
          </a:p>
        </p:txBody>
      </p:sp>
      <p:sp>
        <p:nvSpPr>
          <p:cNvPr id="7" name="TextBox 6"/>
          <p:cNvSpPr txBox="1"/>
          <p:nvPr/>
        </p:nvSpPr>
        <p:spPr>
          <a:xfrm>
            <a:off x="5105400" y="2590800"/>
            <a:ext cx="2765822" cy="646331"/>
          </a:xfrm>
          <a:prstGeom prst="rect">
            <a:avLst/>
          </a:prstGeom>
          <a:noFill/>
        </p:spPr>
        <p:txBody>
          <a:bodyPr wrap="none" rtlCol="1">
            <a:spAutoFit/>
          </a:bodyPr>
          <a:lstStyle/>
          <a:p>
            <a:r>
              <a:rPr lang="en-US" i="1" dirty="0" smtClean="0">
                <a:solidFill>
                  <a:schemeClr val="accent6">
                    <a:lumMod val="75000"/>
                  </a:schemeClr>
                </a:solidFill>
              </a:rPr>
              <a:t>Renewable Resources, e.g.: </a:t>
            </a:r>
          </a:p>
          <a:p>
            <a:r>
              <a:rPr lang="en-US" i="1" dirty="0" smtClean="0">
                <a:solidFill>
                  <a:schemeClr val="accent6">
                    <a:lumMod val="75000"/>
                  </a:schemeClr>
                </a:solidFill>
              </a:rPr>
              <a:t>trees, fishes &amp; solar energy</a:t>
            </a:r>
            <a:endParaRPr lang="ar-OM" i="1" dirty="0">
              <a:solidFill>
                <a:schemeClr val="accent6">
                  <a:lumMod val="75000"/>
                </a:schemeClr>
              </a:solidFill>
            </a:endParaRPr>
          </a:p>
        </p:txBody>
      </p:sp>
      <p:sp>
        <p:nvSpPr>
          <p:cNvPr id="8" name="TextBox 7"/>
          <p:cNvSpPr txBox="1"/>
          <p:nvPr/>
        </p:nvSpPr>
        <p:spPr>
          <a:xfrm>
            <a:off x="2295569" y="5029200"/>
            <a:ext cx="2867643" cy="1200329"/>
          </a:xfrm>
          <a:prstGeom prst="rect">
            <a:avLst/>
          </a:prstGeom>
          <a:noFill/>
        </p:spPr>
        <p:txBody>
          <a:bodyPr wrap="none" rtlCol="1">
            <a:spAutoFit/>
          </a:bodyPr>
          <a:lstStyle/>
          <a:p>
            <a:r>
              <a:rPr lang="en-US" i="1" dirty="0" smtClean="0">
                <a:solidFill>
                  <a:schemeClr val="accent6">
                    <a:lumMod val="75000"/>
                  </a:schemeClr>
                </a:solidFill>
              </a:rPr>
              <a:t>y: yield of the resource</a:t>
            </a:r>
          </a:p>
          <a:p>
            <a:r>
              <a:rPr lang="en-US" i="1" dirty="0" smtClean="0">
                <a:solidFill>
                  <a:schemeClr val="accent6">
                    <a:lumMod val="75000"/>
                  </a:schemeClr>
                </a:solidFill>
              </a:rPr>
              <a:t>h: usage rate</a:t>
            </a:r>
          </a:p>
          <a:p>
            <a:r>
              <a:rPr lang="en-US" i="1" dirty="0" smtClean="0">
                <a:solidFill>
                  <a:schemeClr val="accent6">
                    <a:lumMod val="75000"/>
                  </a:schemeClr>
                </a:solidFill>
              </a:rPr>
              <a:t>+: growth in resource Stock</a:t>
            </a:r>
          </a:p>
          <a:p>
            <a:r>
              <a:rPr lang="en-US" i="1" dirty="0" smtClean="0">
                <a:solidFill>
                  <a:schemeClr val="accent6">
                    <a:lumMod val="75000"/>
                  </a:schemeClr>
                </a:solidFill>
              </a:rPr>
              <a:t>-: decrease in resource stock </a:t>
            </a:r>
            <a:endParaRPr lang="ar-OM" i="1" dirty="0">
              <a:solidFill>
                <a:schemeClr val="accent6">
                  <a:lumMod val="75000"/>
                </a:schemeClr>
              </a:solidFill>
            </a:endParaRPr>
          </a:p>
        </p:txBody>
      </p:sp>
      <p:sp>
        <p:nvSpPr>
          <p:cNvPr id="9" name="Title 1"/>
          <p:cNvSpPr txBox="1">
            <a:spLocks/>
          </p:cNvSpPr>
          <p:nvPr/>
        </p:nvSpPr>
        <p:spPr>
          <a:xfrm>
            <a:off x="0" y="0"/>
            <a:ext cx="9144000" cy="945543"/>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tx2">
                    <a:lumMod val="60000"/>
                    <a:lumOff val="40000"/>
                  </a:schemeClr>
                </a:solidFill>
              </a:rPr>
              <a:t>Linear vs. circular flow of Energy and Materials</a:t>
            </a:r>
            <a:endParaRPr lang="en-US" sz="4000" dirty="0">
              <a:solidFill>
                <a:schemeClr val="tx2">
                  <a:lumMod val="60000"/>
                  <a:lumOff val="40000"/>
                </a:schemeClr>
              </a:solidFill>
            </a:endParaRPr>
          </a:p>
        </p:txBody>
      </p:sp>
    </p:spTree>
    <p:extLst>
      <p:ext uri="{BB962C8B-B14F-4D97-AF65-F5344CB8AC3E}">
        <p14:creationId xmlns:p14="http://schemas.microsoft.com/office/powerpoint/2010/main" val="1687767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962025" y="1"/>
            <a:ext cx="6962775" cy="6861732"/>
          </a:xfrm>
          <a:prstGeom prst="rect">
            <a:avLst/>
          </a:prstGeom>
          <a:noFill/>
          <a:ln w="9525">
            <a:noFill/>
            <a:miter lim="800000"/>
            <a:headEnd/>
            <a:tailEnd/>
          </a:ln>
        </p:spPr>
      </p:pic>
      <p:sp>
        <p:nvSpPr>
          <p:cNvPr id="6" name="TextBox 5"/>
          <p:cNvSpPr txBox="1"/>
          <p:nvPr/>
        </p:nvSpPr>
        <p:spPr>
          <a:xfrm>
            <a:off x="4928638" y="4419600"/>
            <a:ext cx="2157962" cy="646331"/>
          </a:xfrm>
          <a:prstGeom prst="rect">
            <a:avLst/>
          </a:prstGeom>
          <a:noFill/>
        </p:spPr>
        <p:txBody>
          <a:bodyPr wrap="none" rtlCol="1">
            <a:spAutoFit/>
          </a:bodyPr>
          <a:lstStyle/>
          <a:p>
            <a:r>
              <a:rPr lang="en-US" i="1" dirty="0" smtClean="0">
                <a:solidFill>
                  <a:schemeClr val="accent6">
                    <a:lumMod val="75000"/>
                  </a:schemeClr>
                </a:solidFill>
              </a:rPr>
              <a:t>Environment’s </a:t>
            </a:r>
          </a:p>
          <a:p>
            <a:r>
              <a:rPr lang="en-US" b="1" i="1" dirty="0" smtClean="0">
                <a:solidFill>
                  <a:schemeClr val="accent6">
                    <a:lumMod val="75000"/>
                  </a:schemeClr>
                </a:solidFill>
              </a:rPr>
              <a:t>A</a:t>
            </a:r>
            <a:r>
              <a:rPr lang="en-US" i="1" dirty="0" smtClean="0">
                <a:solidFill>
                  <a:schemeClr val="accent6">
                    <a:lumMod val="75000"/>
                  </a:schemeClr>
                </a:solidFill>
              </a:rPr>
              <a:t>ssimilative Capacity</a:t>
            </a:r>
          </a:p>
        </p:txBody>
      </p:sp>
    </p:spTree>
    <p:extLst>
      <p:ext uri="{BB962C8B-B14F-4D97-AF65-F5344CB8AC3E}">
        <p14:creationId xmlns:p14="http://schemas.microsoft.com/office/powerpoint/2010/main" val="1244256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7298" y="1295400"/>
            <a:ext cx="9047161" cy="4214812"/>
          </a:xfrm>
          <a:prstGeom prst="rect">
            <a:avLst/>
          </a:prstGeom>
          <a:noFill/>
          <a:ln w="9525">
            <a:noFill/>
            <a:miter lim="800000"/>
            <a:headEnd/>
            <a:tailEnd/>
          </a:ln>
        </p:spPr>
      </p:pic>
      <p:sp>
        <p:nvSpPr>
          <p:cNvPr id="5" name="Title 1"/>
          <p:cNvSpPr txBox="1">
            <a:spLocks/>
          </p:cNvSpPr>
          <p:nvPr/>
        </p:nvSpPr>
        <p:spPr>
          <a:xfrm>
            <a:off x="0" y="0"/>
            <a:ext cx="9144000" cy="9455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tx2">
                    <a:lumMod val="60000"/>
                    <a:lumOff val="40000"/>
                  </a:schemeClr>
                </a:solidFill>
              </a:rPr>
              <a:t>Energy Balance Flow Diagram</a:t>
            </a:r>
            <a:endParaRPr lang="en-US" sz="4000"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39688" y="1609725"/>
            <a:ext cx="9064625" cy="4257675"/>
          </a:xfrm>
          <a:prstGeom prst="rect">
            <a:avLst/>
          </a:prstGeom>
          <a:noFill/>
          <a:ln w="9525">
            <a:noFill/>
            <a:miter lim="800000"/>
            <a:headEnd/>
            <a:tailEnd/>
          </a:ln>
        </p:spPr>
      </p:pic>
      <p:sp>
        <p:nvSpPr>
          <p:cNvPr id="5" name="Title 1"/>
          <p:cNvSpPr txBox="1">
            <a:spLocks/>
          </p:cNvSpPr>
          <p:nvPr/>
        </p:nvSpPr>
        <p:spPr>
          <a:xfrm>
            <a:off x="0" y="0"/>
            <a:ext cx="9144000" cy="945543"/>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tx2">
                    <a:lumMod val="60000"/>
                    <a:lumOff val="40000"/>
                  </a:schemeClr>
                </a:solidFill>
              </a:rPr>
              <a:t>GDP and Income-Expenditure Flow Diagram</a:t>
            </a:r>
            <a:endParaRPr lang="en-US" sz="4000"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LITERATURE REVIEW (Cont’d)</a:t>
            </a:r>
            <a:endParaRPr lang="en-US" dirty="0"/>
          </a:p>
        </p:txBody>
      </p:sp>
      <p:pic>
        <p:nvPicPr>
          <p:cNvPr id="6" name="Picture 5" descr="nexus.jpg"/>
          <p:cNvPicPr>
            <a:picLocks noChangeAspect="1"/>
          </p:cNvPicPr>
          <p:nvPr/>
        </p:nvPicPr>
        <p:blipFill>
          <a:blip r:embed="rId2" cstate="print"/>
          <a:stretch>
            <a:fillRect/>
          </a:stretch>
        </p:blipFill>
        <p:spPr>
          <a:xfrm>
            <a:off x="0" y="0"/>
            <a:ext cx="9099869" cy="685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1344612"/>
            <a:ext cx="8915400" cy="788988"/>
          </a:xfrm>
        </p:spPr>
        <p:txBody>
          <a:bodyPr>
            <a:normAutofit fontScale="90000"/>
          </a:bodyPr>
          <a:lstStyle/>
          <a:p>
            <a:r>
              <a:rPr lang="en-US" altLang="en-US" sz="2000" dirty="0" smtClean="0">
                <a:latin typeface="Constantia" pitchFamily="18" charset="0"/>
              </a:rPr>
              <a:t>Production Possibility Frontier for an Economic Good versus Environmental Quality</a:t>
            </a:r>
            <a:br>
              <a:rPr lang="en-US" altLang="en-US" sz="2000" dirty="0" smtClean="0">
                <a:latin typeface="Constantia" pitchFamily="18" charset="0"/>
              </a:rPr>
            </a:br>
            <a:endParaRPr lang="en-US" altLang="en-US" sz="2000" dirty="0" smtClean="0"/>
          </a:p>
        </p:txBody>
      </p:sp>
      <p:pic>
        <p:nvPicPr>
          <p:cNvPr id="11267" name="Picture 5"/>
          <p:cNvPicPr>
            <a:picLocks noGrp="1" noChangeAspect="1" noChangeArrowheads="1"/>
          </p:cNvPicPr>
          <p:nvPr>
            <p:ph idx="1"/>
          </p:nvPr>
        </p:nvPicPr>
        <p:blipFill>
          <a:blip r:embed="rId2" cstate="print"/>
          <a:srcRect/>
          <a:stretch>
            <a:fillRect/>
          </a:stretch>
        </p:blipFill>
        <p:spPr>
          <a:xfrm>
            <a:off x="1046343" y="2354371"/>
            <a:ext cx="7183257" cy="3665429"/>
          </a:xfrm>
        </p:spPr>
      </p:pic>
      <p:sp>
        <p:nvSpPr>
          <p:cNvPr id="11268" name="Rectangle 9"/>
          <p:cNvSpPr>
            <a:spLocks noChangeArrowheads="1"/>
          </p:cNvSpPr>
          <p:nvPr/>
        </p:nvSpPr>
        <p:spPr bwMode="auto">
          <a:xfrm>
            <a:off x="2209800" y="1981200"/>
            <a:ext cx="4572000" cy="646113"/>
          </a:xfrm>
          <a:prstGeom prst="rect">
            <a:avLst/>
          </a:prstGeom>
          <a:noFill/>
          <a:ln w="9525">
            <a:noFill/>
            <a:miter lim="800000"/>
            <a:headEnd/>
            <a:tailEnd/>
          </a:ln>
        </p:spPr>
        <p:txBody>
          <a:bodyPr>
            <a:spAutoFit/>
          </a:bodyPr>
          <a:lstStyle/>
          <a:p>
            <a:endParaRPr lang="en-US" altLang="en-US"/>
          </a:p>
          <a:p>
            <a:endParaRPr lang="en-US" altLang="en-US"/>
          </a:p>
        </p:txBody>
      </p:sp>
      <p:sp>
        <p:nvSpPr>
          <p:cNvPr id="7" name="Title 1"/>
          <p:cNvSpPr txBox="1">
            <a:spLocks/>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Policy Perspectives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4769068" y="993230"/>
            <a:ext cx="4343400" cy="5746238"/>
          </a:xfrm>
          <a:prstGeom prst="rect">
            <a:avLst/>
          </a:prstGeom>
          <a:noFill/>
          <a:ln w="9525">
            <a:noFill/>
            <a:miter lim="800000"/>
            <a:headEnd/>
            <a:tailEnd/>
          </a:ln>
        </p:spPr>
      </p:pic>
      <p:sp>
        <p:nvSpPr>
          <p:cNvPr id="5" name="Title 1"/>
          <p:cNvSpPr>
            <a:spLocks noGrp="1"/>
          </p:cNvSpPr>
          <p:nvPr>
            <p:ph type="title"/>
          </p:nvPr>
        </p:nvSpPr>
        <p:spPr>
          <a:xfrm>
            <a:off x="0" y="0"/>
            <a:ext cx="9144000" cy="914400"/>
          </a:xfrm>
        </p:spPr>
        <p:txBody>
          <a:bodyPr>
            <a:normAutofit/>
          </a:bodyPr>
          <a:lstStyle/>
          <a:p>
            <a:r>
              <a:rPr lang="en-US" dirty="0" smtClean="0"/>
              <a:t> MOTIVATION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20573490"/>
              </p:ext>
            </p:extLst>
          </p:nvPr>
        </p:nvGraphicFramePr>
        <p:xfrm>
          <a:off x="81888" y="990600"/>
          <a:ext cx="5252112" cy="5791200"/>
        </p:xfrm>
        <a:graphic>
          <a:graphicData uri="http://schemas.openxmlformats.org/drawingml/2006/table">
            <a:tbl>
              <a:tblPr firstRow="1" bandRow="1">
                <a:tableStyleId>{5C22544A-7EE6-4342-B048-85BDC9FD1C3A}</a:tableStyleId>
              </a:tblPr>
              <a:tblGrid>
                <a:gridCol w="1811074">
                  <a:extLst>
                    <a:ext uri="{9D8B030D-6E8A-4147-A177-3AD203B41FA5}">
                      <a16:colId xmlns:a16="http://schemas.microsoft.com/office/drawing/2014/main" val="20000"/>
                    </a:ext>
                  </a:extLst>
                </a:gridCol>
                <a:gridCol w="724429">
                  <a:extLst>
                    <a:ext uri="{9D8B030D-6E8A-4147-A177-3AD203B41FA5}">
                      <a16:colId xmlns:a16="http://schemas.microsoft.com/office/drawing/2014/main" val="20001"/>
                    </a:ext>
                  </a:extLst>
                </a:gridCol>
                <a:gridCol w="744768">
                  <a:extLst>
                    <a:ext uri="{9D8B030D-6E8A-4147-A177-3AD203B41FA5}">
                      <a16:colId xmlns:a16="http://schemas.microsoft.com/office/drawing/2014/main" val="20002"/>
                    </a:ext>
                  </a:extLst>
                </a:gridCol>
                <a:gridCol w="1971841">
                  <a:extLst>
                    <a:ext uri="{9D8B030D-6E8A-4147-A177-3AD203B41FA5}">
                      <a16:colId xmlns:a16="http://schemas.microsoft.com/office/drawing/2014/main" val="20003"/>
                    </a:ext>
                  </a:extLst>
                </a:gridCol>
              </a:tblGrid>
              <a:tr h="360947">
                <a:tc>
                  <a:txBody>
                    <a:bodyPr/>
                    <a:lstStyle/>
                    <a:p>
                      <a:r>
                        <a:rPr lang="en-US" dirty="0" smtClean="0"/>
                        <a:t>Variable</a:t>
                      </a:r>
                      <a:endParaRPr lang="en-US" dirty="0"/>
                    </a:p>
                  </a:txBody>
                  <a:tcPr/>
                </a:tc>
                <a:tc>
                  <a:txBody>
                    <a:bodyPr/>
                    <a:lstStyle/>
                    <a:p>
                      <a:r>
                        <a:rPr lang="en-US" dirty="0" smtClean="0"/>
                        <a:t>Year</a:t>
                      </a:r>
                      <a:endParaRPr lang="en-US" dirty="0"/>
                    </a:p>
                  </a:txBody>
                  <a:tcPr/>
                </a:tc>
                <a:tc>
                  <a:txBody>
                    <a:bodyPr/>
                    <a:lstStyle/>
                    <a:p>
                      <a:r>
                        <a:rPr lang="en-US" dirty="0" smtClean="0"/>
                        <a:t>Unit</a:t>
                      </a:r>
                      <a:endParaRPr lang="en-US" dirty="0"/>
                    </a:p>
                  </a:txBody>
                  <a:tcPr/>
                </a:tc>
                <a:tc>
                  <a:txBody>
                    <a:bodyPr/>
                    <a:lstStyle/>
                    <a:p>
                      <a:r>
                        <a:rPr lang="en-US" dirty="0" smtClean="0"/>
                        <a:t>Data</a:t>
                      </a:r>
                      <a:endParaRPr lang="en-US" dirty="0"/>
                    </a:p>
                  </a:txBody>
                  <a:tcPr/>
                </a:tc>
                <a:extLst>
                  <a:ext uri="{0D108BD9-81ED-4DB2-BD59-A6C34878D82A}">
                    <a16:rowId xmlns:a16="http://schemas.microsoft.com/office/drawing/2014/main" val="10000"/>
                  </a:ext>
                </a:extLst>
              </a:tr>
              <a:tr h="571500">
                <a:tc>
                  <a:txBody>
                    <a:bodyPr/>
                    <a:lstStyle/>
                    <a:p>
                      <a:r>
                        <a:rPr lang="en-US" dirty="0" smtClean="0"/>
                        <a:t>Land Area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      Cultivated Area</a:t>
                      </a:r>
                      <a:endParaRPr lang="en-US" dirty="0"/>
                    </a:p>
                  </a:txBody>
                  <a:tcPr/>
                </a:tc>
                <a:tc>
                  <a:txBody>
                    <a:bodyPr/>
                    <a:lstStyle/>
                    <a:p>
                      <a:r>
                        <a:rPr lang="en-US" sz="1400" dirty="0" smtClean="0"/>
                        <a:t>2019</a:t>
                      </a:r>
                      <a:endParaRPr lang="en-US" sz="1400" dirty="0"/>
                    </a:p>
                  </a:txBody>
                  <a:tcPr/>
                </a:tc>
                <a:tc>
                  <a:txBody>
                    <a:bodyPr/>
                    <a:lstStyle/>
                    <a:p>
                      <a:r>
                        <a:rPr lang="en-US" sz="1400" dirty="0" smtClean="0"/>
                        <a:t>Km</a:t>
                      </a:r>
                      <a:r>
                        <a:rPr lang="en-US" sz="1400" baseline="30000" dirty="0" smtClean="0"/>
                        <a:t>2</a:t>
                      </a:r>
                      <a:endParaRPr lang="en-US" sz="1400" dirty="0"/>
                    </a:p>
                  </a:txBody>
                  <a:tcPr/>
                </a:tc>
                <a:tc>
                  <a:txBody>
                    <a:bodyPr/>
                    <a:lstStyle/>
                    <a:p>
                      <a:r>
                        <a:rPr lang="en-US" dirty="0" smtClean="0"/>
                        <a:t>309.5</a:t>
                      </a:r>
                    </a:p>
                    <a:p>
                      <a:r>
                        <a:rPr lang="en-US" sz="1400" kern="1200" dirty="0" smtClean="0">
                          <a:solidFill>
                            <a:schemeClr val="dk1"/>
                          </a:solidFill>
                          <a:latin typeface="+mn-lt"/>
                          <a:ea typeface="+mn-ea"/>
                          <a:cs typeface="+mn-cs"/>
                        </a:rPr>
                        <a:t>     6.88 (</a:t>
                      </a:r>
                      <a:r>
                        <a:rPr lang="en-US" sz="1400" kern="1200" dirty="0" smtClean="0">
                          <a:solidFill>
                            <a:srgbClr val="FF0000"/>
                          </a:solidFill>
                          <a:latin typeface="+mn-lt"/>
                          <a:ea typeface="+mn-ea"/>
                          <a:cs typeface="+mn-cs"/>
                        </a:rPr>
                        <a:t>%2.2</a:t>
                      </a:r>
                      <a:r>
                        <a:rPr lang="en-US" sz="1400" kern="1200" dirty="0" smtClean="0">
                          <a:solidFill>
                            <a:schemeClr val="dk1"/>
                          </a:solidFill>
                          <a:latin typeface="+mn-lt"/>
                          <a:ea typeface="+mn-ea"/>
                          <a:cs typeface="+mn-cs"/>
                        </a:rPr>
                        <a:t>)</a:t>
                      </a: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902368">
                <a:tc>
                  <a:txBody>
                    <a:bodyPr/>
                    <a:lstStyle/>
                    <a:p>
                      <a:r>
                        <a:rPr lang="en-US" dirty="0" smtClean="0"/>
                        <a:t>Population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     Ave. Annual Growth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     Rural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     Omani citizens</a:t>
                      </a:r>
                      <a:endParaRPr lang="en-US" sz="1200" dirty="0" smtClean="0"/>
                    </a:p>
                  </a:txBody>
                  <a:tcPr/>
                </a:tc>
                <a:tc>
                  <a:txBody>
                    <a:bodyPr/>
                    <a:lstStyle/>
                    <a:p>
                      <a:r>
                        <a:rPr lang="en-US" sz="1400" dirty="0" smtClean="0"/>
                        <a:t>2017</a:t>
                      </a:r>
                    </a:p>
                    <a:p>
                      <a:endParaRPr lang="en-US" sz="100" dirty="0" smtClean="0"/>
                    </a:p>
                    <a:p>
                      <a:endParaRPr lang="en-US" sz="100" dirty="0" smtClean="0"/>
                    </a:p>
                    <a:p>
                      <a:endParaRPr lang="en-US" sz="100" dirty="0" smtClean="0"/>
                    </a:p>
                    <a:p>
                      <a:endParaRPr lang="en-US" sz="100" dirty="0" smtClean="0"/>
                    </a:p>
                    <a:p>
                      <a:r>
                        <a:rPr lang="en-US" sz="1100" dirty="0" smtClean="0"/>
                        <a:t>17 year</a:t>
                      </a:r>
                    </a:p>
                    <a:p>
                      <a:endParaRPr lang="en-US" sz="1100" dirty="0"/>
                    </a:p>
                  </a:txBody>
                  <a:tcPr/>
                </a:tc>
                <a:tc>
                  <a:txBody>
                    <a:bodyPr/>
                    <a:lstStyle/>
                    <a:p>
                      <a:r>
                        <a:rPr lang="en-US" sz="1400" dirty="0" smtClean="0"/>
                        <a:t>’000</a:t>
                      </a:r>
                    </a:p>
                    <a:p>
                      <a:endParaRPr lang="en-US" sz="100" dirty="0" smtClean="0"/>
                    </a:p>
                    <a:p>
                      <a:endParaRPr lang="en-US" sz="100" dirty="0" smtClean="0"/>
                    </a:p>
                    <a:p>
                      <a:r>
                        <a:rPr lang="en-US" sz="1400" dirty="0" smtClean="0"/>
                        <a:t>%</a:t>
                      </a:r>
                    </a:p>
                    <a:p>
                      <a:r>
                        <a:rPr lang="en-US" sz="1400" dirty="0" smtClean="0"/>
                        <a:t>‘000</a:t>
                      </a:r>
                      <a:endParaRPr lang="en-US" sz="1400" dirty="0"/>
                    </a:p>
                  </a:txBody>
                  <a:tcPr/>
                </a:tc>
                <a:tc>
                  <a:txBody>
                    <a:bodyPr/>
                    <a:lstStyle/>
                    <a:p>
                      <a:r>
                        <a:rPr lang="en-US" dirty="0" smtClean="0"/>
                        <a:t>4,560</a:t>
                      </a:r>
                    </a:p>
                    <a:p>
                      <a:r>
                        <a:rPr lang="en-US" sz="1150" i="1" dirty="0" smtClean="0">
                          <a:solidFill>
                            <a:srgbClr val="FF0000"/>
                          </a:solidFill>
                        </a:rPr>
                        <a:t>     </a:t>
                      </a:r>
                      <a:r>
                        <a:rPr lang="en-US" sz="1150" i="0" dirty="0" smtClean="0">
                          <a:solidFill>
                            <a:srgbClr val="FF0000"/>
                          </a:solidFill>
                        </a:rPr>
                        <a:t>%3.77</a:t>
                      </a:r>
                      <a:r>
                        <a:rPr lang="en-US" sz="1150" dirty="0" smtClean="0"/>
                        <a:t> </a:t>
                      </a:r>
                    </a:p>
                    <a:p>
                      <a:r>
                        <a:rPr lang="en-US" sz="1150" dirty="0" smtClean="0"/>
                        <a:t>     </a:t>
                      </a:r>
                      <a:r>
                        <a:rPr lang="en-US" sz="1150" baseline="0" dirty="0" smtClean="0"/>
                        <a:t>   </a:t>
                      </a:r>
                      <a:r>
                        <a:rPr lang="en-US" sz="1150" dirty="0" smtClean="0"/>
                        <a:t>707 (</a:t>
                      </a:r>
                      <a:r>
                        <a:rPr lang="en-US" sz="1150" dirty="0" smtClean="0">
                          <a:solidFill>
                            <a:srgbClr val="FF0000"/>
                          </a:solidFill>
                        </a:rPr>
                        <a:t>%15.5</a:t>
                      </a:r>
                      <a:r>
                        <a:rPr lang="en-US" sz="1150" dirty="0" smtClean="0"/>
                        <a:t>)  </a:t>
                      </a:r>
                      <a:r>
                        <a:rPr lang="en-US" sz="1150" b="1" i="1" dirty="0" smtClean="0"/>
                        <a:t>[%28]</a:t>
                      </a:r>
                    </a:p>
                    <a:p>
                      <a:r>
                        <a:rPr lang="en-US" sz="1150" dirty="0" smtClean="0"/>
                        <a:t>     2,505 (</a:t>
                      </a:r>
                      <a:r>
                        <a:rPr lang="en-US" sz="1150" dirty="0" smtClean="0">
                          <a:solidFill>
                            <a:srgbClr val="FF0000"/>
                          </a:solidFill>
                        </a:rPr>
                        <a:t>%54.9</a:t>
                      </a:r>
                      <a:r>
                        <a:rPr lang="en-US" sz="1150" dirty="0" smtClean="0"/>
                        <a:t>) </a:t>
                      </a:r>
                      <a:endParaRPr lang="en-US" sz="1150" dirty="0"/>
                    </a:p>
                  </a:txBody>
                  <a:tcPr/>
                </a:tc>
                <a:extLst>
                  <a:ext uri="{0D108BD9-81ED-4DB2-BD59-A6C34878D82A}">
                    <a16:rowId xmlns:a16="http://schemas.microsoft.com/office/drawing/2014/main" val="10002"/>
                  </a:ext>
                </a:extLst>
              </a:tr>
              <a:tr h="360947">
                <a:tc>
                  <a:txBody>
                    <a:bodyPr/>
                    <a:lstStyle/>
                    <a:p>
                      <a:r>
                        <a:rPr lang="en-US" sz="1800" kern="1200" dirty="0" smtClean="0">
                          <a:solidFill>
                            <a:schemeClr val="dk1"/>
                          </a:solidFill>
                          <a:latin typeface="+mn-lt"/>
                          <a:ea typeface="+mn-ea"/>
                          <a:cs typeface="+mn-cs"/>
                        </a:rPr>
                        <a:t>Labor Force</a:t>
                      </a:r>
                    </a:p>
                  </a:txBody>
                  <a:tcPr/>
                </a:tc>
                <a:tc>
                  <a:txBody>
                    <a:bodyPr/>
                    <a:lstStyle/>
                    <a:p>
                      <a:r>
                        <a:rPr lang="en-US" sz="1400" dirty="0" smtClean="0"/>
                        <a:t>2017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‘000</a:t>
                      </a:r>
                    </a:p>
                  </a:txBody>
                  <a:tcPr/>
                </a:tc>
                <a:tc>
                  <a:txBody>
                    <a:bodyPr/>
                    <a:lstStyle/>
                    <a:p>
                      <a:r>
                        <a:rPr lang="en-US" sz="1800" dirty="0" smtClean="0"/>
                        <a:t> 2,544 </a:t>
                      </a:r>
                      <a:r>
                        <a:rPr lang="en-US" sz="1400" dirty="0" smtClean="0"/>
                        <a:t>(</a:t>
                      </a:r>
                      <a:r>
                        <a:rPr lang="en-US" sz="1400" dirty="0" smtClean="0">
                          <a:solidFill>
                            <a:srgbClr val="FF0000"/>
                          </a:solidFill>
                        </a:rPr>
                        <a:t>%55.8</a:t>
                      </a:r>
                      <a:r>
                        <a:rPr lang="en-US" sz="1400" dirty="0" smtClean="0"/>
                        <a:t>)</a:t>
                      </a:r>
                      <a:endParaRPr lang="en-US" sz="1800" b="1" i="1" dirty="0">
                        <a:solidFill>
                          <a:srgbClr val="FF0000"/>
                        </a:solidFill>
                      </a:endParaRPr>
                    </a:p>
                  </a:txBody>
                  <a:tcPr/>
                </a:tc>
                <a:extLst>
                  <a:ext uri="{0D108BD9-81ED-4DB2-BD59-A6C34878D82A}">
                    <a16:rowId xmlns:a16="http://schemas.microsoft.com/office/drawing/2014/main" val="10003"/>
                  </a:ext>
                </a:extLst>
              </a:tr>
              <a:tr h="1473868">
                <a:tc>
                  <a:txBody>
                    <a:bodyPr/>
                    <a:lstStyle/>
                    <a:p>
                      <a:r>
                        <a:rPr lang="en-US" sz="1800" kern="1200" dirty="0" smtClean="0">
                          <a:solidFill>
                            <a:schemeClr val="dk1"/>
                          </a:solidFill>
                          <a:latin typeface="+mn-lt"/>
                          <a:ea typeface="+mn-ea"/>
                          <a:cs typeface="+mn-cs"/>
                        </a:rPr>
                        <a:t>Employed</a:t>
                      </a:r>
                    </a:p>
                    <a:p>
                      <a:r>
                        <a:rPr lang="en-US" sz="1400" kern="1200" dirty="0" smtClean="0">
                          <a:solidFill>
                            <a:schemeClr val="dk1"/>
                          </a:solidFill>
                          <a:latin typeface="+mn-lt"/>
                          <a:ea typeface="+mn-ea"/>
                          <a:cs typeface="+mn-cs"/>
                        </a:rPr>
                        <a:t>          a.1) Public*</a:t>
                      </a:r>
                    </a:p>
                    <a:p>
                      <a:r>
                        <a:rPr lang="en-US" sz="1400" kern="1200" dirty="0" smtClean="0">
                          <a:solidFill>
                            <a:schemeClr val="dk1"/>
                          </a:solidFill>
                          <a:latin typeface="+mn-lt"/>
                          <a:ea typeface="+mn-ea"/>
                          <a:cs typeface="+mn-cs"/>
                        </a:rPr>
                        <a:t>          a.2) Private</a:t>
                      </a:r>
                    </a:p>
                    <a:p>
                      <a:r>
                        <a:rPr lang="en-US" sz="1400" kern="1200" dirty="0" smtClean="0">
                          <a:solidFill>
                            <a:schemeClr val="dk1"/>
                          </a:solidFill>
                          <a:latin typeface="+mn-lt"/>
                          <a:ea typeface="+mn-ea"/>
                          <a:cs typeface="+mn-cs"/>
                        </a:rPr>
                        <a:t>          b.1) Omanis**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          b.2) Expats</a:t>
                      </a:r>
                    </a:p>
                    <a:p>
                      <a:pPr marL="0" algn="l" defTabSz="914400" rtl="0" eaLnBrk="1" latinLnBrk="0" hangingPunct="1"/>
                      <a:r>
                        <a:rPr lang="en-US" sz="1800" kern="1200" dirty="0" smtClean="0">
                          <a:solidFill>
                            <a:schemeClr val="dk1"/>
                          </a:solidFill>
                          <a:latin typeface="+mn-lt"/>
                          <a:ea typeface="+mn-ea"/>
                          <a:cs typeface="+mn-cs"/>
                        </a:rPr>
                        <a:t>Unemployed</a:t>
                      </a:r>
                      <a:endParaRPr lang="en-US" sz="1800" kern="1200" dirty="0">
                        <a:solidFill>
                          <a:schemeClr val="dk1"/>
                        </a:solidFill>
                        <a:latin typeface="+mn-lt"/>
                        <a:ea typeface="+mn-ea"/>
                        <a:cs typeface="+mn-cs"/>
                      </a:endParaRPr>
                    </a:p>
                  </a:txBody>
                  <a:tcPr/>
                </a:tc>
                <a:tc>
                  <a:txBody>
                    <a:bodyPr/>
                    <a:lstStyle/>
                    <a:p>
                      <a:r>
                        <a:rPr lang="en-US" sz="1400" kern="1200" dirty="0" smtClean="0">
                          <a:solidFill>
                            <a:schemeClr val="dk1"/>
                          </a:solidFill>
                          <a:latin typeface="+mn-lt"/>
                          <a:ea typeface="+mn-ea"/>
                          <a:cs typeface="+mn-cs"/>
                        </a:rPr>
                        <a:t>2017</a:t>
                      </a:r>
                      <a:endParaRPr lang="en-US"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‘000</a:t>
                      </a:r>
                      <a:endParaRPr lang="en-US" sz="1400" dirty="0"/>
                    </a:p>
                  </a:txBody>
                  <a:tcPr/>
                </a:tc>
                <a:tc>
                  <a:txBody>
                    <a:bodyPr/>
                    <a:lstStyle/>
                    <a:p>
                      <a:r>
                        <a:rPr lang="en-US" sz="1800" kern="1200" dirty="0" smtClean="0">
                          <a:solidFill>
                            <a:schemeClr val="dk1"/>
                          </a:solidFill>
                          <a:latin typeface="+mn-lt"/>
                          <a:ea typeface="+mn-ea"/>
                          <a:cs typeface="+mn-cs"/>
                        </a:rPr>
                        <a:t>2,276 </a:t>
                      </a:r>
                      <a:r>
                        <a:rPr lang="en-US" sz="1400" kern="1200" dirty="0" smtClean="0">
                          <a:solidFill>
                            <a:schemeClr val="dk1"/>
                          </a:solidFill>
                          <a:latin typeface="+mn-lt"/>
                          <a:ea typeface="+mn-ea"/>
                          <a:cs typeface="+mn-cs"/>
                        </a:rPr>
                        <a:t>(</a:t>
                      </a:r>
                      <a:r>
                        <a:rPr lang="en-US" sz="1400" kern="1200" dirty="0" smtClean="0">
                          <a:solidFill>
                            <a:srgbClr val="FF0000"/>
                          </a:solidFill>
                          <a:latin typeface="+mn-lt"/>
                          <a:ea typeface="+mn-ea"/>
                          <a:cs typeface="+mn-cs"/>
                        </a:rPr>
                        <a:t>%87.6</a:t>
                      </a:r>
                      <a:r>
                        <a:rPr lang="en-US" sz="1400" kern="1200" dirty="0" smtClean="0">
                          <a:solidFill>
                            <a:schemeClr val="dk1"/>
                          </a:solidFill>
                          <a:latin typeface="+mn-lt"/>
                          <a:ea typeface="+mn-ea"/>
                          <a:cs typeface="+mn-cs"/>
                        </a:rPr>
                        <a:t>)</a:t>
                      </a:r>
                      <a:endParaRPr lang="en-US" sz="1800" kern="1200" dirty="0">
                        <a:solidFill>
                          <a:schemeClr val="dk1"/>
                        </a:solidFill>
                        <a:latin typeface="+mn-lt"/>
                        <a:ea typeface="+mn-ea"/>
                        <a:cs typeface="+mn-cs"/>
                      </a:endParaRPr>
                    </a:p>
                    <a:p>
                      <a:r>
                        <a:rPr lang="en-US" sz="1400" kern="1200" dirty="0" smtClean="0">
                          <a:solidFill>
                            <a:schemeClr val="dk1"/>
                          </a:solidFill>
                          <a:latin typeface="+mn-lt"/>
                          <a:ea typeface="+mn-ea"/>
                          <a:cs typeface="+mn-cs"/>
                        </a:rPr>
                        <a:t>      242</a:t>
                      </a:r>
                    </a:p>
                    <a:p>
                      <a:r>
                        <a:rPr lang="en-US" sz="1400" kern="1200" dirty="0" smtClean="0">
                          <a:solidFill>
                            <a:schemeClr val="dk1"/>
                          </a:solidFill>
                          <a:latin typeface="+mn-lt"/>
                          <a:ea typeface="+mn-ea"/>
                          <a:cs typeface="+mn-cs"/>
                        </a:rPr>
                        <a:t>   2,276</a:t>
                      </a:r>
                    </a:p>
                    <a:p>
                      <a:r>
                        <a:rPr lang="en-US" sz="1400" kern="1200" dirty="0" smtClean="0">
                          <a:solidFill>
                            <a:schemeClr val="dk1"/>
                          </a:solidFill>
                          <a:latin typeface="+mn-lt"/>
                          <a:ea typeface="+mn-ea"/>
                          <a:cs typeface="+mn-cs"/>
                        </a:rPr>
                        <a:t>       441 (</a:t>
                      </a:r>
                      <a:r>
                        <a:rPr lang="en-US" sz="1400" kern="1200" dirty="0" smtClean="0">
                          <a:solidFill>
                            <a:srgbClr val="FF0000"/>
                          </a:solidFill>
                          <a:latin typeface="+mn-lt"/>
                          <a:ea typeface="+mn-ea"/>
                          <a:cs typeface="+mn-cs"/>
                        </a:rPr>
                        <a:t>%19.4</a:t>
                      </a:r>
                      <a:r>
                        <a:rPr lang="en-US" sz="1400" kern="1200" dirty="0" smtClean="0">
                          <a:solidFill>
                            <a:schemeClr val="dk1"/>
                          </a:solidFill>
                          <a:latin typeface="+mn-lt"/>
                          <a:ea typeface="+mn-ea"/>
                          <a:cs typeface="+mn-cs"/>
                        </a:rPr>
                        <a:t>)</a:t>
                      </a:r>
                    </a:p>
                    <a:p>
                      <a:r>
                        <a:rPr lang="en-US" sz="1400" kern="1200" dirty="0" smtClean="0">
                          <a:solidFill>
                            <a:schemeClr val="dk1"/>
                          </a:solidFill>
                          <a:latin typeface="+mn-lt"/>
                          <a:ea typeface="+mn-ea"/>
                          <a:cs typeface="+mn-cs"/>
                        </a:rPr>
                        <a:t>   1,835 (</a:t>
                      </a:r>
                      <a:r>
                        <a:rPr lang="en-US" sz="1400" kern="1200" dirty="0" smtClean="0">
                          <a:solidFill>
                            <a:srgbClr val="FF0000"/>
                          </a:solidFill>
                          <a:latin typeface="+mn-lt"/>
                          <a:ea typeface="+mn-ea"/>
                          <a:cs typeface="+mn-cs"/>
                        </a:rPr>
                        <a:t>%80.6</a:t>
                      </a:r>
                      <a:r>
                        <a:rPr lang="en-US" sz="1400" kern="1200" dirty="0" smtClean="0">
                          <a:solidFill>
                            <a:schemeClr val="dk1"/>
                          </a:solidFill>
                          <a:latin typeface="+mn-lt"/>
                          <a:ea typeface="+mn-ea"/>
                          <a:cs typeface="+mn-cs"/>
                        </a:rPr>
                        <a:t>)</a:t>
                      </a:r>
                    </a:p>
                    <a:p>
                      <a:r>
                        <a:rPr lang="en-US" sz="1800" kern="1200" dirty="0" smtClean="0">
                          <a:solidFill>
                            <a:schemeClr val="dk1"/>
                          </a:solidFill>
                          <a:latin typeface="+mn-lt"/>
                          <a:ea typeface="+mn-ea"/>
                          <a:cs typeface="+mn-cs"/>
                        </a:rPr>
                        <a:t>    268 </a:t>
                      </a:r>
                      <a:r>
                        <a:rPr lang="en-US" sz="1400" kern="1200" dirty="0" smtClean="0">
                          <a:solidFill>
                            <a:schemeClr val="dk1"/>
                          </a:solidFill>
                          <a:latin typeface="+mn-lt"/>
                          <a:ea typeface="+mn-ea"/>
                          <a:cs typeface="+mn-cs"/>
                        </a:rPr>
                        <a:t>(</a:t>
                      </a:r>
                      <a:r>
                        <a:rPr lang="en-US" sz="1400" kern="1200" dirty="0" smtClean="0">
                          <a:solidFill>
                            <a:srgbClr val="FF0000"/>
                          </a:solidFill>
                          <a:latin typeface="+mn-lt"/>
                          <a:ea typeface="+mn-ea"/>
                          <a:cs typeface="+mn-cs"/>
                        </a:rPr>
                        <a:t>%10.5</a:t>
                      </a:r>
                      <a:r>
                        <a:rPr lang="en-US" sz="1400" kern="1200" dirty="0" smtClean="0">
                          <a:solidFill>
                            <a:schemeClr val="dk1"/>
                          </a:solidFill>
                          <a:latin typeface="+mn-lt"/>
                          <a:ea typeface="+mn-ea"/>
                          <a:cs typeface="+mn-cs"/>
                        </a:rPr>
                        <a:t>)</a:t>
                      </a: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360947">
                <a:tc>
                  <a:txBody>
                    <a:bodyPr/>
                    <a:lstStyle/>
                    <a:p>
                      <a:r>
                        <a:rPr lang="en-US" dirty="0" smtClean="0">
                          <a:solidFill>
                            <a:schemeClr val="accent1"/>
                          </a:solidFill>
                        </a:rPr>
                        <a:t>Water</a:t>
                      </a:r>
                      <a:r>
                        <a:rPr lang="en-US" baseline="0" dirty="0" smtClean="0">
                          <a:solidFill>
                            <a:schemeClr val="accent1"/>
                          </a:solidFill>
                        </a:rPr>
                        <a:t> (RWR)</a:t>
                      </a:r>
                      <a:endParaRPr lang="en-US" dirty="0">
                        <a:solidFill>
                          <a:schemeClr val="accent1"/>
                        </a:solidFill>
                      </a:endParaRPr>
                    </a:p>
                  </a:txBody>
                  <a:tcPr/>
                </a:tc>
                <a:tc>
                  <a:txBody>
                    <a:bodyPr/>
                    <a:lstStyle/>
                    <a:p>
                      <a:r>
                        <a:rPr lang="en-US" sz="1400" dirty="0" smtClean="0">
                          <a:solidFill>
                            <a:schemeClr val="accent1"/>
                          </a:solidFill>
                        </a:rPr>
                        <a:t>L.T.A.</a:t>
                      </a:r>
                      <a:endParaRPr lang="en-US" sz="1400" dirty="0">
                        <a:solidFill>
                          <a:schemeClr val="accent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accent1"/>
                          </a:solidFill>
                          <a:latin typeface="+mn-lt"/>
                          <a:ea typeface="+mn-ea"/>
                          <a:cs typeface="+mn-cs"/>
                        </a:rPr>
                        <a:t>km</a:t>
                      </a:r>
                      <a:r>
                        <a:rPr lang="en-US" sz="1400" kern="1200" baseline="30000" dirty="0" smtClean="0">
                          <a:solidFill>
                            <a:schemeClr val="accent1"/>
                          </a:solidFill>
                          <a:latin typeface="+mn-lt"/>
                          <a:ea typeface="+mn-ea"/>
                          <a:cs typeface="+mn-cs"/>
                        </a:rPr>
                        <a:t>3</a:t>
                      </a:r>
                      <a:r>
                        <a:rPr lang="en-US" sz="1400" kern="1200" dirty="0" smtClean="0">
                          <a:solidFill>
                            <a:schemeClr val="accent1"/>
                          </a:solidFill>
                          <a:latin typeface="+mn-lt"/>
                          <a:ea typeface="+mn-ea"/>
                          <a:cs typeface="+mn-cs"/>
                        </a:rPr>
                        <a:t>/y</a:t>
                      </a:r>
                      <a:endParaRPr lang="en-US" sz="1400" kern="1200" dirty="0">
                        <a:solidFill>
                          <a:schemeClr val="accent1"/>
                        </a:solidFill>
                        <a:latin typeface="+mn-lt"/>
                        <a:ea typeface="+mn-ea"/>
                        <a:cs typeface="+mn-cs"/>
                      </a:endParaRPr>
                    </a:p>
                  </a:txBody>
                  <a:tcPr/>
                </a:tc>
                <a:tc>
                  <a:txBody>
                    <a:bodyPr/>
                    <a:lstStyle/>
                    <a:p>
                      <a:r>
                        <a:rPr lang="en-US" dirty="0" smtClean="0">
                          <a:solidFill>
                            <a:schemeClr val="accent1"/>
                          </a:solidFill>
                        </a:rPr>
                        <a:t>1.3</a:t>
                      </a:r>
                      <a:endParaRPr lang="en-US" dirty="0">
                        <a:solidFill>
                          <a:schemeClr val="accent1"/>
                        </a:solidFill>
                      </a:endParaRPr>
                    </a:p>
                  </a:txBody>
                  <a:tcPr/>
                </a:tc>
                <a:extLst>
                  <a:ext uri="{0D108BD9-81ED-4DB2-BD59-A6C34878D82A}">
                    <a16:rowId xmlns:a16="http://schemas.microsoft.com/office/drawing/2014/main" val="10005"/>
                  </a:ext>
                </a:extLst>
              </a:tr>
              <a:tr h="782053">
                <a:tc>
                  <a:txBody>
                    <a:bodyPr/>
                    <a:lstStyle/>
                    <a:p>
                      <a:pPr marL="0" algn="l" defTabSz="914400" rtl="0" eaLnBrk="1" latinLnBrk="0" hangingPunct="1"/>
                      <a:r>
                        <a:rPr lang="en-US" sz="1800" kern="1200" dirty="0" smtClean="0">
                          <a:solidFill>
                            <a:srgbClr val="FF9900"/>
                          </a:solidFill>
                          <a:latin typeface="+mn-lt"/>
                          <a:ea typeface="+mn-ea"/>
                          <a:cs typeface="+mn-cs"/>
                        </a:rPr>
                        <a:t>Energy (TPES)</a:t>
                      </a:r>
                    </a:p>
                    <a:p>
                      <a:pPr marL="0" algn="l" defTabSz="914400" rtl="0" eaLnBrk="1" latinLnBrk="0" hangingPunct="1"/>
                      <a:r>
                        <a:rPr lang="en-US" sz="1400" kern="1200" baseline="0" dirty="0" smtClean="0">
                          <a:solidFill>
                            <a:srgbClr val="FF9900"/>
                          </a:solidFill>
                          <a:latin typeface="+mn-lt"/>
                          <a:ea typeface="+mn-ea"/>
                          <a:cs typeface="+mn-cs"/>
                        </a:rPr>
                        <a:t>    Natural Gas</a:t>
                      </a:r>
                    </a:p>
                    <a:p>
                      <a:pPr marL="0" algn="l" defTabSz="914400" rtl="0" eaLnBrk="1" latinLnBrk="0" hangingPunct="1"/>
                      <a:r>
                        <a:rPr lang="en-US" sz="1400" kern="1200" dirty="0" smtClean="0">
                          <a:solidFill>
                            <a:srgbClr val="FF9900"/>
                          </a:solidFill>
                          <a:latin typeface="+mn-lt"/>
                          <a:ea typeface="+mn-ea"/>
                          <a:cs typeface="+mn-cs"/>
                        </a:rPr>
                        <a:t>    Crude</a:t>
                      </a:r>
                      <a:r>
                        <a:rPr lang="en-US" sz="1400" kern="1200" baseline="0" dirty="0" smtClean="0">
                          <a:solidFill>
                            <a:srgbClr val="FF9900"/>
                          </a:solidFill>
                          <a:latin typeface="+mn-lt"/>
                          <a:ea typeface="+mn-ea"/>
                          <a:cs typeface="+mn-cs"/>
                        </a:rPr>
                        <a:t> Oil</a:t>
                      </a:r>
                      <a:endParaRPr lang="en-US" sz="1400" kern="1200" dirty="0" smtClean="0">
                        <a:solidFill>
                          <a:srgbClr val="FF9900"/>
                        </a:solidFill>
                        <a:latin typeface="+mn-lt"/>
                        <a:ea typeface="+mn-ea"/>
                        <a:cs typeface="+mn-cs"/>
                      </a:endParaRPr>
                    </a:p>
                  </a:txBody>
                  <a:tcPr/>
                </a:tc>
                <a:tc>
                  <a:txBody>
                    <a:bodyPr/>
                    <a:lstStyle/>
                    <a:p>
                      <a:pPr marL="0" algn="l" defTabSz="914400" rtl="0" eaLnBrk="1" latinLnBrk="0" hangingPunct="1"/>
                      <a:r>
                        <a:rPr lang="en-US" sz="1400" kern="1200" dirty="0" smtClean="0">
                          <a:solidFill>
                            <a:srgbClr val="FF9900"/>
                          </a:solidFill>
                          <a:latin typeface="+mn-lt"/>
                          <a:ea typeface="+mn-ea"/>
                          <a:cs typeface="+mn-cs"/>
                        </a:rPr>
                        <a:t>2016</a:t>
                      </a:r>
                    </a:p>
                  </a:txBody>
                  <a:tcPr/>
                </a:tc>
                <a:tc>
                  <a:txBody>
                    <a:bodyPr/>
                    <a:lstStyle/>
                    <a:p>
                      <a:pPr marL="0" algn="l" defTabSz="914400" rtl="0" eaLnBrk="1" latinLnBrk="0" hangingPunct="1"/>
                      <a:r>
                        <a:rPr lang="en-US" sz="1800" kern="1200" dirty="0" smtClean="0">
                          <a:solidFill>
                            <a:srgbClr val="FF9900"/>
                          </a:solidFill>
                          <a:latin typeface="+mn-lt"/>
                          <a:ea typeface="+mn-ea"/>
                          <a:cs typeface="+mn-cs"/>
                        </a:rPr>
                        <a:t>PJ</a:t>
                      </a:r>
                    </a:p>
                  </a:txBody>
                  <a:tcPr/>
                </a:tc>
                <a:tc>
                  <a:txBody>
                    <a:bodyPr/>
                    <a:lstStyle/>
                    <a:p>
                      <a:pPr marL="0" algn="l" defTabSz="914400" rtl="0" eaLnBrk="1" latinLnBrk="0" hangingPunct="1"/>
                      <a:r>
                        <a:rPr lang="en-US" sz="1800" kern="1200" dirty="0" smtClean="0">
                          <a:solidFill>
                            <a:srgbClr val="FF9900"/>
                          </a:solidFill>
                          <a:latin typeface="+mn-lt"/>
                          <a:ea typeface="+mn-ea"/>
                          <a:cs typeface="+mn-cs"/>
                        </a:rPr>
                        <a:t>1010</a:t>
                      </a:r>
                    </a:p>
                    <a:p>
                      <a:pPr marL="0" algn="l" defTabSz="914400" rtl="0" eaLnBrk="1" latinLnBrk="0" hangingPunct="1"/>
                      <a:r>
                        <a:rPr lang="en-US" sz="1400" kern="1200" dirty="0" smtClean="0">
                          <a:solidFill>
                            <a:srgbClr val="FF9900"/>
                          </a:solidFill>
                          <a:latin typeface="+mn-lt"/>
                          <a:ea typeface="+mn-ea"/>
                          <a:cs typeface="+mn-cs"/>
                        </a:rPr>
                        <a:t>     195 (%19.3)</a:t>
                      </a:r>
                    </a:p>
                    <a:p>
                      <a:pPr marL="0" algn="l" defTabSz="914400" rtl="0" eaLnBrk="1" latinLnBrk="0" hangingPunct="1"/>
                      <a:r>
                        <a:rPr lang="en-US" sz="1400" kern="1200" dirty="0" smtClean="0">
                          <a:solidFill>
                            <a:srgbClr val="FF9900"/>
                          </a:solidFill>
                          <a:latin typeface="+mn-lt"/>
                          <a:ea typeface="+mn-ea"/>
                          <a:cs typeface="+mn-cs"/>
                        </a:rPr>
                        <a:t>     815(%80.7)</a:t>
                      </a:r>
                    </a:p>
                  </a:txBody>
                  <a:tcPr/>
                </a:tc>
                <a:extLst>
                  <a:ext uri="{0D108BD9-81ED-4DB2-BD59-A6C34878D82A}">
                    <a16:rowId xmlns:a16="http://schemas.microsoft.com/office/drawing/2014/main" val="10006"/>
                  </a:ext>
                </a:extLst>
              </a:tr>
              <a:tr h="902368">
                <a:tc>
                  <a:txBody>
                    <a:bodyPr/>
                    <a:lstStyle/>
                    <a:p>
                      <a:r>
                        <a:rPr lang="en-US" dirty="0" smtClean="0"/>
                        <a:t>GDP</a:t>
                      </a:r>
                      <a:r>
                        <a:rPr lang="en-US" baseline="0" dirty="0" smtClean="0"/>
                        <a:t> </a:t>
                      </a:r>
                      <a:r>
                        <a:rPr lang="en-US" sz="1400" baseline="0" dirty="0" smtClean="0"/>
                        <a:t>(PPP $2011)p.c.</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Ave. Annual Growth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r>
                        <a:rPr lang="en-US" sz="1200" dirty="0" smtClean="0">
                          <a:solidFill>
                            <a:srgbClr val="00B050"/>
                          </a:solidFill>
                        </a:rPr>
                        <a:t>Share of Agriculture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B050"/>
                          </a:solidFill>
                        </a:rPr>
                        <a:t>   (Domestic FOOD)</a:t>
                      </a:r>
                    </a:p>
                  </a:txBody>
                  <a:tcPr/>
                </a:tc>
                <a:tc>
                  <a:txBody>
                    <a:bodyPr/>
                    <a:lstStyle/>
                    <a:p>
                      <a:r>
                        <a:rPr lang="en-US" sz="1400" dirty="0" smtClean="0"/>
                        <a:t>2017</a:t>
                      </a:r>
                    </a:p>
                    <a:p>
                      <a:endParaRPr lang="en-US" sz="100" dirty="0" smtClean="0"/>
                    </a:p>
                    <a:p>
                      <a:endParaRPr lang="en-US" sz="100" dirty="0" smtClean="0"/>
                    </a:p>
                    <a:p>
                      <a:endParaRPr lang="en-US" sz="100" dirty="0" smtClean="0"/>
                    </a:p>
                    <a:p>
                      <a:endParaRPr lang="en-US" sz="100" dirty="0" smtClean="0"/>
                    </a:p>
                    <a:p>
                      <a:r>
                        <a:rPr lang="en-US" sz="1100" dirty="0" smtClean="0"/>
                        <a:t>25 year</a:t>
                      </a:r>
                      <a:endParaRPr lang="en-US" sz="1100" dirty="0"/>
                    </a:p>
                  </a:txBody>
                  <a:tcPr/>
                </a:tc>
                <a:tc>
                  <a:txBody>
                    <a:bodyPr/>
                    <a:lstStyle/>
                    <a:p>
                      <a:r>
                        <a:rPr lang="en-US" sz="1400" dirty="0" smtClean="0"/>
                        <a:t>US</a:t>
                      </a:r>
                      <a:r>
                        <a:rPr lang="en-US" sz="1400" baseline="0" dirty="0" smtClean="0"/>
                        <a:t> $</a:t>
                      </a:r>
                      <a:endParaRPr lang="en-US" sz="1400" dirty="0" smtClean="0"/>
                    </a:p>
                    <a:p>
                      <a:endParaRPr lang="en-US" sz="100" dirty="0" smtClean="0"/>
                    </a:p>
                    <a:p>
                      <a:endParaRPr lang="en-US" sz="100" dirty="0" smtClean="0"/>
                    </a:p>
                    <a:p>
                      <a:r>
                        <a:rPr lang="en-US" sz="1400" dirty="0" smtClean="0"/>
                        <a:t>%</a:t>
                      </a:r>
                    </a:p>
                    <a:p>
                      <a:r>
                        <a:rPr lang="en-US" sz="1400" dirty="0" smtClean="0"/>
                        <a:t>%</a:t>
                      </a:r>
                      <a:endParaRPr lang="en-US" sz="1400" dirty="0"/>
                    </a:p>
                  </a:txBody>
                  <a:tcPr/>
                </a:tc>
                <a:tc>
                  <a:txBody>
                    <a:bodyPr/>
                    <a:lstStyle/>
                    <a:p>
                      <a:r>
                        <a:rPr lang="en-US" dirty="0" smtClean="0"/>
                        <a:t>46,000 (37</a:t>
                      </a:r>
                      <a:r>
                        <a:rPr lang="en-US" baseline="30000" dirty="0" smtClean="0"/>
                        <a:t>th</a:t>
                      </a:r>
                      <a:r>
                        <a:rPr lang="en-US" dirty="0" smtClean="0"/>
                        <a:t> )</a:t>
                      </a:r>
                    </a:p>
                    <a:p>
                      <a:r>
                        <a:rPr lang="en-US" sz="1400" i="1" dirty="0" smtClean="0">
                          <a:solidFill>
                            <a:srgbClr val="FF0000"/>
                          </a:solidFill>
                        </a:rPr>
                        <a:t>     </a:t>
                      </a:r>
                      <a:r>
                        <a:rPr lang="en-US" sz="1400" i="0" dirty="0" smtClean="0">
                          <a:solidFill>
                            <a:srgbClr val="FF0000"/>
                          </a:solidFill>
                        </a:rPr>
                        <a:t>%10.7</a:t>
                      </a:r>
                      <a:r>
                        <a:rPr lang="en-US" sz="1400" dirty="0" smtClean="0"/>
                        <a:t> </a:t>
                      </a:r>
                    </a:p>
                    <a:p>
                      <a:r>
                        <a:rPr lang="en-US" sz="1400" dirty="0" smtClean="0">
                          <a:solidFill>
                            <a:srgbClr val="FF0000"/>
                          </a:solidFill>
                        </a:rPr>
                        <a:t>     %1.3</a:t>
                      </a:r>
                      <a:r>
                        <a:rPr lang="en-US" sz="1400" dirty="0" smtClean="0"/>
                        <a:t> </a:t>
                      </a:r>
                      <a:endParaRPr lang="en-US" sz="1400" dirty="0"/>
                    </a:p>
                  </a:txBody>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62696" y="2209800"/>
            <a:ext cx="8828904" cy="3505200"/>
          </a:xfrm>
          <a:prstGeom prst="rect">
            <a:avLst/>
          </a:prstGeom>
          <a:noFill/>
          <a:ln w="9525">
            <a:noFill/>
            <a:miter lim="800000"/>
            <a:headEnd/>
            <a:tailEnd/>
          </a:ln>
          <a:effectLst/>
        </p:spPr>
      </p:pic>
      <p:sp>
        <p:nvSpPr>
          <p:cNvPr id="4" name="TextBox 3"/>
          <p:cNvSpPr txBox="1"/>
          <p:nvPr/>
        </p:nvSpPr>
        <p:spPr>
          <a:xfrm>
            <a:off x="533400" y="6019800"/>
            <a:ext cx="2911951" cy="369332"/>
          </a:xfrm>
          <a:prstGeom prst="rect">
            <a:avLst/>
          </a:prstGeom>
          <a:noFill/>
        </p:spPr>
        <p:txBody>
          <a:bodyPr wrap="none" rtlCol="0">
            <a:spAutoFit/>
          </a:bodyPr>
          <a:lstStyle/>
          <a:p>
            <a:r>
              <a:rPr lang="en-AU" dirty="0" smtClean="0"/>
              <a:t>Neo-Malthusian perspective</a:t>
            </a:r>
            <a:endParaRPr lang="en-AU" dirty="0"/>
          </a:p>
        </p:txBody>
      </p:sp>
      <p:sp>
        <p:nvSpPr>
          <p:cNvPr id="5" name="TextBox 4"/>
          <p:cNvSpPr txBox="1"/>
          <p:nvPr/>
        </p:nvSpPr>
        <p:spPr>
          <a:xfrm>
            <a:off x="5320523" y="6019800"/>
            <a:ext cx="2533322" cy="369332"/>
          </a:xfrm>
          <a:prstGeom prst="rect">
            <a:avLst/>
          </a:prstGeom>
          <a:noFill/>
        </p:spPr>
        <p:txBody>
          <a:bodyPr wrap="none" rtlCol="0">
            <a:spAutoFit/>
          </a:bodyPr>
          <a:lstStyle/>
          <a:p>
            <a:r>
              <a:rPr lang="en-AU" dirty="0" smtClean="0"/>
              <a:t>Cornucopian perspective</a:t>
            </a:r>
            <a:endParaRPr lang="en-AU" dirty="0"/>
          </a:p>
        </p:txBody>
      </p:sp>
      <p:sp>
        <p:nvSpPr>
          <p:cNvPr id="8" name="Title 1"/>
          <p:cNvSpPr txBox="1">
            <a:spLocks/>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Policy Perspectives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458200" cy="5410200"/>
          </a:xfrm>
        </p:spPr>
        <p:txBody>
          <a:bodyPr>
            <a:normAutofit fontScale="85000" lnSpcReduction="20000"/>
          </a:bodyPr>
          <a:lstStyle/>
          <a:p>
            <a:r>
              <a:rPr lang="en-US" dirty="0" smtClean="0"/>
              <a:t>Regulatory Reform and Regulatory Policy</a:t>
            </a:r>
          </a:p>
          <a:p>
            <a:r>
              <a:rPr lang="en-AU" dirty="0" smtClean="0"/>
              <a:t>Continue with National Water Resource Master Plan that promises resource (energy and water) conservation</a:t>
            </a:r>
          </a:p>
          <a:p>
            <a:r>
              <a:rPr lang="en-US" dirty="0" smtClean="0"/>
              <a:t>Reforming the existing “fiat money” to become a true “energy money” (</a:t>
            </a:r>
            <a:r>
              <a:rPr lang="en-US" i="1" dirty="0" smtClean="0"/>
              <a:t>Islamic Compliance is guaranteed!</a:t>
            </a:r>
            <a:r>
              <a:rPr lang="en-US" dirty="0" smtClean="0"/>
              <a:t>)</a:t>
            </a:r>
          </a:p>
          <a:p>
            <a:r>
              <a:rPr lang="en-US" dirty="0" smtClean="0"/>
              <a:t>Develop and implement an appropriate Political-Economy mechanism of which allowing to, beside economic markets, improve efficiency of political and judiciary markets that are meant to establish social justice and equity.</a:t>
            </a:r>
          </a:p>
          <a:p>
            <a:r>
              <a:rPr lang="en-US" dirty="0" smtClean="0"/>
              <a:t>Cultural reform and improvement of informal institutions</a:t>
            </a:r>
          </a:p>
          <a:p>
            <a:r>
              <a:rPr lang="en-AU" dirty="0" smtClean="0"/>
              <a:t>Promoting education towards Security of Nutrition, rather than Food</a:t>
            </a:r>
          </a:p>
          <a:p>
            <a:endParaRPr lang="en-AU" dirty="0"/>
          </a:p>
        </p:txBody>
      </p:sp>
      <p:sp>
        <p:nvSpPr>
          <p:cNvPr id="4" name="Title 1"/>
          <p:cNvSpPr>
            <a:spLocks noGrp="1"/>
          </p:cNvSpPr>
          <p:nvPr>
            <p:ph type="title"/>
          </p:nvPr>
        </p:nvSpPr>
        <p:spPr>
          <a:xfrm>
            <a:off x="0" y="0"/>
            <a:ext cx="9144000" cy="914400"/>
          </a:xfrm>
        </p:spPr>
        <p:txBody>
          <a:bodyPr/>
          <a:lstStyle/>
          <a:p>
            <a:r>
              <a:rPr lang="en-US" dirty="0" smtClean="0"/>
              <a:t>   Policy Perspectives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458200" cy="5410200"/>
          </a:xfrm>
        </p:spPr>
        <p:txBody>
          <a:bodyPr>
            <a:normAutofit/>
          </a:bodyPr>
          <a:lstStyle/>
          <a:p>
            <a:r>
              <a:rPr lang="en-US" dirty="0" smtClean="0"/>
              <a:t>As noted policy makers in Oman are well aware of the WEF nexus problem and have been striving to redress the issue.</a:t>
            </a:r>
          </a:p>
          <a:p>
            <a:r>
              <a:rPr lang="en-US" dirty="0" smtClean="0"/>
              <a:t>Oman has also been more proactive and focus than its neighboring oil-rich countries</a:t>
            </a:r>
          </a:p>
          <a:p>
            <a:r>
              <a:rPr lang="en-US" dirty="0" smtClean="0"/>
              <a:t>“</a:t>
            </a:r>
            <a:r>
              <a:rPr lang="en-US" dirty="0" err="1" smtClean="0"/>
              <a:t>Tanfid</a:t>
            </a:r>
            <a:r>
              <a:rPr lang="en-US" dirty="0" smtClean="0"/>
              <a:t>” (=validating), a long term strategic planning, is envisaging a diversification of the economy and transforming it towards  a more sustainable economy</a:t>
            </a:r>
          </a:p>
          <a:p>
            <a:endParaRPr lang="en-AU" dirty="0"/>
          </a:p>
        </p:txBody>
      </p:sp>
      <p:sp>
        <p:nvSpPr>
          <p:cNvPr id="4" name="Title 1"/>
          <p:cNvSpPr>
            <a:spLocks noGrp="1"/>
          </p:cNvSpPr>
          <p:nvPr>
            <p:ph type="title"/>
          </p:nvPr>
        </p:nvSpPr>
        <p:spPr>
          <a:xfrm>
            <a:off x="0" y="0"/>
            <a:ext cx="9144000" cy="914400"/>
          </a:xfrm>
        </p:spPr>
        <p:txBody>
          <a:bodyPr/>
          <a:lstStyle/>
          <a:p>
            <a:r>
              <a:rPr lang="en-US" dirty="0" smtClean="0"/>
              <a:t>   Policy Perspectives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2" cstate="print"/>
          <a:srcRect/>
          <a:stretch>
            <a:fillRect/>
          </a:stretch>
        </p:blipFill>
        <p:spPr bwMode="auto">
          <a:xfrm>
            <a:off x="304800" y="3809999"/>
            <a:ext cx="4372115" cy="2819401"/>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152400" y="838198"/>
            <a:ext cx="4267200" cy="2996119"/>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419600" y="838198"/>
            <a:ext cx="4592303" cy="2695097"/>
          </a:xfrm>
          <a:prstGeom prst="rect">
            <a:avLst/>
          </a:prstGeom>
          <a:noFill/>
          <a:ln w="9525">
            <a:noFill/>
            <a:miter lim="800000"/>
            <a:headEnd/>
            <a:tailEnd/>
          </a:ln>
        </p:spPr>
      </p:pic>
      <p:pic>
        <p:nvPicPr>
          <p:cNvPr id="5127" name="Picture 7"/>
          <p:cNvPicPr>
            <a:picLocks noChangeAspect="1" noChangeArrowheads="1"/>
          </p:cNvPicPr>
          <p:nvPr/>
        </p:nvPicPr>
        <p:blipFill>
          <a:blip r:embed="rId5" cstate="print"/>
          <a:srcRect/>
          <a:stretch>
            <a:fillRect/>
          </a:stretch>
        </p:blipFill>
        <p:spPr bwMode="auto">
          <a:xfrm>
            <a:off x="4419600" y="3505198"/>
            <a:ext cx="4503159" cy="3124201"/>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2950192" y="2501900"/>
            <a:ext cx="2962275" cy="1765300"/>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3810000" y="4851400"/>
            <a:ext cx="1219200" cy="1625600"/>
          </a:xfrm>
          <a:prstGeom prst="rect">
            <a:avLst/>
          </a:prstGeom>
          <a:noFill/>
          <a:ln w="9525">
            <a:noFill/>
            <a:miter lim="800000"/>
            <a:headEnd/>
            <a:tailEnd/>
          </a:ln>
        </p:spPr>
      </p:pic>
      <p:sp>
        <p:nvSpPr>
          <p:cNvPr id="8" name="TextBox 7"/>
          <p:cNvSpPr txBox="1"/>
          <p:nvPr/>
        </p:nvSpPr>
        <p:spPr>
          <a:xfrm>
            <a:off x="3167187" y="2304858"/>
            <a:ext cx="2547813" cy="707886"/>
          </a:xfrm>
          <a:prstGeom prst="rect">
            <a:avLst/>
          </a:prstGeom>
          <a:noFill/>
        </p:spPr>
        <p:txBody>
          <a:bodyPr wrap="none" rtlCol="0">
            <a:spAutoFit/>
          </a:bodyPr>
          <a:lstStyle/>
          <a:p>
            <a:r>
              <a:rPr lang="en-US" sz="4000" b="1" dirty="0" smtClean="0">
                <a:solidFill>
                  <a:schemeClr val="bg1"/>
                </a:solidFill>
              </a:rPr>
              <a:t>Thank You!</a:t>
            </a:r>
            <a:endParaRPr 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dirty="0" smtClean="0"/>
              <a:t>MOTIVATION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Sustainability of development in Oman relies on Security of supply of key natural resources, particularly,</a:t>
            </a:r>
          </a:p>
          <a:p>
            <a:pPr lvl="1"/>
            <a:r>
              <a:rPr lang="en-US" dirty="0" smtClean="0"/>
              <a:t>Energy</a:t>
            </a:r>
          </a:p>
          <a:p>
            <a:pPr lvl="1"/>
            <a:r>
              <a:rPr lang="en-US" dirty="0" smtClean="0"/>
              <a:t>Water</a:t>
            </a:r>
          </a:p>
          <a:p>
            <a:r>
              <a:rPr lang="en-US" dirty="0" smtClean="0"/>
              <a:t>And self sufficiency in Food supply and Agricultural Production</a:t>
            </a:r>
          </a:p>
          <a:p>
            <a:r>
              <a:rPr lang="en-US" dirty="0" smtClean="0"/>
              <a:t>This study discusses the special peculiarity and the nature </a:t>
            </a:r>
            <a:r>
              <a:rPr lang="en-US" b="1" dirty="0" smtClean="0"/>
              <a:t>Water-Energy-Food </a:t>
            </a:r>
            <a:r>
              <a:rPr lang="en-US" dirty="0" smtClean="0"/>
              <a:t>security of supply in the context of Oman.</a:t>
            </a:r>
          </a:p>
          <a:p>
            <a:r>
              <a:rPr lang="en-US" dirty="0" smtClean="0"/>
              <a:t>It tries to shed some policy perspectives on the challenges facing Oman’s sustainable Development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WATER-ENERGY-FOOD NEXUS</a:t>
            </a:r>
            <a:endParaRPr lang="en-US" dirty="0"/>
          </a:p>
        </p:txBody>
      </p:sp>
      <p:sp>
        <p:nvSpPr>
          <p:cNvPr id="3" name="Content Placeholder 2"/>
          <p:cNvSpPr>
            <a:spLocks noGrp="1"/>
          </p:cNvSpPr>
          <p:nvPr>
            <p:ph idx="1"/>
          </p:nvPr>
        </p:nvSpPr>
        <p:spPr>
          <a:xfrm>
            <a:off x="0" y="1752600"/>
            <a:ext cx="5562600" cy="5105400"/>
          </a:xfrm>
        </p:spPr>
        <p:txBody>
          <a:bodyPr>
            <a:normAutofit fontScale="92500"/>
          </a:bodyPr>
          <a:lstStyle/>
          <a:p>
            <a:pPr lvl="1">
              <a:buNone/>
            </a:pPr>
            <a:r>
              <a:rPr lang="en-US" sz="2400" dirty="0" smtClean="0">
                <a:solidFill>
                  <a:schemeClr val="tx2">
                    <a:lumMod val="60000"/>
                    <a:lumOff val="40000"/>
                  </a:schemeClr>
                </a:solidFill>
              </a:rPr>
              <a:t>WATER: Oman is among driest Countries…</a:t>
            </a:r>
          </a:p>
          <a:p>
            <a:pPr lvl="1"/>
            <a:r>
              <a:rPr lang="en-US" sz="2200" dirty="0" smtClean="0"/>
              <a:t>Harsh Climate over millennia</a:t>
            </a:r>
          </a:p>
          <a:p>
            <a:pPr lvl="1"/>
            <a:r>
              <a:rPr lang="en-US" sz="2200" dirty="0" smtClean="0"/>
              <a:t>Desert %83, Mountains 14%, and 3% coastal area</a:t>
            </a:r>
          </a:p>
          <a:p>
            <a:pPr lvl="1"/>
            <a:r>
              <a:rPr lang="en-US" sz="2200" dirty="0" err="1" smtClean="0"/>
              <a:t>Aried</a:t>
            </a:r>
            <a:r>
              <a:rPr lang="en-US" sz="2200" dirty="0" smtClean="0"/>
              <a:t> and semi-Arid region with extremely scare water resources</a:t>
            </a:r>
          </a:p>
          <a:p>
            <a:pPr lvl="1"/>
            <a:r>
              <a:rPr lang="en-US" sz="2200" dirty="0" smtClean="0"/>
              <a:t>Day-time temperature are high, generally above 30 degree, seasonally above 40 degree</a:t>
            </a:r>
          </a:p>
          <a:p>
            <a:pPr lvl="1"/>
            <a:r>
              <a:rPr lang="en-US" sz="2200" dirty="0" smtClean="0"/>
              <a:t>Highly variable rainfall</a:t>
            </a:r>
          </a:p>
          <a:p>
            <a:pPr lvl="2"/>
            <a:r>
              <a:rPr lang="en-US" sz="1800" dirty="0" smtClean="0"/>
              <a:t>350 mm in mountains</a:t>
            </a:r>
          </a:p>
          <a:p>
            <a:pPr lvl="2"/>
            <a:r>
              <a:rPr lang="en-US" sz="1800" dirty="0" smtClean="0"/>
              <a:t>100 mm in foothills </a:t>
            </a:r>
          </a:p>
          <a:p>
            <a:pPr lvl="2"/>
            <a:r>
              <a:rPr lang="en-US" sz="1800" dirty="0" smtClean="0"/>
              <a:t>50 mm in desert</a:t>
            </a:r>
          </a:p>
          <a:p>
            <a:pPr lvl="1"/>
            <a:r>
              <a:rPr lang="en-US" sz="2200" dirty="0" smtClean="0"/>
              <a:t>Evaporation varies from 1660 mm/yr to 2200 mm/yr</a:t>
            </a:r>
          </a:p>
          <a:p>
            <a:pPr lvl="2"/>
            <a:endParaRPr lang="en-US" sz="1800" dirty="0" smtClean="0"/>
          </a:p>
          <a:p>
            <a:pPr lvl="1"/>
            <a:endParaRPr lang="en-US" sz="1800" dirty="0" smtClean="0"/>
          </a:p>
        </p:txBody>
      </p:sp>
      <p:pic>
        <p:nvPicPr>
          <p:cNvPr id="1026" name="Picture 2"/>
          <p:cNvPicPr>
            <a:picLocks noChangeAspect="1" noChangeArrowheads="1"/>
          </p:cNvPicPr>
          <p:nvPr/>
        </p:nvPicPr>
        <p:blipFill>
          <a:blip r:embed="rId2" cstate="print"/>
          <a:srcRect/>
          <a:stretch>
            <a:fillRect/>
          </a:stretch>
        </p:blipFill>
        <p:spPr bwMode="auto">
          <a:xfrm>
            <a:off x="5494315" y="2286000"/>
            <a:ext cx="3573485" cy="4419600"/>
          </a:xfrm>
          <a:prstGeom prst="rect">
            <a:avLst/>
          </a:prstGeom>
          <a:noFill/>
          <a:ln w="9525">
            <a:noFill/>
            <a:miter lim="800000"/>
            <a:headEnd/>
            <a:tailEnd/>
          </a:ln>
        </p:spPr>
      </p:pic>
      <p:sp>
        <p:nvSpPr>
          <p:cNvPr id="5" name="Content Placeholder 2"/>
          <p:cNvSpPr txBox="1">
            <a:spLocks/>
          </p:cNvSpPr>
          <p:nvPr/>
        </p:nvSpPr>
        <p:spPr>
          <a:xfrm>
            <a:off x="228600" y="838200"/>
            <a:ext cx="8915400" cy="6019800"/>
          </a:xfrm>
          <a:prstGeom prst="rect">
            <a:avLst/>
          </a:prstGeom>
        </p:spPr>
        <p:txBody>
          <a:bodyPr vert="horz" lIns="91440" tIns="45720" rIns="91440" bIns="45720" rtlCol="0">
            <a:normAutofit/>
          </a:bodyPr>
          <a:lstStyle/>
          <a:p>
            <a:pPr marL="342900" lvl="0" indent="-342900">
              <a:spcBef>
                <a:spcPct val="20000"/>
              </a:spcBef>
              <a:defRPr/>
            </a:pPr>
            <a:r>
              <a:rPr lang="en-US" sz="2400" i="1" dirty="0" smtClean="0"/>
              <a:t>Sustainable Development in Oman can best be understood from the</a:t>
            </a:r>
            <a:r>
              <a:rPr lang="en-US" sz="2400" dirty="0" smtClean="0"/>
              <a:t> </a:t>
            </a:r>
          </a:p>
          <a:p>
            <a:pPr marL="342900" lvl="0" indent="-342900">
              <a:spcBef>
                <a:spcPct val="20000"/>
              </a:spcBef>
              <a:defRPr/>
            </a:pPr>
            <a:r>
              <a:rPr lang="en-US" sz="2400" dirty="0" smtClean="0"/>
              <a:t>Nature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of intertwined Water-Energy-Food security of</a:t>
            </a:r>
            <a:r>
              <a:rPr kumimoji="0" lang="en-US" sz="2400" b="0" i="0" u="none" strike="noStrike" kern="1200" cap="none" spc="0" normalizeH="0" noProof="0" dirty="0" smtClean="0">
                <a:ln>
                  <a:noFill/>
                </a:ln>
                <a:solidFill>
                  <a:schemeClr val="tx1"/>
                </a:solidFill>
                <a:effectLst/>
                <a:uLnTx/>
                <a:uFillTx/>
                <a:latin typeface="+mn-lt"/>
                <a:ea typeface="+mn-ea"/>
                <a:cs typeface="+mn-cs"/>
              </a:rPr>
              <a:t> supply</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1" u="none" strike="noStrike" kern="1200" cap="none" spc="0" normalizeH="0" baseline="0" noProof="0" dirty="0" smtClean="0">
                <a:ln>
                  <a:noFill/>
                </a:ln>
                <a:solidFill>
                  <a:schemeClr val="tx1"/>
                </a:solidFill>
                <a:effectLst/>
                <a:uLnTx/>
                <a:uFillTx/>
                <a:latin typeface="+mn-lt"/>
                <a:ea typeface="+mn-ea"/>
                <a:cs typeface="+mn-cs"/>
              </a:rPr>
              <a:t>nexus)</a:t>
            </a:r>
            <a:endParaRPr kumimoji="0" lang="en-US"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le 1"/>
          <p:cNvSpPr txBox="1">
            <a:spLocks/>
          </p:cNvSpPr>
          <p:nvPr/>
        </p:nvSpPr>
        <p:spPr>
          <a:xfrm>
            <a:off x="0" y="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WATER</a:t>
            </a:r>
            <a:r>
              <a:rPr kumimoji="0" lang="en-US" sz="4400" b="0" i="0" u="none" strike="noStrike" kern="1200" cap="none" spc="0" normalizeH="0" baseline="0" noProof="0" dirty="0" smtClean="0">
                <a:ln>
                  <a:noFill/>
                </a:ln>
                <a:solidFill>
                  <a:schemeClr val="bg1">
                    <a:lumMod val="65000"/>
                  </a:schemeClr>
                </a:solidFill>
                <a:effectLst/>
                <a:uLnTx/>
                <a:uFillTx/>
                <a:latin typeface="+mj-lt"/>
                <a:ea typeface="+mj-ea"/>
                <a:cs typeface="+mj-cs"/>
              </a:rPr>
              <a:t>-ENERGY-FOOD NEXUS</a:t>
            </a:r>
            <a:endParaRPr kumimoji="0" lang="en-US" sz="4400" b="0" i="0" u="none" strike="noStrike" kern="1200" cap="none" spc="0" normalizeH="0" baseline="0" noProof="0" dirty="0">
              <a:ln>
                <a:noFill/>
              </a:ln>
              <a:solidFill>
                <a:schemeClr val="bg1">
                  <a:lumMod val="65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4953000" cy="5257800"/>
          </a:xfrm>
        </p:spPr>
        <p:txBody>
          <a:bodyPr>
            <a:normAutofit lnSpcReduction="10000"/>
          </a:bodyPr>
          <a:lstStyle/>
          <a:p>
            <a:pPr lvl="1">
              <a:buNone/>
            </a:pPr>
            <a:r>
              <a:rPr lang="en-US" sz="2400" dirty="0" smtClean="0">
                <a:solidFill>
                  <a:schemeClr val="tx2">
                    <a:lumMod val="60000"/>
                    <a:lumOff val="40000"/>
                  </a:schemeClr>
                </a:solidFill>
              </a:rPr>
              <a:t>GROUNDWATER QUALITY</a:t>
            </a:r>
          </a:p>
          <a:p>
            <a:pPr lvl="1"/>
            <a:r>
              <a:rPr lang="en-US" sz="2200" dirty="0" smtClean="0"/>
              <a:t>Fresh water exist only in the Northern and Southern ends</a:t>
            </a:r>
          </a:p>
          <a:p>
            <a:pPr lvl="1"/>
            <a:r>
              <a:rPr lang="en-US" sz="2200" dirty="0" smtClean="0"/>
              <a:t>In the rest of the country, Water is brackish and saline  </a:t>
            </a:r>
          </a:p>
          <a:p>
            <a:pPr lvl="1"/>
            <a:r>
              <a:rPr lang="en-AU" sz="2200" dirty="0" smtClean="0"/>
              <a:t>a severe intrusion of saline water into aquifers in the coastal areas</a:t>
            </a:r>
            <a:endParaRPr lang="en-US" sz="2200" dirty="0" smtClean="0"/>
          </a:p>
          <a:p>
            <a:pPr lvl="1">
              <a:buNone/>
            </a:pPr>
            <a:r>
              <a:rPr lang="en-US" sz="2400" dirty="0" smtClean="0">
                <a:solidFill>
                  <a:schemeClr val="tx2">
                    <a:lumMod val="60000"/>
                    <a:lumOff val="40000"/>
                  </a:schemeClr>
                </a:solidFill>
              </a:rPr>
              <a:t>WATER BALANCE (2008)</a:t>
            </a:r>
          </a:p>
          <a:p>
            <a:pPr lvl="1">
              <a:buNone/>
            </a:pPr>
            <a:r>
              <a:rPr lang="en-US" sz="2200" dirty="0" smtClean="0"/>
              <a:t>RWR = P – E – R + ∆S</a:t>
            </a:r>
          </a:p>
          <a:p>
            <a:pPr lvl="1"/>
            <a:r>
              <a:rPr lang="en-US" sz="2200" dirty="0" smtClean="0"/>
              <a:t>RWR = 1,267 Mm</a:t>
            </a:r>
            <a:r>
              <a:rPr lang="en-US" sz="2200" baseline="30000" dirty="0" smtClean="0"/>
              <a:t>3</a:t>
            </a:r>
            <a:r>
              <a:rPr lang="en-US" sz="2200" dirty="0" smtClean="0"/>
              <a:t> </a:t>
            </a:r>
          </a:p>
          <a:p>
            <a:pPr lvl="1"/>
            <a:r>
              <a:rPr lang="en-US" sz="2200" dirty="0" smtClean="0"/>
              <a:t>Demand = 1,645 Mm</a:t>
            </a:r>
            <a:r>
              <a:rPr lang="en-US" sz="2200" baseline="30000" dirty="0" smtClean="0"/>
              <a:t>3</a:t>
            </a:r>
            <a:endParaRPr lang="en-US" sz="2200" dirty="0" smtClean="0"/>
          </a:p>
          <a:p>
            <a:pPr lvl="1"/>
            <a:r>
              <a:rPr lang="en-US" sz="2200" dirty="0" smtClean="0"/>
              <a:t>The deficit (%31) overcome from the precious non-renewable resources: 378 Mm</a:t>
            </a:r>
            <a:r>
              <a:rPr lang="en-US" sz="2200" baseline="30000" dirty="0" smtClean="0"/>
              <a:t>3 </a:t>
            </a:r>
            <a:endParaRPr lang="en-US" sz="2200" dirty="0" smtClean="0"/>
          </a:p>
        </p:txBody>
      </p:sp>
      <p:sp>
        <p:nvSpPr>
          <p:cNvPr id="5" name="Content Placeholder 2"/>
          <p:cNvSpPr txBox="1">
            <a:spLocks/>
          </p:cNvSpPr>
          <p:nvPr/>
        </p:nvSpPr>
        <p:spPr>
          <a:xfrm>
            <a:off x="228600" y="990600"/>
            <a:ext cx="8915400" cy="5867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Nature of Water-Energy-Food Security in Sultanate of Oman </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3" cstate="print"/>
          <a:srcRect/>
          <a:stretch>
            <a:fillRect/>
          </a:stretch>
        </p:blipFill>
        <p:spPr bwMode="auto">
          <a:xfrm>
            <a:off x="5029200" y="1752600"/>
            <a:ext cx="4038600" cy="4837993"/>
          </a:xfrm>
          <a:prstGeom prst="rect">
            <a:avLst/>
          </a:prstGeom>
          <a:noFill/>
          <a:ln w="9525">
            <a:noFill/>
            <a:miter lim="800000"/>
            <a:headEnd/>
            <a:tailEnd/>
          </a:ln>
        </p:spPr>
      </p:pic>
      <p:pic>
        <p:nvPicPr>
          <p:cNvPr id="6" name="Picture 5" descr="WaterBalance.jpg"/>
          <p:cNvPicPr>
            <a:picLocks noChangeAspect="1"/>
          </p:cNvPicPr>
          <p:nvPr/>
        </p:nvPicPr>
        <p:blipFill>
          <a:blip r:embed="rId4" cstate="print"/>
          <a:stretch>
            <a:fillRect/>
          </a:stretch>
        </p:blipFill>
        <p:spPr>
          <a:xfrm>
            <a:off x="4876800" y="1676399"/>
            <a:ext cx="4267200" cy="4953001"/>
          </a:xfrm>
          <a:prstGeom prst="rect">
            <a:avLst/>
          </a:prstGeom>
        </p:spPr>
      </p:pic>
      <p:sp>
        <p:nvSpPr>
          <p:cNvPr id="8" name="Title 1"/>
          <p:cNvSpPr>
            <a:spLocks noGrp="1"/>
          </p:cNvSpPr>
          <p:nvPr>
            <p:ph type="title"/>
          </p:nvPr>
        </p:nvSpPr>
        <p:spPr>
          <a:xfrm>
            <a:off x="0" y="0"/>
            <a:ext cx="9144000" cy="914400"/>
          </a:xfrm>
        </p:spPr>
        <p:txBody>
          <a:bodyPr/>
          <a:lstStyle/>
          <a:p>
            <a:r>
              <a:rPr lang="en-US" dirty="0" smtClean="0">
                <a:solidFill>
                  <a:schemeClr val="accent1"/>
                </a:solidFill>
              </a:rPr>
              <a:t>WATER</a:t>
            </a:r>
            <a:r>
              <a:rPr lang="en-US" dirty="0" smtClean="0">
                <a:solidFill>
                  <a:schemeClr val="bg1">
                    <a:lumMod val="50000"/>
                  </a:schemeClr>
                </a:solidFill>
              </a:rPr>
              <a:t>-ENERGY-FOOD NEXUS</a:t>
            </a:r>
            <a:endParaRPr lang="en-US"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991600" cy="5791200"/>
          </a:xfrm>
        </p:spPr>
        <p:txBody>
          <a:bodyPr>
            <a:normAutofit/>
          </a:bodyPr>
          <a:lstStyle/>
          <a:p>
            <a:r>
              <a:rPr lang="en-US" sz="2400" dirty="0" smtClean="0"/>
              <a:t>Nature of Water-Energy-Food Security in Sultanate of Oman </a:t>
            </a:r>
          </a:p>
          <a:p>
            <a:pPr>
              <a:buNone/>
            </a:pPr>
            <a:r>
              <a:rPr lang="en-US" sz="2400" dirty="0" smtClean="0">
                <a:solidFill>
                  <a:srgbClr val="FF0000"/>
                </a:solidFill>
              </a:rPr>
              <a:t>	ENERGY: Highly oil dependent energy pattern </a:t>
            </a:r>
          </a:p>
          <a:p>
            <a:pPr lvl="1"/>
            <a:r>
              <a:rPr lang="en-US" sz="1800" dirty="0" smtClean="0"/>
              <a:t>Oman’s economy  highly relied on its exhaustible </a:t>
            </a:r>
            <a:r>
              <a:rPr lang="en-US" sz="1800" b="1" dirty="0" smtClean="0"/>
              <a:t>OIL </a:t>
            </a:r>
            <a:r>
              <a:rPr lang="en-US" sz="1800" dirty="0" smtClean="0"/>
              <a:t>and </a:t>
            </a:r>
            <a:r>
              <a:rPr lang="en-US" sz="1800" b="1" dirty="0" smtClean="0"/>
              <a:t>GAS</a:t>
            </a:r>
            <a:r>
              <a:rPr lang="en-US" sz="1800" dirty="0" smtClean="0"/>
              <a:t> resources (%100)</a:t>
            </a:r>
          </a:p>
          <a:p>
            <a:pPr lvl="1"/>
            <a:r>
              <a:rPr lang="en-US" sz="1800" dirty="0" smtClean="0"/>
              <a:t>In 2014: Oil reserves 30,636.5  PJ (24</a:t>
            </a:r>
            <a:r>
              <a:rPr lang="en-US" sz="1800" baseline="30000" dirty="0" smtClean="0"/>
              <a:t>th</a:t>
            </a:r>
            <a:r>
              <a:rPr lang="en-US" sz="1800" dirty="0" smtClean="0"/>
              <a:t>); Production  1,984.7 PJ/y  =&gt; R/P is </a:t>
            </a:r>
            <a:r>
              <a:rPr lang="en-US" sz="1800" dirty="0" smtClean="0">
                <a:solidFill>
                  <a:srgbClr val="FF0000"/>
                </a:solidFill>
              </a:rPr>
              <a:t>15.4 years</a:t>
            </a:r>
            <a:endParaRPr lang="en-US" sz="1800" dirty="0" smtClean="0"/>
          </a:p>
          <a:p>
            <a:pPr lvl="1"/>
            <a:r>
              <a:rPr lang="en-US" sz="1800" dirty="0" smtClean="0"/>
              <a:t>In 2014: NG reserves 26,147.8 PJ (28</a:t>
            </a:r>
            <a:r>
              <a:rPr lang="en-US" sz="1800" baseline="30000" dirty="0" smtClean="0"/>
              <a:t>th</a:t>
            </a:r>
            <a:r>
              <a:rPr lang="en-US" sz="1800" dirty="0" smtClean="0"/>
              <a:t>); Production  1,134.0 PJ/y =&gt; R/P is </a:t>
            </a:r>
            <a:r>
              <a:rPr lang="en-US" sz="1800" dirty="0" smtClean="0">
                <a:solidFill>
                  <a:srgbClr val="FF0000"/>
                </a:solidFill>
              </a:rPr>
              <a:t>23.1 years</a:t>
            </a:r>
            <a:endParaRPr lang="en-US" sz="1800" dirty="0" smtClean="0"/>
          </a:p>
          <a:p>
            <a:pPr lvl="1"/>
            <a:r>
              <a:rPr lang="en-US" sz="1800" dirty="0" smtClean="0"/>
              <a:t>Renewable energy resources has received minimal attention up until recent time</a:t>
            </a:r>
          </a:p>
          <a:p>
            <a:pPr lvl="1"/>
            <a:r>
              <a:rPr lang="en-US" sz="1800" dirty="0" smtClean="0"/>
              <a:t>In 2008: Solar average annual capacity  3897.3 PJ (with R/P =&gt; infinity )</a:t>
            </a:r>
          </a:p>
        </p:txBody>
      </p:sp>
      <p:pic>
        <p:nvPicPr>
          <p:cNvPr id="3075" name="Picture 3"/>
          <p:cNvPicPr>
            <a:picLocks noChangeAspect="1" noChangeArrowheads="1"/>
          </p:cNvPicPr>
          <p:nvPr/>
        </p:nvPicPr>
        <p:blipFill>
          <a:blip r:embed="rId2" cstate="print"/>
          <a:srcRect/>
          <a:stretch>
            <a:fillRect/>
          </a:stretch>
        </p:blipFill>
        <p:spPr bwMode="auto">
          <a:xfrm>
            <a:off x="4876800" y="3721768"/>
            <a:ext cx="3981450" cy="3075798"/>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762000" y="3781098"/>
            <a:ext cx="3962400" cy="2924629"/>
          </a:xfrm>
          <a:prstGeom prst="rect">
            <a:avLst/>
          </a:prstGeom>
          <a:noFill/>
          <a:ln w="9525">
            <a:noFill/>
            <a:miter lim="800000"/>
            <a:headEnd/>
            <a:tailEnd/>
          </a:ln>
        </p:spPr>
      </p:pic>
      <p:sp>
        <p:nvSpPr>
          <p:cNvPr id="7" name="Title 1"/>
          <p:cNvSpPr>
            <a:spLocks noGrp="1"/>
          </p:cNvSpPr>
          <p:nvPr>
            <p:ph type="title"/>
          </p:nvPr>
        </p:nvSpPr>
        <p:spPr>
          <a:xfrm>
            <a:off x="0" y="0"/>
            <a:ext cx="9144000" cy="914400"/>
          </a:xfrm>
        </p:spPr>
        <p:txBody>
          <a:bodyPr/>
          <a:lstStyle/>
          <a:p>
            <a:r>
              <a:rPr lang="en-US" dirty="0" smtClean="0">
                <a:solidFill>
                  <a:schemeClr val="bg1">
                    <a:lumMod val="65000"/>
                  </a:schemeClr>
                </a:solidFill>
              </a:rPr>
              <a:t>WATER-</a:t>
            </a:r>
            <a:r>
              <a:rPr lang="en-US" dirty="0" smtClean="0">
                <a:solidFill>
                  <a:srgbClr val="FF0000"/>
                </a:solidFill>
              </a:rPr>
              <a:t>ENERGY</a:t>
            </a:r>
            <a:r>
              <a:rPr lang="en-US" dirty="0" smtClean="0">
                <a:solidFill>
                  <a:schemeClr val="bg1">
                    <a:lumMod val="65000"/>
                  </a:schemeClr>
                </a:solidFill>
              </a:rPr>
              <a:t>-FOOD NEXUS</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6962"/>
            <a:ext cx="9144000" cy="808038"/>
          </a:xfrm>
        </p:spPr>
        <p:txBody>
          <a:bodyPr>
            <a:normAutofit/>
          </a:bodyPr>
          <a:lstStyle/>
          <a:p>
            <a:r>
              <a:rPr lang="en-US" sz="3600" dirty="0" smtClean="0"/>
              <a:t>International Oil Market</a:t>
            </a:r>
            <a:endParaRPr lang="en-US" sz="3600" dirty="0"/>
          </a:p>
        </p:txBody>
      </p:sp>
      <p:graphicFrame>
        <p:nvGraphicFramePr>
          <p:cNvPr id="4" name="Chart 3"/>
          <p:cNvGraphicFramePr/>
          <p:nvPr/>
        </p:nvGraphicFramePr>
        <p:xfrm>
          <a:off x="228600" y="1905000"/>
          <a:ext cx="86106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0" y="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lumMod val="65000"/>
                  </a:schemeClr>
                </a:solidFill>
                <a:effectLst/>
                <a:uLnTx/>
                <a:uFillTx/>
                <a:latin typeface="+mj-lt"/>
                <a:ea typeface="+mj-ea"/>
                <a:cs typeface="+mj-cs"/>
              </a:rPr>
              <a:t>WATER-</a:t>
            </a:r>
            <a:r>
              <a:rPr kumimoji="0" lang="en-US" sz="4400" b="0" i="0" u="none" strike="noStrike" kern="1200" cap="none" spc="0" normalizeH="0" baseline="0" noProof="0" dirty="0" smtClean="0">
                <a:ln>
                  <a:noFill/>
                </a:ln>
                <a:solidFill>
                  <a:srgbClr val="FF0000"/>
                </a:solidFill>
                <a:effectLst/>
                <a:uLnTx/>
                <a:uFillTx/>
                <a:latin typeface="+mj-lt"/>
                <a:ea typeface="+mj-ea"/>
                <a:cs typeface="+mj-cs"/>
              </a:rPr>
              <a:t>ENERGY</a:t>
            </a:r>
            <a:r>
              <a:rPr kumimoji="0" lang="en-US" sz="4400" b="0" i="0" u="none" strike="noStrike" kern="1200" cap="none" spc="0" normalizeH="0" baseline="0" noProof="0" dirty="0" smtClean="0">
                <a:ln>
                  <a:noFill/>
                </a:ln>
                <a:solidFill>
                  <a:schemeClr val="bg1">
                    <a:lumMod val="65000"/>
                  </a:schemeClr>
                </a:solidFill>
                <a:effectLst/>
                <a:uLnTx/>
                <a:uFillTx/>
                <a:latin typeface="+mj-lt"/>
                <a:ea typeface="+mj-ea"/>
                <a:cs typeface="+mj-cs"/>
              </a:rPr>
              <a:t>-FOOD NEXUS</a:t>
            </a:r>
            <a:endParaRPr kumimoji="0" lang="en-US" sz="4400" b="0" i="0" u="none" strike="noStrike" kern="1200" cap="none" spc="0" normalizeH="0" baseline="0" noProof="0" dirty="0">
              <a:ln>
                <a:noFill/>
              </a:ln>
              <a:solidFill>
                <a:schemeClr val="bg1">
                  <a:lumMod val="6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8">
            <a:extLst>
              <a:ext uri="{FF2B5EF4-FFF2-40B4-BE49-F238E27FC236}">
                <a16:creationId xmlns:a16="http://schemas.microsoft.com/office/drawing/2014/main" id="{F86FAD0A-4C25-4820-AD8B-553D61878C0B}"/>
              </a:ext>
            </a:extLst>
          </p:cNvPr>
          <p:cNvGraphicFramePr/>
          <p:nvPr/>
        </p:nvGraphicFramePr>
        <p:xfrm>
          <a:off x="304800" y="1524000"/>
          <a:ext cx="85344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0" y="0"/>
            <a:ext cx="9144000" cy="914400"/>
          </a:xfrm>
        </p:spPr>
        <p:txBody>
          <a:bodyPr/>
          <a:lstStyle/>
          <a:p>
            <a:r>
              <a:rPr lang="en-US" dirty="0" smtClean="0">
                <a:solidFill>
                  <a:schemeClr val="bg1">
                    <a:lumMod val="65000"/>
                  </a:schemeClr>
                </a:solidFill>
              </a:rPr>
              <a:t>WATER-</a:t>
            </a:r>
            <a:r>
              <a:rPr lang="en-US" dirty="0" smtClean="0">
                <a:solidFill>
                  <a:srgbClr val="FF0000"/>
                </a:solidFill>
              </a:rPr>
              <a:t>ENERGY</a:t>
            </a:r>
            <a:r>
              <a:rPr lang="en-US" dirty="0" smtClean="0">
                <a:solidFill>
                  <a:schemeClr val="bg1">
                    <a:lumMod val="65000"/>
                  </a:schemeClr>
                </a:solidFill>
              </a:rPr>
              <a:t>-FOOD NEXUS</a:t>
            </a:r>
            <a:endParaRPr lang="en-US" dirty="0">
              <a:solidFill>
                <a:schemeClr val="bg1">
                  <a:lumMod val="65000"/>
                </a:schemeClr>
              </a:solidFill>
            </a:endParaRPr>
          </a:p>
        </p:txBody>
      </p:sp>
      <p:cxnSp>
        <p:nvCxnSpPr>
          <p:cNvPr id="7" name="Straight Arrow Connector 6"/>
          <p:cNvCxnSpPr/>
          <p:nvPr/>
        </p:nvCxnSpPr>
        <p:spPr>
          <a:xfrm>
            <a:off x="4876800" y="2057400"/>
            <a:ext cx="838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9083971">
            <a:off x="6142936" y="1991702"/>
            <a:ext cx="2190953" cy="523220"/>
          </a:xfrm>
          <a:prstGeom prst="rect">
            <a:avLst/>
          </a:prstGeom>
          <a:noFill/>
        </p:spPr>
        <p:txBody>
          <a:bodyPr wrap="square" rtlCol="0">
            <a:spAutoFit/>
          </a:bodyPr>
          <a:lstStyle/>
          <a:p>
            <a:r>
              <a:rPr lang="en-US" sz="1400" i="1" dirty="0" smtClean="0">
                <a:solidFill>
                  <a:srgbClr val="FF0000"/>
                </a:solidFill>
              </a:rPr>
              <a:t>Introducing sophisticated</a:t>
            </a:r>
          </a:p>
          <a:p>
            <a:r>
              <a:rPr lang="en-US" sz="1400" i="1" dirty="0" smtClean="0">
                <a:solidFill>
                  <a:srgbClr val="FF0000"/>
                </a:solidFill>
              </a:rPr>
              <a:t> recovery methods </a:t>
            </a:r>
            <a:endParaRPr lang="en-US" sz="1400" i="1" dirty="0">
              <a:solidFill>
                <a:srgbClr val="FF0000"/>
              </a:solidFill>
            </a:endParaRPr>
          </a:p>
        </p:txBody>
      </p:sp>
      <p:cxnSp>
        <p:nvCxnSpPr>
          <p:cNvPr id="12" name="Straight Connector 11"/>
          <p:cNvCxnSpPr/>
          <p:nvPr/>
        </p:nvCxnSpPr>
        <p:spPr>
          <a:xfrm>
            <a:off x="6705600" y="1752600"/>
            <a:ext cx="0" cy="35814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895600" y="3657600"/>
            <a:ext cx="5029200" cy="1676400"/>
          </a:xfrm>
          <a:prstGeom prst="line">
            <a:avLst/>
          </a:prstGeom>
          <a:ln>
            <a:solidFill>
              <a:srgbClr val="EBDD29"/>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943600" y="2590800"/>
            <a:ext cx="2133600" cy="2209800"/>
          </a:xfrm>
          <a:prstGeom prst="line">
            <a:avLst/>
          </a:prstGeom>
          <a:ln>
            <a:solidFill>
              <a:srgbClr val="E7581F"/>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858000" y="838200"/>
            <a:ext cx="1143000" cy="4191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8647</TotalTime>
  <Words>2256</Words>
  <Application>Microsoft Office PowerPoint</Application>
  <PresentationFormat>On-screen Show (4:3)</PresentationFormat>
  <Paragraphs>365</Paragraphs>
  <Slides>33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Constantia</vt:lpstr>
      <vt:lpstr>Times</vt:lpstr>
      <vt:lpstr>Office Theme</vt:lpstr>
      <vt:lpstr>Agriculture, Water, and Sustainable Development by Dr. Reza FathollahZadeh A. Department of Economics &amp; Finance The College of Economics and Political Science Sultan Qaboos University </vt:lpstr>
      <vt:lpstr>Agriculture, Water, and Sustainable Development</vt:lpstr>
      <vt:lpstr> MOTIVATION</vt:lpstr>
      <vt:lpstr>MOTIVATION</vt:lpstr>
      <vt:lpstr>WATER-ENERGY-FOOD NEXUS</vt:lpstr>
      <vt:lpstr>WATER-ENERGY-FOOD NEXUS</vt:lpstr>
      <vt:lpstr>WATER-ENERGY-FOOD NEXUS</vt:lpstr>
      <vt:lpstr>International Oil Market</vt:lpstr>
      <vt:lpstr>WATER-ENERGY-FOOD NEXUS</vt:lpstr>
      <vt:lpstr>WATER-ENERGY-FOOD NEXUS</vt:lpstr>
      <vt:lpstr>WATER-ENERGY-FOOD NEXUS</vt:lpstr>
      <vt:lpstr>WATER-ENERGY-FOOD NEXUS</vt:lpstr>
      <vt:lpstr>WATER-ENERGY-FOOD NEXUS</vt:lpstr>
      <vt:lpstr>WATER-ENERGY-FOOD NEXUS</vt:lpstr>
      <vt:lpstr>LITERATURE REVIEW</vt:lpstr>
      <vt:lpstr>LITERATURE REVIEW</vt:lpstr>
      <vt:lpstr>METHODOLOGY</vt:lpstr>
      <vt:lpstr>METHODOLOGY</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LITERATURE REVIEW (Cont’d)</vt:lpstr>
      <vt:lpstr>Production Possibility Frontier for an Economic Good versus Environmental Quality </vt:lpstr>
      <vt:lpstr>PowerPoint Presentation</vt:lpstr>
      <vt:lpstr>   Policy Perspectives</vt:lpstr>
      <vt:lpstr>   Policy Perspectives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Economic Performance and Energy Efficiency at Macroeconomic Level:    An Application of Data Envelopment Analysis (DEA) for Assessing  Energy-Economy Nexus, Using OECD Dataset</dc:title>
  <dc:creator>rezafa</dc:creator>
  <cp:lastModifiedBy>csames</cp:lastModifiedBy>
  <cp:revision>658</cp:revision>
  <dcterms:created xsi:type="dcterms:W3CDTF">2013-02-19T16:46:36Z</dcterms:created>
  <dcterms:modified xsi:type="dcterms:W3CDTF">2019-05-08T19:10:24Z</dcterms:modified>
</cp:coreProperties>
</file>