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70" r:id="rId15"/>
    <p:sldId id="272" r:id="rId16"/>
    <p:sldId id="274" r:id="rId17"/>
    <p:sldId id="275" r:id="rId18"/>
    <p:sldId id="276" r:id="rId19"/>
    <p:sldId id="273" r:id="rId20"/>
    <p:sldId id="264" r:id="rId21"/>
    <p:sldId id="268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26ED-7304-4BB1-9030-7946F4E1B44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D022-DB79-4FD1-B51D-BA4BC1C8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3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Electing Women to New Arab Assemblies: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0067"/>
            <a:ext cx="9144000" cy="1232339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FFC000"/>
                </a:solidFill>
              </a:rPr>
              <a:t>Ahlam</a:t>
            </a:r>
            <a:r>
              <a:rPr lang="en-US" sz="4300" dirty="0" smtClean="0">
                <a:solidFill>
                  <a:srgbClr val="FFC000"/>
                </a:solidFill>
              </a:rPr>
              <a:t> Al-</a:t>
            </a:r>
            <a:r>
              <a:rPr lang="en-US" sz="4300" dirty="0" err="1" smtClean="0">
                <a:solidFill>
                  <a:srgbClr val="FFC000"/>
                </a:solidFill>
              </a:rPr>
              <a:t>Subhi</a:t>
            </a:r>
            <a:r>
              <a:rPr lang="en-US" sz="4300" dirty="0" smtClean="0">
                <a:solidFill>
                  <a:srgbClr val="FFC000"/>
                </a:solidFill>
              </a:rPr>
              <a:t> </a:t>
            </a:r>
            <a:r>
              <a:rPr lang="en-US" sz="4300" dirty="0" smtClean="0"/>
              <a:t>&amp; </a:t>
            </a:r>
            <a:r>
              <a:rPr lang="en-US" sz="4300" dirty="0" smtClean="0">
                <a:solidFill>
                  <a:srgbClr val="00B050"/>
                </a:solidFill>
              </a:rPr>
              <a:t>Amy Erica Smith</a:t>
            </a:r>
          </a:p>
          <a:p>
            <a:r>
              <a:rPr lang="en-US" dirty="0" smtClean="0"/>
              <a:t>Presented at the UIUC Oman Conference, 22 April 2019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95869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The Roles of Gender Ideology, Islam, and Tribalism in Oman </a:t>
            </a:r>
          </a:p>
        </p:txBody>
      </p:sp>
    </p:spTree>
    <p:extLst>
      <p:ext uri="{BB962C8B-B14F-4D97-AF65-F5344CB8AC3E}">
        <p14:creationId xmlns:p14="http://schemas.microsoft.com/office/powerpoint/2010/main" val="12658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Demand Side</a:t>
            </a:r>
            <a:r>
              <a:rPr lang="en-US" dirty="0"/>
              <a:t>: </a:t>
            </a:r>
            <a:r>
              <a:rPr lang="en-US" dirty="0" smtClean="0"/>
              <a:t>Why don’t Omani </a:t>
            </a:r>
            <a:r>
              <a:rPr lang="en-US" dirty="0"/>
              <a:t>voters support women candidates?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38" y="1965432"/>
            <a:ext cx="11277599" cy="4971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Hypotheses: </a:t>
            </a:r>
            <a:r>
              <a:rPr lang="en-US" b="1" dirty="0" smtClean="0">
                <a:solidFill>
                  <a:srgbClr val="00B0F0"/>
                </a:solidFill>
              </a:rPr>
              <a:t>Support for women’s membership in </a:t>
            </a:r>
            <a:r>
              <a:rPr lang="en-US" b="1" dirty="0" err="1" smtClean="0">
                <a:solidFill>
                  <a:srgbClr val="00B0F0"/>
                </a:solidFill>
              </a:rPr>
              <a:t>Majlis</a:t>
            </a:r>
            <a:r>
              <a:rPr lang="en-US" b="1" dirty="0" smtClean="0">
                <a:solidFill>
                  <a:srgbClr val="00B0F0"/>
                </a:solidFill>
              </a:rPr>
              <a:t> al </a:t>
            </a:r>
            <a:r>
              <a:rPr lang="en-US" b="1" dirty="0" err="1" smtClean="0">
                <a:solidFill>
                  <a:srgbClr val="00B0F0"/>
                </a:solidFill>
              </a:rPr>
              <a:t>Shura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increases with:</a:t>
            </a:r>
          </a:p>
          <a:p>
            <a:pPr marL="1146175"/>
            <a:r>
              <a:rPr lang="en-US" b="1" dirty="0" smtClean="0">
                <a:solidFill>
                  <a:srgbClr val="FFC000"/>
                </a:solidFill>
              </a:rPr>
              <a:t>H1</a:t>
            </a:r>
            <a:r>
              <a:rPr lang="en-US" b="1" dirty="0">
                <a:solidFill>
                  <a:srgbClr val="FFC000"/>
                </a:solidFill>
              </a:rPr>
              <a:t>: </a:t>
            </a:r>
            <a:r>
              <a:rPr lang="en-US" dirty="0" smtClean="0"/>
              <a:t>Less traditional gender ideology</a:t>
            </a:r>
          </a:p>
          <a:p>
            <a:pPr marL="1146175"/>
            <a:r>
              <a:rPr lang="en-US" b="1" dirty="0" smtClean="0">
                <a:solidFill>
                  <a:srgbClr val="FFC000"/>
                </a:solidFill>
              </a:rPr>
              <a:t>H2: </a:t>
            </a:r>
            <a:r>
              <a:rPr lang="en-US" dirty="0" smtClean="0"/>
              <a:t>Lower religiosity</a:t>
            </a:r>
          </a:p>
          <a:p>
            <a:pPr marL="1146175"/>
            <a:r>
              <a:rPr lang="en-US" b="1" dirty="0" smtClean="0">
                <a:solidFill>
                  <a:srgbClr val="FFC000"/>
                </a:solidFill>
              </a:rPr>
              <a:t>H3: </a:t>
            </a:r>
            <a:r>
              <a:rPr lang="en-US" dirty="0" smtClean="0"/>
              <a:t>Lower tribalism</a:t>
            </a:r>
          </a:p>
          <a:p>
            <a:pPr marL="1146175"/>
            <a:r>
              <a:rPr lang="en-US" b="1" dirty="0" smtClean="0">
                <a:solidFill>
                  <a:srgbClr val="FFC000"/>
                </a:solidFill>
              </a:rPr>
              <a:t>H5: </a:t>
            </a:r>
            <a:r>
              <a:rPr lang="en-US" dirty="0" smtClean="0"/>
              <a:t>Female gender</a:t>
            </a:r>
          </a:p>
          <a:p>
            <a:pPr marL="1146175"/>
            <a:r>
              <a:rPr lang="en-US" b="1" dirty="0" smtClean="0">
                <a:solidFill>
                  <a:srgbClr val="FFC000"/>
                </a:solidFill>
              </a:rPr>
              <a:t>H6: </a:t>
            </a:r>
            <a:r>
              <a:rPr lang="en-US" dirty="0" smtClean="0"/>
              <a:t>Age</a:t>
            </a:r>
          </a:p>
          <a:p>
            <a:pPr marL="1146175"/>
            <a:r>
              <a:rPr lang="en-US" b="1" dirty="0" smtClean="0">
                <a:solidFill>
                  <a:srgbClr val="FFC000"/>
                </a:solidFill>
              </a:rPr>
              <a:t>H8: </a:t>
            </a:r>
            <a:r>
              <a:rPr lang="en-US" dirty="0" smtClean="0"/>
              <a:t>Residence in capital &amp; ethnic minority status</a:t>
            </a:r>
          </a:p>
          <a:p>
            <a:pPr marL="1146175"/>
            <a:r>
              <a:rPr lang="en-US" b="1" dirty="0">
                <a:solidFill>
                  <a:srgbClr val="FFC000"/>
                </a:solidFill>
              </a:rPr>
              <a:t>H4 and H7: </a:t>
            </a:r>
            <a:r>
              <a:rPr lang="en-US" dirty="0"/>
              <a:t>No effect of education, income, or family </a:t>
            </a:r>
            <a:r>
              <a:rPr lang="en-US" dirty="0" smtClean="0"/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2257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Self-administered questionnaire in Muscat</a:t>
            </a:r>
          </a:p>
          <a:p>
            <a:pPr lvl="1"/>
            <a:r>
              <a:rPr lang="en-US" sz="2800" dirty="0" smtClean="0"/>
              <a:t>500 adults: 250 women + 250 men</a:t>
            </a:r>
          </a:p>
          <a:p>
            <a:pPr lvl="1"/>
            <a:r>
              <a:rPr lang="en-US" sz="2800" dirty="0" smtClean="0"/>
              <a:t>13 </a:t>
            </a:r>
            <a:r>
              <a:rPr lang="en-US" sz="2800" dirty="0"/>
              <a:t>workplaces and institutions: </a:t>
            </a:r>
            <a:r>
              <a:rPr lang="en-US" sz="2800" dirty="0" smtClean="0"/>
              <a:t>9 public</a:t>
            </a:r>
            <a:r>
              <a:rPr lang="en-US" sz="2800" dirty="0"/>
              <a:t>, </a:t>
            </a:r>
            <a:r>
              <a:rPr lang="en-US" sz="2800" dirty="0" smtClean="0"/>
              <a:t>3 private</a:t>
            </a:r>
            <a:r>
              <a:rPr lang="en-US" sz="2800" dirty="0"/>
              <a:t>, and </a:t>
            </a:r>
            <a:r>
              <a:rPr lang="en-US" sz="2800" dirty="0" smtClean="0"/>
              <a:t>1 academic</a:t>
            </a:r>
            <a:r>
              <a:rPr lang="en-US" sz="2800" dirty="0"/>
              <a:t>. </a:t>
            </a:r>
          </a:p>
          <a:p>
            <a:endParaRPr lang="en-US" sz="3200" dirty="0" smtClean="0"/>
          </a:p>
          <a:p>
            <a:r>
              <a:rPr lang="en-US" sz="3200" dirty="0" smtClean="0"/>
              <a:t>To our knowledge, the first electoral study conducted in Oman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1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Support for Women’s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“</a:t>
            </a:r>
            <a:r>
              <a:rPr lang="en-US" b="1" dirty="0">
                <a:solidFill>
                  <a:srgbClr val="00B0F0"/>
                </a:solidFill>
              </a:rPr>
              <a:t>Out of the 84 members of </a:t>
            </a:r>
            <a:r>
              <a:rPr lang="en-US" b="1" dirty="0" err="1">
                <a:solidFill>
                  <a:srgbClr val="00B0F0"/>
                </a:solidFill>
              </a:rPr>
              <a:t>Majlis</a:t>
            </a:r>
            <a:r>
              <a:rPr lang="en-US" b="1" dirty="0">
                <a:solidFill>
                  <a:srgbClr val="00B0F0"/>
                </a:solidFill>
              </a:rPr>
              <a:t> al </a:t>
            </a:r>
            <a:r>
              <a:rPr lang="en-US" b="1" dirty="0" err="1">
                <a:solidFill>
                  <a:srgbClr val="00B0F0"/>
                </a:solidFill>
              </a:rPr>
              <a:t>Shura</a:t>
            </a:r>
            <a:r>
              <a:rPr lang="en-US" b="1" dirty="0">
                <a:solidFill>
                  <a:srgbClr val="00B0F0"/>
                </a:solidFill>
              </a:rPr>
              <a:t>, what percentage would you prefer to be women?” 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%-10% (1-8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11</a:t>
            </a:r>
            <a:r>
              <a:rPr lang="en-US" dirty="0"/>
              <a:t>%-20% (9-16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21</a:t>
            </a:r>
            <a:r>
              <a:rPr lang="en-US" dirty="0"/>
              <a:t>%-30% (17-25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31</a:t>
            </a:r>
            <a:r>
              <a:rPr lang="en-US" dirty="0"/>
              <a:t>%-40% (26-33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41</a:t>
            </a:r>
            <a:r>
              <a:rPr lang="en-US" dirty="0"/>
              <a:t>%-49% (34-41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50</a:t>
            </a:r>
            <a:r>
              <a:rPr lang="en-US" dirty="0"/>
              <a:t>% (42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50% (more than 42 women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Support for Women’s Representation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65" y="1690688"/>
            <a:ext cx="7034870" cy="5035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50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Support for Women’s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“</a:t>
            </a:r>
            <a:r>
              <a:rPr lang="en-US" b="1" dirty="0">
                <a:solidFill>
                  <a:srgbClr val="FFC000"/>
                </a:solidFill>
              </a:rPr>
              <a:t>How important do you think it is to have women as members in </a:t>
            </a:r>
            <a:r>
              <a:rPr lang="en-US" b="1" dirty="0" err="1">
                <a:solidFill>
                  <a:srgbClr val="FFC000"/>
                </a:solidFill>
              </a:rPr>
              <a:t>Majlis</a:t>
            </a:r>
            <a:r>
              <a:rPr lang="en-US" b="1" dirty="0">
                <a:solidFill>
                  <a:srgbClr val="FFC000"/>
                </a:solidFill>
              </a:rPr>
              <a:t> al </a:t>
            </a:r>
            <a:r>
              <a:rPr lang="en-US" b="1" dirty="0" err="1">
                <a:solidFill>
                  <a:srgbClr val="FFC000"/>
                </a:solidFill>
              </a:rPr>
              <a:t>Shura</a:t>
            </a:r>
            <a:r>
              <a:rPr lang="en-US" b="1" dirty="0" smtClean="0">
                <a:solidFill>
                  <a:srgbClr val="FFC000"/>
                </a:solidFill>
              </a:rPr>
              <a:t>?”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en-US" b="1" dirty="0">
                <a:solidFill>
                  <a:srgbClr val="00B050"/>
                </a:solidFill>
              </a:rPr>
              <a:t>How important do you think it is for women to run for office?” </a:t>
            </a:r>
          </a:p>
          <a:p>
            <a:pPr lvl="1"/>
            <a:r>
              <a:rPr lang="en-US" dirty="0"/>
              <a:t>Responses ranged from “Very important” (1) to “Not important at all” (5)</a:t>
            </a:r>
          </a:p>
        </p:txBody>
      </p:sp>
    </p:spTree>
    <p:extLst>
      <p:ext uri="{BB962C8B-B14F-4D97-AF65-F5344CB8AC3E}">
        <p14:creationId xmlns:p14="http://schemas.microsoft.com/office/powerpoint/2010/main" val="17441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9221" cy="3450130"/>
          </a:xfrm>
        </p:spPr>
        <p:txBody>
          <a:bodyPr/>
          <a:lstStyle/>
          <a:p>
            <a:r>
              <a:rPr lang="en-US" dirty="0" smtClean="0"/>
              <a:t>Measuring Support for Women’s Representation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85" y="0"/>
            <a:ext cx="6211615" cy="6873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1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Attitudinal 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3556" y="1681163"/>
            <a:ext cx="4310281" cy="82391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Gender Ideology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3557" y="2505075"/>
            <a:ext cx="3564045" cy="3684588"/>
          </a:xfrm>
        </p:spPr>
        <p:txBody>
          <a:bodyPr>
            <a:noAutofit/>
          </a:bodyPr>
          <a:lstStyle/>
          <a:p>
            <a:r>
              <a:rPr lang="en-US" sz="2000" dirty="0"/>
              <a:t>On the whole, men make better political leaders than women </a:t>
            </a:r>
            <a:r>
              <a:rPr lang="en-US" sz="2000" dirty="0" smtClean="0"/>
              <a:t>do.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university education is more important for a boy than for a </a:t>
            </a:r>
            <a:r>
              <a:rPr lang="en-US" sz="2000" dirty="0" smtClean="0"/>
              <a:t>girl.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jobs are scarce, men should have more rights to a job than women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12175" y="1690688"/>
            <a:ext cx="3413234" cy="82391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Religiosity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12175" y="2505075"/>
            <a:ext cx="3413234" cy="3684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</a:t>
            </a:r>
            <a:r>
              <a:rPr lang="en-US" sz="2000" dirty="0"/>
              <a:t>is acceptable for me to listen to </a:t>
            </a:r>
            <a:r>
              <a:rPr lang="en-US" sz="2000" dirty="0" smtClean="0"/>
              <a:t>music.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is acceptable for me to take personal loans from banks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911651" y="1695947"/>
            <a:ext cx="34132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Tribalism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911651" y="2510334"/>
            <a:ext cx="4280349" cy="4195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</a:t>
            </a:r>
            <a:r>
              <a:rPr lang="en-US" dirty="0"/>
              <a:t>what extent </a:t>
            </a:r>
            <a:r>
              <a:rPr lang="en-US" dirty="0" smtClean="0"/>
              <a:t>is tribal </a:t>
            </a:r>
            <a:r>
              <a:rPr lang="en-US" dirty="0"/>
              <a:t>nomination </a:t>
            </a:r>
            <a:r>
              <a:rPr lang="en-US" dirty="0" smtClean="0"/>
              <a:t>important </a:t>
            </a:r>
            <a:r>
              <a:rPr lang="en-US" dirty="0"/>
              <a:t>for </a:t>
            </a:r>
            <a:r>
              <a:rPr lang="en-US" dirty="0" smtClean="0"/>
              <a:t>your </a:t>
            </a:r>
            <a:r>
              <a:rPr lang="en-US" dirty="0"/>
              <a:t>vote </a:t>
            </a:r>
            <a:r>
              <a:rPr lang="en-US" dirty="0" smtClean="0"/>
              <a:t>choice?</a:t>
            </a:r>
          </a:p>
          <a:p>
            <a:r>
              <a:rPr lang="en-US" dirty="0" smtClean="0"/>
              <a:t>It </a:t>
            </a:r>
            <a:r>
              <a:rPr lang="en-US" dirty="0"/>
              <a:t>is important for me to participate in my tribal events like attending ceremonies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important to keep in contact with my tribal members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important for me to be aware of my tribe's issues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Tribal </a:t>
            </a:r>
            <a:r>
              <a:rPr lang="en-US" dirty="0"/>
              <a:t>compatibility is important for me in deciding whom to marry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Tribal </a:t>
            </a:r>
            <a:r>
              <a:rPr lang="en-US" dirty="0"/>
              <a:t>affiliation is an important part of my identity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Support for Women’s Representation?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13" y="1690688"/>
            <a:ext cx="7003174" cy="5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Support for Women’s Representation?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7316"/>
          <a:stretch/>
        </p:blipFill>
        <p:spPr>
          <a:xfrm>
            <a:off x="84080" y="1825625"/>
            <a:ext cx="12031403" cy="3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</a:t>
            </a:r>
            <a:r>
              <a:rPr lang="en-US" b="1" dirty="0" smtClean="0">
                <a:solidFill>
                  <a:srgbClr val="00B050"/>
                </a:solidFill>
              </a:rPr>
              <a:t>demand side </a:t>
            </a:r>
            <a:r>
              <a:rPr lang="en-US" dirty="0" smtClean="0"/>
              <a:t>matter?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58" y="1498960"/>
            <a:ext cx="8239913" cy="5253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2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92702"/>
            <a:ext cx="8229600" cy="1325563"/>
          </a:xfrm>
        </p:spPr>
        <p:txBody>
          <a:bodyPr/>
          <a:lstStyle/>
          <a:p>
            <a:r>
              <a:rPr lang="en-US" dirty="0" smtClean="0"/>
              <a:t>From Iowa to Brazil to Oman?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25157" y="1681023"/>
            <a:ext cx="7010401" cy="3826613"/>
            <a:chOff x="4879319" y="1690688"/>
            <a:chExt cx="7090649" cy="3408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9319" y="1690688"/>
              <a:ext cx="7090649" cy="3408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4137"/>
            <a:stretch/>
          </p:blipFill>
          <p:spPr>
            <a:xfrm>
              <a:off x="8008883" y="1690688"/>
              <a:ext cx="3961084" cy="340896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3" y="377741"/>
            <a:ext cx="2482852" cy="3710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2" y="4271914"/>
            <a:ext cx="3386959" cy="2187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99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Supply Side</a:t>
            </a:r>
            <a:r>
              <a:rPr lang="en-US" dirty="0"/>
              <a:t>: </a:t>
            </a:r>
            <a:r>
              <a:rPr lang="en-US" dirty="0" smtClean="0"/>
              <a:t>Why don’t </a:t>
            </a:r>
            <a:r>
              <a:rPr lang="en-US" dirty="0"/>
              <a:t>women run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Parties </a:t>
            </a:r>
            <a:r>
              <a:rPr lang="en-US" smtClean="0"/>
              <a:t>&amp; tribes</a:t>
            </a:r>
            <a:endParaRPr lang="en-US"/>
          </a:p>
        </p:txBody>
      </p:sp>
      <p:pic>
        <p:nvPicPr>
          <p:cNvPr id="4" name="Picture 2" descr="https://fanack.com/wp-content/uploads/oman-population-tribes-in-oman-tribal-song-flickr-fanck1924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7929"/>
            <a:ext cx="5068066" cy="32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Forward: October 2019?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Amy Erica Smith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aesmith2@iastate.edu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8" y="823313"/>
            <a:ext cx="11740923" cy="50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7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9" y="0"/>
            <a:ext cx="10963275" cy="68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9" y="106817"/>
            <a:ext cx="10615501" cy="66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Iowa to Brazil to Oman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18175"/>
          <a:stretch/>
        </p:blipFill>
        <p:spPr>
          <a:xfrm>
            <a:off x="325820" y="1597921"/>
            <a:ext cx="5580993" cy="49689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93" y="1597921"/>
            <a:ext cx="6012722" cy="49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61" y="711446"/>
            <a:ext cx="3615559" cy="1325563"/>
          </a:xfrm>
        </p:spPr>
        <p:txBody>
          <a:bodyPr/>
          <a:lstStyle/>
          <a:p>
            <a:r>
              <a:rPr lang="en-US" dirty="0" smtClean="0"/>
              <a:t>The Puzzle</a:t>
            </a:r>
            <a:endParaRPr lang="en-US" dirty="0"/>
          </a:p>
        </p:txBody>
      </p:sp>
      <p:pic>
        <p:nvPicPr>
          <p:cNvPr id="1026" name="Picture 2" descr="Image result for majlis al shura 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25" y="185190"/>
            <a:ext cx="7993461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jlis al shura 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" y="3381866"/>
            <a:ext cx="5906813" cy="33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www.thenational.ae/image/policy:1.83760:1498938403/image/jpeg.jpg?f=16x9&amp;w=1024&amp;$p$f$w=2589d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8" y="4004441"/>
            <a:ext cx="4858862" cy="27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61" y="711446"/>
            <a:ext cx="3615559" cy="1325563"/>
          </a:xfrm>
        </p:spPr>
        <p:txBody>
          <a:bodyPr/>
          <a:lstStyle/>
          <a:p>
            <a:r>
              <a:rPr lang="en-US" dirty="0" smtClean="0"/>
              <a:t>The Puzzle</a:t>
            </a:r>
            <a:endParaRPr lang="en-US" dirty="0"/>
          </a:p>
        </p:txBody>
      </p:sp>
      <p:pic>
        <p:nvPicPr>
          <p:cNvPr id="1032" name="Picture 8" descr="Image result for Nemah bint Jamiel bin Farhan al-Busaid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58" y="126288"/>
            <a:ext cx="5987583" cy="64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861" y="4421492"/>
            <a:ext cx="2974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October 2015:</a:t>
            </a:r>
          </a:p>
          <a:p>
            <a:endParaRPr lang="en-US" sz="2400" dirty="0"/>
          </a:p>
          <a:p>
            <a:r>
              <a:rPr lang="en-US" sz="2400" dirty="0" err="1" smtClean="0"/>
              <a:t>Nemah</a:t>
            </a:r>
            <a:r>
              <a:rPr lang="en-US" sz="2400" dirty="0" smtClean="0"/>
              <a:t> </a:t>
            </a:r>
            <a:r>
              <a:rPr lang="en-US" sz="2400" dirty="0" err="1"/>
              <a:t>bint</a:t>
            </a:r>
            <a:r>
              <a:rPr lang="en-US" sz="2400" dirty="0"/>
              <a:t> </a:t>
            </a:r>
            <a:r>
              <a:rPr lang="en-US" sz="2400" dirty="0" err="1"/>
              <a:t>Jamiel</a:t>
            </a:r>
            <a:r>
              <a:rPr lang="en-US" sz="2400" dirty="0"/>
              <a:t> bin Farhan al-</a:t>
            </a:r>
            <a:r>
              <a:rPr lang="en-US" sz="2400" dirty="0" err="1"/>
              <a:t>Busaidiya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4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9697"/>
            <a:ext cx="7147033" cy="2135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61" y="711446"/>
            <a:ext cx="3615559" cy="1325563"/>
          </a:xfrm>
        </p:spPr>
        <p:txBody>
          <a:bodyPr/>
          <a:lstStyle/>
          <a:p>
            <a:r>
              <a:rPr lang="en-US" dirty="0" smtClean="0"/>
              <a:t>The Puzzle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8" y="2865980"/>
            <a:ext cx="11130558" cy="31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7676" cy="1325563"/>
          </a:xfrm>
        </p:spPr>
        <p:txBody>
          <a:bodyPr/>
          <a:lstStyle/>
          <a:p>
            <a:r>
              <a:rPr lang="en-US" dirty="0" smtClean="0"/>
              <a:t>What Affects Women’s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Supply Side</a:t>
            </a:r>
            <a:r>
              <a:rPr lang="en-US" dirty="0" smtClean="0"/>
              <a:t>: Do women run?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Demand Side</a:t>
            </a:r>
            <a:r>
              <a:rPr lang="en-US" dirty="0" smtClean="0"/>
              <a:t>: </a:t>
            </a:r>
            <a:r>
              <a:rPr lang="en-US" dirty="0"/>
              <a:t>Do </a:t>
            </a:r>
            <a:r>
              <a:rPr lang="en-US" dirty="0" smtClean="0"/>
              <a:t>voters support women candidates?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Demand Side</a:t>
            </a:r>
            <a:r>
              <a:rPr lang="en-US" dirty="0"/>
              <a:t>: </a:t>
            </a:r>
            <a:r>
              <a:rPr lang="en-US" dirty="0" smtClean="0"/>
              <a:t>Why don’t Omani </a:t>
            </a:r>
            <a:r>
              <a:rPr lang="en-US" dirty="0"/>
              <a:t>voters support women candidates?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985"/>
            <a:ext cx="10515600" cy="4158977"/>
          </a:xfrm>
        </p:spPr>
        <p:txBody>
          <a:bodyPr/>
          <a:lstStyle/>
          <a:p>
            <a:r>
              <a:rPr lang="en-US" dirty="0" smtClean="0"/>
              <a:t>Gender ideology</a:t>
            </a:r>
          </a:p>
          <a:p>
            <a:endParaRPr lang="en-US" dirty="0"/>
          </a:p>
          <a:p>
            <a:r>
              <a:rPr lang="en-US" dirty="0" smtClean="0"/>
              <a:t>Religiosity and Islam</a:t>
            </a:r>
          </a:p>
          <a:p>
            <a:endParaRPr lang="en-US" dirty="0"/>
          </a:p>
          <a:p>
            <a:r>
              <a:rPr lang="en-US" dirty="0" smtClean="0"/>
              <a:t>Tribalism</a:t>
            </a:r>
            <a:endParaRPr lang="en-US" dirty="0"/>
          </a:p>
        </p:txBody>
      </p:sp>
      <p:pic>
        <p:nvPicPr>
          <p:cNvPr id="4098" name="Picture 2" descr="https://fanack.com/wp-content/uploads/oman-population-tribes-in-oman-tribal-song-flickr-fanck1924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54" y="2784564"/>
            <a:ext cx="5068066" cy="32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Demand Side</a:t>
            </a:r>
            <a:r>
              <a:rPr lang="en-US" dirty="0"/>
              <a:t>: </a:t>
            </a:r>
            <a:r>
              <a:rPr lang="en-US" dirty="0" smtClean="0"/>
              <a:t>Why don’t Omani </a:t>
            </a:r>
            <a:r>
              <a:rPr lang="en-US" dirty="0"/>
              <a:t>voters support women candidates?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26" y="1895994"/>
            <a:ext cx="8941348" cy="4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562</Words>
  <Application>Microsoft Office PowerPoint</Application>
  <PresentationFormat>Widescreen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Palatino Linotype</vt:lpstr>
      <vt:lpstr>Office Theme</vt:lpstr>
      <vt:lpstr>Electing Women to New Arab Assemblies:</vt:lpstr>
      <vt:lpstr>From Iowa to Brazil to Oman?</vt:lpstr>
      <vt:lpstr>From Iowa to Brazil to Oman</vt:lpstr>
      <vt:lpstr>The Puzzle</vt:lpstr>
      <vt:lpstr>The Puzzle</vt:lpstr>
      <vt:lpstr>The Puzzle</vt:lpstr>
      <vt:lpstr>What Affects Women’s Representation?</vt:lpstr>
      <vt:lpstr>Demand Side: Why don’t Omani voters support women candidates?</vt:lpstr>
      <vt:lpstr>Demand Side: Why don’t Omani voters support women candidates?</vt:lpstr>
      <vt:lpstr>Demand Side: Why don’t Omani voters support women candidates?</vt:lpstr>
      <vt:lpstr>The Study</vt:lpstr>
      <vt:lpstr>Measuring Support for Women’s Representation</vt:lpstr>
      <vt:lpstr>Measuring Support for Women’s Representation</vt:lpstr>
      <vt:lpstr>Measuring Support for Women’s Representation</vt:lpstr>
      <vt:lpstr>Measuring Support for Women’s Representation</vt:lpstr>
      <vt:lpstr>Other Key Attitudinal Measures</vt:lpstr>
      <vt:lpstr>What Affects Support for Women’s Representation?</vt:lpstr>
      <vt:lpstr>What Affects Support for Women’s Representation?</vt:lpstr>
      <vt:lpstr>Does the demand side matter?</vt:lpstr>
      <vt:lpstr>Supply Side: Why don’t women run?</vt:lpstr>
      <vt:lpstr>Going Forward: October 2019?</vt:lpstr>
      <vt:lpstr>Thank you!</vt:lpstr>
      <vt:lpstr>Appendix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Electing Women to New Arab Assemblies:  The Roles of Gender Ideology, Islam, and Tribalism in Oman</dc:title>
  <dc:creator>Smith, Amy E [POL S]</dc:creator>
  <cp:lastModifiedBy>csames</cp:lastModifiedBy>
  <cp:revision>19</cp:revision>
  <dcterms:created xsi:type="dcterms:W3CDTF">2019-04-22T00:39:07Z</dcterms:created>
  <dcterms:modified xsi:type="dcterms:W3CDTF">2019-05-08T19:04:06Z</dcterms:modified>
</cp:coreProperties>
</file>