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20" r:id="rId4"/>
    <p:sldId id="291" r:id="rId5"/>
    <p:sldId id="300" r:id="rId6"/>
    <p:sldId id="295" r:id="rId7"/>
    <p:sldId id="296" r:id="rId8"/>
    <p:sldId id="325" r:id="rId9"/>
    <p:sldId id="298" r:id="rId10"/>
    <p:sldId id="299" r:id="rId11"/>
    <p:sldId id="297" r:id="rId12"/>
    <p:sldId id="310" r:id="rId13"/>
    <p:sldId id="303" r:id="rId14"/>
    <p:sldId id="304" r:id="rId15"/>
    <p:sldId id="306" r:id="rId16"/>
    <p:sldId id="307" r:id="rId17"/>
    <p:sldId id="308" r:id="rId18"/>
    <p:sldId id="322" r:id="rId19"/>
    <p:sldId id="311" r:id="rId20"/>
    <p:sldId id="312" r:id="rId21"/>
    <p:sldId id="309" r:id="rId22"/>
    <p:sldId id="267" r:id="rId23"/>
    <p:sldId id="326" r:id="rId24"/>
    <p:sldId id="268" r:id="rId25"/>
    <p:sldId id="269" r:id="rId26"/>
    <p:sldId id="270" r:id="rId27"/>
    <p:sldId id="272" r:id="rId28"/>
    <p:sldId id="328" r:id="rId29"/>
    <p:sldId id="273" r:id="rId30"/>
    <p:sldId id="274" r:id="rId31"/>
    <p:sldId id="321" r:id="rId32"/>
    <p:sldId id="327" r:id="rId33"/>
    <p:sldId id="275" r:id="rId34"/>
    <p:sldId id="276" r:id="rId35"/>
    <p:sldId id="277" r:id="rId36"/>
    <p:sldId id="301" r:id="rId37"/>
    <p:sldId id="319" r:id="rId38"/>
    <p:sldId id="32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2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79" autoAdjust="0"/>
    <p:restoredTop sz="9466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za\Dropbox\000-Work\2-Statistics\BP\2018bp-stats-review-2018-all-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'Oil - Crude prices since 1861'!$B$4</c:f>
              <c:strCache>
                <c:ptCount val="1"/>
                <c:pt idx="0">
                  <c:v>$ money of the day</c:v>
                </c:pt>
              </c:strCache>
            </c:strRef>
          </c:tx>
          <c:spPr>
            <a:ln w="9525">
              <a:solidFill>
                <a:srgbClr val="FF0000"/>
              </a:solidFill>
              <a:prstDash val="lgDashDot"/>
            </a:ln>
          </c:spPr>
          <c:marker>
            <c:symbol val="none"/>
          </c:marker>
          <c:cat>
            <c:numRef>
              <c:f>'Oil - Crude prices since 1861'!$A$5:$A$161</c:f>
              <c:numCache>
                <c:formatCode>General</c:formatCode>
                <c:ptCount val="157"/>
                <c:pt idx="0">
                  <c:v>1861</c:v>
                </c:pt>
                <c:pt idx="1">
                  <c:v>1862</c:v>
                </c:pt>
                <c:pt idx="2">
                  <c:v>1863</c:v>
                </c:pt>
                <c:pt idx="3">
                  <c:v>1864</c:v>
                </c:pt>
                <c:pt idx="4">
                  <c:v>1865</c:v>
                </c:pt>
                <c:pt idx="5">
                  <c:v>1866</c:v>
                </c:pt>
                <c:pt idx="6">
                  <c:v>1867</c:v>
                </c:pt>
                <c:pt idx="7">
                  <c:v>1868</c:v>
                </c:pt>
                <c:pt idx="8">
                  <c:v>1869</c:v>
                </c:pt>
                <c:pt idx="9">
                  <c:v>1870</c:v>
                </c:pt>
                <c:pt idx="10">
                  <c:v>1871</c:v>
                </c:pt>
                <c:pt idx="11">
                  <c:v>1872</c:v>
                </c:pt>
                <c:pt idx="12">
                  <c:v>1873</c:v>
                </c:pt>
                <c:pt idx="13">
                  <c:v>1874</c:v>
                </c:pt>
                <c:pt idx="14">
                  <c:v>1875</c:v>
                </c:pt>
                <c:pt idx="15">
                  <c:v>1876</c:v>
                </c:pt>
                <c:pt idx="16">
                  <c:v>1877</c:v>
                </c:pt>
                <c:pt idx="17">
                  <c:v>1878</c:v>
                </c:pt>
                <c:pt idx="18">
                  <c:v>1879</c:v>
                </c:pt>
                <c:pt idx="19">
                  <c:v>1880</c:v>
                </c:pt>
                <c:pt idx="20">
                  <c:v>1881</c:v>
                </c:pt>
                <c:pt idx="21">
                  <c:v>1882</c:v>
                </c:pt>
                <c:pt idx="22">
                  <c:v>1883</c:v>
                </c:pt>
                <c:pt idx="23">
                  <c:v>1884</c:v>
                </c:pt>
                <c:pt idx="24">
                  <c:v>1885</c:v>
                </c:pt>
                <c:pt idx="25">
                  <c:v>1886</c:v>
                </c:pt>
                <c:pt idx="26">
                  <c:v>1887</c:v>
                </c:pt>
                <c:pt idx="27">
                  <c:v>1888</c:v>
                </c:pt>
                <c:pt idx="28">
                  <c:v>1889</c:v>
                </c:pt>
                <c:pt idx="29">
                  <c:v>1890</c:v>
                </c:pt>
                <c:pt idx="30">
                  <c:v>1891</c:v>
                </c:pt>
                <c:pt idx="31">
                  <c:v>1892</c:v>
                </c:pt>
                <c:pt idx="32">
                  <c:v>1893</c:v>
                </c:pt>
                <c:pt idx="33">
                  <c:v>1894</c:v>
                </c:pt>
                <c:pt idx="34">
                  <c:v>1895</c:v>
                </c:pt>
                <c:pt idx="35">
                  <c:v>1896</c:v>
                </c:pt>
                <c:pt idx="36">
                  <c:v>1897</c:v>
                </c:pt>
                <c:pt idx="37">
                  <c:v>1898</c:v>
                </c:pt>
                <c:pt idx="38">
                  <c:v>1899</c:v>
                </c:pt>
                <c:pt idx="39">
                  <c:v>1900</c:v>
                </c:pt>
                <c:pt idx="40">
                  <c:v>1901</c:v>
                </c:pt>
                <c:pt idx="41">
                  <c:v>1902</c:v>
                </c:pt>
                <c:pt idx="42">
                  <c:v>1903</c:v>
                </c:pt>
                <c:pt idx="43">
                  <c:v>1904</c:v>
                </c:pt>
                <c:pt idx="44">
                  <c:v>1905</c:v>
                </c:pt>
                <c:pt idx="45">
                  <c:v>1906</c:v>
                </c:pt>
                <c:pt idx="46">
                  <c:v>1907</c:v>
                </c:pt>
                <c:pt idx="47">
                  <c:v>1908</c:v>
                </c:pt>
                <c:pt idx="48">
                  <c:v>1909</c:v>
                </c:pt>
                <c:pt idx="49">
                  <c:v>1910</c:v>
                </c:pt>
                <c:pt idx="50">
                  <c:v>1911</c:v>
                </c:pt>
                <c:pt idx="51">
                  <c:v>1912</c:v>
                </c:pt>
                <c:pt idx="52">
                  <c:v>1913</c:v>
                </c:pt>
                <c:pt idx="53">
                  <c:v>1914</c:v>
                </c:pt>
                <c:pt idx="54">
                  <c:v>1915</c:v>
                </c:pt>
                <c:pt idx="55">
                  <c:v>1916</c:v>
                </c:pt>
                <c:pt idx="56">
                  <c:v>1917</c:v>
                </c:pt>
                <c:pt idx="57">
                  <c:v>1918</c:v>
                </c:pt>
                <c:pt idx="58">
                  <c:v>1919</c:v>
                </c:pt>
                <c:pt idx="59">
                  <c:v>1920</c:v>
                </c:pt>
                <c:pt idx="60">
                  <c:v>1921</c:v>
                </c:pt>
                <c:pt idx="61">
                  <c:v>1922</c:v>
                </c:pt>
                <c:pt idx="62">
                  <c:v>1923</c:v>
                </c:pt>
                <c:pt idx="63">
                  <c:v>1924</c:v>
                </c:pt>
                <c:pt idx="64">
                  <c:v>1925</c:v>
                </c:pt>
                <c:pt idx="65">
                  <c:v>1926</c:v>
                </c:pt>
                <c:pt idx="66">
                  <c:v>1927</c:v>
                </c:pt>
                <c:pt idx="67">
                  <c:v>1928</c:v>
                </c:pt>
                <c:pt idx="68">
                  <c:v>1929</c:v>
                </c:pt>
                <c:pt idx="69">
                  <c:v>1930</c:v>
                </c:pt>
                <c:pt idx="70">
                  <c:v>1931</c:v>
                </c:pt>
                <c:pt idx="71">
                  <c:v>1932</c:v>
                </c:pt>
                <c:pt idx="72">
                  <c:v>1933</c:v>
                </c:pt>
                <c:pt idx="73">
                  <c:v>1934</c:v>
                </c:pt>
                <c:pt idx="74">
                  <c:v>1935</c:v>
                </c:pt>
                <c:pt idx="75">
                  <c:v>1936</c:v>
                </c:pt>
                <c:pt idx="76">
                  <c:v>1937</c:v>
                </c:pt>
                <c:pt idx="77">
                  <c:v>1938</c:v>
                </c:pt>
                <c:pt idx="78">
                  <c:v>1939</c:v>
                </c:pt>
                <c:pt idx="79">
                  <c:v>1940</c:v>
                </c:pt>
                <c:pt idx="80">
                  <c:v>1941</c:v>
                </c:pt>
                <c:pt idx="81">
                  <c:v>1942</c:v>
                </c:pt>
                <c:pt idx="82">
                  <c:v>1943</c:v>
                </c:pt>
                <c:pt idx="83">
                  <c:v>1944</c:v>
                </c:pt>
                <c:pt idx="84">
                  <c:v>1945</c:v>
                </c:pt>
                <c:pt idx="85">
                  <c:v>1946</c:v>
                </c:pt>
                <c:pt idx="86">
                  <c:v>1947</c:v>
                </c:pt>
                <c:pt idx="87">
                  <c:v>1948</c:v>
                </c:pt>
                <c:pt idx="88">
                  <c:v>1949</c:v>
                </c:pt>
                <c:pt idx="89">
                  <c:v>1950</c:v>
                </c:pt>
                <c:pt idx="90">
                  <c:v>1951</c:v>
                </c:pt>
                <c:pt idx="91">
                  <c:v>1952</c:v>
                </c:pt>
                <c:pt idx="92">
                  <c:v>1953</c:v>
                </c:pt>
                <c:pt idx="93">
                  <c:v>1954</c:v>
                </c:pt>
                <c:pt idx="94">
                  <c:v>1955</c:v>
                </c:pt>
                <c:pt idx="95">
                  <c:v>1956</c:v>
                </c:pt>
                <c:pt idx="96">
                  <c:v>1957</c:v>
                </c:pt>
                <c:pt idx="97">
                  <c:v>1958</c:v>
                </c:pt>
                <c:pt idx="98">
                  <c:v>1959</c:v>
                </c:pt>
                <c:pt idx="99">
                  <c:v>1960</c:v>
                </c:pt>
                <c:pt idx="100">
                  <c:v>1961</c:v>
                </c:pt>
                <c:pt idx="101">
                  <c:v>1962</c:v>
                </c:pt>
                <c:pt idx="102">
                  <c:v>1963</c:v>
                </c:pt>
                <c:pt idx="103">
                  <c:v>1964</c:v>
                </c:pt>
                <c:pt idx="104">
                  <c:v>1965</c:v>
                </c:pt>
                <c:pt idx="105">
                  <c:v>1966</c:v>
                </c:pt>
                <c:pt idx="106">
                  <c:v>1967</c:v>
                </c:pt>
                <c:pt idx="107">
                  <c:v>1968</c:v>
                </c:pt>
                <c:pt idx="108">
                  <c:v>1969</c:v>
                </c:pt>
                <c:pt idx="109">
                  <c:v>1970</c:v>
                </c:pt>
                <c:pt idx="110">
                  <c:v>1971</c:v>
                </c:pt>
                <c:pt idx="111">
                  <c:v>1972</c:v>
                </c:pt>
                <c:pt idx="112">
                  <c:v>1973</c:v>
                </c:pt>
                <c:pt idx="113">
                  <c:v>1974</c:v>
                </c:pt>
                <c:pt idx="114">
                  <c:v>1975</c:v>
                </c:pt>
                <c:pt idx="115">
                  <c:v>1976</c:v>
                </c:pt>
                <c:pt idx="116">
                  <c:v>1977</c:v>
                </c:pt>
                <c:pt idx="117">
                  <c:v>1978</c:v>
                </c:pt>
                <c:pt idx="118">
                  <c:v>1979</c:v>
                </c:pt>
                <c:pt idx="119">
                  <c:v>1980</c:v>
                </c:pt>
                <c:pt idx="120">
                  <c:v>1981</c:v>
                </c:pt>
                <c:pt idx="121">
                  <c:v>1982</c:v>
                </c:pt>
                <c:pt idx="122">
                  <c:v>1983</c:v>
                </c:pt>
                <c:pt idx="123">
                  <c:v>1984</c:v>
                </c:pt>
                <c:pt idx="124">
                  <c:v>1985</c:v>
                </c:pt>
                <c:pt idx="125">
                  <c:v>1986</c:v>
                </c:pt>
                <c:pt idx="126">
                  <c:v>1987</c:v>
                </c:pt>
                <c:pt idx="127">
                  <c:v>1988</c:v>
                </c:pt>
                <c:pt idx="128">
                  <c:v>1989</c:v>
                </c:pt>
                <c:pt idx="129">
                  <c:v>1990</c:v>
                </c:pt>
                <c:pt idx="130">
                  <c:v>1991</c:v>
                </c:pt>
                <c:pt idx="131">
                  <c:v>1992</c:v>
                </c:pt>
                <c:pt idx="132">
                  <c:v>1993</c:v>
                </c:pt>
                <c:pt idx="133">
                  <c:v>1994</c:v>
                </c:pt>
                <c:pt idx="134">
                  <c:v>1995</c:v>
                </c:pt>
                <c:pt idx="135">
                  <c:v>1996</c:v>
                </c:pt>
                <c:pt idx="136">
                  <c:v>1997</c:v>
                </c:pt>
                <c:pt idx="137">
                  <c:v>1998</c:v>
                </c:pt>
                <c:pt idx="138">
                  <c:v>1999</c:v>
                </c:pt>
                <c:pt idx="139">
                  <c:v>2000</c:v>
                </c:pt>
                <c:pt idx="140">
                  <c:v>2001</c:v>
                </c:pt>
                <c:pt idx="141">
                  <c:v>2002</c:v>
                </c:pt>
                <c:pt idx="142">
                  <c:v>2003</c:v>
                </c:pt>
                <c:pt idx="143">
                  <c:v>2004</c:v>
                </c:pt>
                <c:pt idx="144">
                  <c:v>2005</c:v>
                </c:pt>
                <c:pt idx="145">
                  <c:v>2006</c:v>
                </c:pt>
                <c:pt idx="146">
                  <c:v>2007</c:v>
                </c:pt>
                <c:pt idx="147">
                  <c:v>2008</c:v>
                </c:pt>
                <c:pt idx="148">
                  <c:v>2009</c:v>
                </c:pt>
                <c:pt idx="149">
                  <c:v>2010</c:v>
                </c:pt>
                <c:pt idx="150">
                  <c:v>2011</c:v>
                </c:pt>
                <c:pt idx="151">
                  <c:v>2012</c:v>
                </c:pt>
                <c:pt idx="152">
                  <c:v>2013</c:v>
                </c:pt>
                <c:pt idx="153">
                  <c:v>2014</c:v>
                </c:pt>
                <c:pt idx="154">
                  <c:v>2015</c:v>
                </c:pt>
                <c:pt idx="155">
                  <c:v>2016</c:v>
                </c:pt>
                <c:pt idx="156">
                  <c:v>2017</c:v>
                </c:pt>
              </c:numCache>
            </c:numRef>
          </c:cat>
          <c:val>
            <c:numRef>
              <c:f>'Oil - Crude prices since 1861'!$B$5:$B$161</c:f>
              <c:numCache>
                <c:formatCode>0.00</c:formatCode>
                <c:ptCount val="157"/>
                <c:pt idx="0">
                  <c:v>0.49000000000000032</c:v>
                </c:pt>
                <c:pt idx="1">
                  <c:v>1.05</c:v>
                </c:pt>
                <c:pt idx="2">
                  <c:v>3.15</c:v>
                </c:pt>
                <c:pt idx="3">
                  <c:v>8.06</c:v>
                </c:pt>
                <c:pt idx="4">
                  <c:v>6.59</c:v>
                </c:pt>
                <c:pt idx="5">
                  <c:v>3.74</c:v>
                </c:pt>
                <c:pt idx="6">
                  <c:v>2.4099999999999997</c:v>
                </c:pt>
                <c:pt idx="7">
                  <c:v>3.63</c:v>
                </c:pt>
                <c:pt idx="8">
                  <c:v>3.64</c:v>
                </c:pt>
                <c:pt idx="9">
                  <c:v>3.86</c:v>
                </c:pt>
                <c:pt idx="10">
                  <c:v>4.34</c:v>
                </c:pt>
                <c:pt idx="11">
                  <c:v>3.64</c:v>
                </c:pt>
                <c:pt idx="12">
                  <c:v>1.83</c:v>
                </c:pt>
                <c:pt idx="13">
                  <c:v>1.1700000000000019</c:v>
                </c:pt>
                <c:pt idx="14">
                  <c:v>1.35</c:v>
                </c:pt>
                <c:pt idx="15">
                  <c:v>2.56</c:v>
                </c:pt>
                <c:pt idx="16">
                  <c:v>2.42</c:v>
                </c:pt>
                <c:pt idx="17">
                  <c:v>1.1900000000000019</c:v>
                </c:pt>
                <c:pt idx="18">
                  <c:v>0.86000000000000065</c:v>
                </c:pt>
                <c:pt idx="19">
                  <c:v>0.95000000000000062</c:v>
                </c:pt>
                <c:pt idx="20">
                  <c:v>0.86000000000000065</c:v>
                </c:pt>
                <c:pt idx="21">
                  <c:v>0.78</c:v>
                </c:pt>
                <c:pt idx="22">
                  <c:v>1</c:v>
                </c:pt>
                <c:pt idx="23">
                  <c:v>0.84000000000000064</c:v>
                </c:pt>
                <c:pt idx="24">
                  <c:v>0.88000000000000023</c:v>
                </c:pt>
                <c:pt idx="25">
                  <c:v>0.71000000000000063</c:v>
                </c:pt>
                <c:pt idx="26">
                  <c:v>0.67000000000000126</c:v>
                </c:pt>
                <c:pt idx="27">
                  <c:v>0.88000000000000023</c:v>
                </c:pt>
                <c:pt idx="28">
                  <c:v>0.94000000000000061</c:v>
                </c:pt>
                <c:pt idx="29">
                  <c:v>0.87000000000000099</c:v>
                </c:pt>
                <c:pt idx="30">
                  <c:v>0.67000000000000126</c:v>
                </c:pt>
                <c:pt idx="31">
                  <c:v>0.56000000000000005</c:v>
                </c:pt>
                <c:pt idx="32">
                  <c:v>0.64000000000000112</c:v>
                </c:pt>
                <c:pt idx="33">
                  <c:v>0.84000000000000064</c:v>
                </c:pt>
                <c:pt idx="34">
                  <c:v>1.36</c:v>
                </c:pt>
                <c:pt idx="35">
                  <c:v>1.1800000000000019</c:v>
                </c:pt>
                <c:pt idx="36">
                  <c:v>0.79</c:v>
                </c:pt>
                <c:pt idx="37">
                  <c:v>0.91</c:v>
                </c:pt>
                <c:pt idx="38">
                  <c:v>1.29</c:v>
                </c:pt>
                <c:pt idx="39">
                  <c:v>1.1900000000000019</c:v>
                </c:pt>
                <c:pt idx="40">
                  <c:v>0.96000000000000063</c:v>
                </c:pt>
                <c:pt idx="41">
                  <c:v>0.8</c:v>
                </c:pt>
                <c:pt idx="42">
                  <c:v>0.94000000000000061</c:v>
                </c:pt>
                <c:pt idx="43">
                  <c:v>0.86000000000000065</c:v>
                </c:pt>
                <c:pt idx="44">
                  <c:v>0.62000000000000099</c:v>
                </c:pt>
                <c:pt idx="45">
                  <c:v>0.73000000000000065</c:v>
                </c:pt>
                <c:pt idx="46">
                  <c:v>0.72000000000000064</c:v>
                </c:pt>
                <c:pt idx="47">
                  <c:v>0.72000000000000064</c:v>
                </c:pt>
                <c:pt idx="48">
                  <c:v>0.70000000000000062</c:v>
                </c:pt>
                <c:pt idx="49">
                  <c:v>0.61000000000000065</c:v>
                </c:pt>
                <c:pt idx="50">
                  <c:v>0.61000000000000065</c:v>
                </c:pt>
                <c:pt idx="51">
                  <c:v>0.74000000000000099</c:v>
                </c:pt>
                <c:pt idx="52">
                  <c:v>0.95000000000000062</c:v>
                </c:pt>
                <c:pt idx="53">
                  <c:v>0.81</c:v>
                </c:pt>
                <c:pt idx="54">
                  <c:v>0.64000000000000112</c:v>
                </c:pt>
                <c:pt idx="55">
                  <c:v>1.1000000000000001</c:v>
                </c:pt>
                <c:pt idx="56">
                  <c:v>1.56</c:v>
                </c:pt>
                <c:pt idx="57">
                  <c:v>1.9800000000000015</c:v>
                </c:pt>
                <c:pt idx="58">
                  <c:v>2.0099999999999998</c:v>
                </c:pt>
                <c:pt idx="59">
                  <c:v>3.07</c:v>
                </c:pt>
                <c:pt idx="60">
                  <c:v>1.7300000000000004</c:v>
                </c:pt>
                <c:pt idx="61">
                  <c:v>1.61</c:v>
                </c:pt>
                <c:pt idx="62">
                  <c:v>1.34</c:v>
                </c:pt>
                <c:pt idx="63">
                  <c:v>1.43</c:v>
                </c:pt>
                <c:pt idx="64">
                  <c:v>1.6800000000000019</c:v>
                </c:pt>
                <c:pt idx="65">
                  <c:v>1.8800000000000001</c:v>
                </c:pt>
                <c:pt idx="66">
                  <c:v>1.3</c:v>
                </c:pt>
                <c:pt idx="67">
                  <c:v>1.1700000000000019</c:v>
                </c:pt>
                <c:pt idx="68">
                  <c:v>1.27</c:v>
                </c:pt>
                <c:pt idx="69">
                  <c:v>1.1900000000000019</c:v>
                </c:pt>
                <c:pt idx="70">
                  <c:v>0.65000000000000124</c:v>
                </c:pt>
                <c:pt idx="71">
                  <c:v>0.87000000000000099</c:v>
                </c:pt>
                <c:pt idx="72">
                  <c:v>0.67000000000000126</c:v>
                </c:pt>
                <c:pt idx="73">
                  <c:v>1</c:v>
                </c:pt>
                <c:pt idx="74">
                  <c:v>0.97000000000000053</c:v>
                </c:pt>
                <c:pt idx="75">
                  <c:v>1.0900000000000001</c:v>
                </c:pt>
                <c:pt idx="76">
                  <c:v>1.1800000000000019</c:v>
                </c:pt>
                <c:pt idx="77">
                  <c:v>1.1299999999999977</c:v>
                </c:pt>
                <c:pt idx="78">
                  <c:v>1.02</c:v>
                </c:pt>
                <c:pt idx="79">
                  <c:v>1.02</c:v>
                </c:pt>
                <c:pt idx="80">
                  <c:v>1.1399999999999977</c:v>
                </c:pt>
                <c:pt idx="81">
                  <c:v>1.1900000000000019</c:v>
                </c:pt>
                <c:pt idx="82">
                  <c:v>1.2</c:v>
                </c:pt>
                <c:pt idx="83">
                  <c:v>1.21</c:v>
                </c:pt>
                <c:pt idx="84">
                  <c:v>1.05</c:v>
                </c:pt>
                <c:pt idx="85">
                  <c:v>1.1200000000000001</c:v>
                </c:pt>
                <c:pt idx="86">
                  <c:v>1.9</c:v>
                </c:pt>
                <c:pt idx="87">
                  <c:v>1.9900000000000015</c:v>
                </c:pt>
                <c:pt idx="88">
                  <c:v>1.7800000000000005</c:v>
                </c:pt>
                <c:pt idx="89">
                  <c:v>1.7100000000000004</c:v>
                </c:pt>
                <c:pt idx="90">
                  <c:v>1.7100000000000004</c:v>
                </c:pt>
                <c:pt idx="91">
                  <c:v>1.7100000000000004</c:v>
                </c:pt>
                <c:pt idx="92">
                  <c:v>1.9300000000000015</c:v>
                </c:pt>
                <c:pt idx="93">
                  <c:v>1.9300000000000015</c:v>
                </c:pt>
                <c:pt idx="94">
                  <c:v>1.9300000000000015</c:v>
                </c:pt>
                <c:pt idx="95">
                  <c:v>1.9300000000000015</c:v>
                </c:pt>
                <c:pt idx="96">
                  <c:v>1.9</c:v>
                </c:pt>
                <c:pt idx="97">
                  <c:v>2.08</c:v>
                </c:pt>
                <c:pt idx="98">
                  <c:v>2.08</c:v>
                </c:pt>
                <c:pt idx="99">
                  <c:v>1.9</c:v>
                </c:pt>
                <c:pt idx="100">
                  <c:v>1.8</c:v>
                </c:pt>
                <c:pt idx="101">
                  <c:v>1.8</c:v>
                </c:pt>
                <c:pt idx="102">
                  <c:v>1.8</c:v>
                </c:pt>
                <c:pt idx="103">
                  <c:v>1.8</c:v>
                </c:pt>
                <c:pt idx="104">
                  <c:v>1.8</c:v>
                </c:pt>
                <c:pt idx="105">
                  <c:v>1.8</c:v>
                </c:pt>
                <c:pt idx="106">
                  <c:v>1.8</c:v>
                </c:pt>
                <c:pt idx="107">
                  <c:v>1.8</c:v>
                </c:pt>
                <c:pt idx="108">
                  <c:v>1.8</c:v>
                </c:pt>
                <c:pt idx="109">
                  <c:v>1.8</c:v>
                </c:pt>
                <c:pt idx="110">
                  <c:v>2.2400000000000002</c:v>
                </c:pt>
                <c:pt idx="111">
                  <c:v>2.48</c:v>
                </c:pt>
                <c:pt idx="112">
                  <c:v>3.29</c:v>
                </c:pt>
                <c:pt idx="113">
                  <c:v>11.58</c:v>
                </c:pt>
                <c:pt idx="114">
                  <c:v>11.53</c:v>
                </c:pt>
                <c:pt idx="115">
                  <c:v>12.8</c:v>
                </c:pt>
                <c:pt idx="116">
                  <c:v>13.92</c:v>
                </c:pt>
                <c:pt idx="117">
                  <c:v>14.02</c:v>
                </c:pt>
                <c:pt idx="118">
                  <c:v>31.610000000000031</c:v>
                </c:pt>
                <c:pt idx="119">
                  <c:v>36.83</c:v>
                </c:pt>
                <c:pt idx="120">
                  <c:v>35.93</c:v>
                </c:pt>
                <c:pt idx="121">
                  <c:v>32.97</c:v>
                </c:pt>
                <c:pt idx="122">
                  <c:v>29.55</c:v>
                </c:pt>
                <c:pt idx="123">
                  <c:v>28.779999999999987</c:v>
                </c:pt>
                <c:pt idx="124">
                  <c:v>27.56</c:v>
                </c:pt>
                <c:pt idx="125">
                  <c:v>14.43</c:v>
                </c:pt>
                <c:pt idx="126">
                  <c:v>18.435039399999958</c:v>
                </c:pt>
                <c:pt idx="127">
                  <c:v>14.923841700000001</c:v>
                </c:pt>
                <c:pt idx="128">
                  <c:v>18.226113300000002</c:v>
                </c:pt>
                <c:pt idx="129">
                  <c:v>23.725820299999963</c:v>
                </c:pt>
                <c:pt idx="130">
                  <c:v>20.0033852</c:v>
                </c:pt>
                <c:pt idx="131">
                  <c:v>19.3208366</c:v>
                </c:pt>
                <c:pt idx="132">
                  <c:v>16.971634199999986</c:v>
                </c:pt>
                <c:pt idx="133">
                  <c:v>15.817315199999999</c:v>
                </c:pt>
                <c:pt idx="134">
                  <c:v>17.016679700000001</c:v>
                </c:pt>
                <c:pt idx="135">
                  <c:v>20.668488400000001</c:v>
                </c:pt>
                <c:pt idx="136">
                  <c:v>19.092587499999986</c:v>
                </c:pt>
                <c:pt idx="137">
                  <c:v>12.7156615</c:v>
                </c:pt>
                <c:pt idx="138">
                  <c:v>17.970077799999999</c:v>
                </c:pt>
                <c:pt idx="139">
                  <c:v>28.495449199999936</c:v>
                </c:pt>
                <c:pt idx="140">
                  <c:v>24.443891099999988</c:v>
                </c:pt>
                <c:pt idx="141">
                  <c:v>25.023255800000001</c:v>
                </c:pt>
                <c:pt idx="142">
                  <c:v>28.830703100000001</c:v>
                </c:pt>
                <c:pt idx="143">
                  <c:v>38.265000000000065</c:v>
                </c:pt>
                <c:pt idx="144">
                  <c:v>54.521089499999995</c:v>
                </c:pt>
                <c:pt idx="145">
                  <c:v>65.144062500000004</c:v>
                </c:pt>
                <c:pt idx="146">
                  <c:v>72.389078399999804</c:v>
                </c:pt>
                <c:pt idx="147">
                  <c:v>97.255972799999768</c:v>
                </c:pt>
                <c:pt idx="148">
                  <c:v>61.671264799999996</c:v>
                </c:pt>
                <c:pt idx="149">
                  <c:v>79.495533600000144</c:v>
                </c:pt>
                <c:pt idx="150">
                  <c:v>111.25559800000001</c:v>
                </c:pt>
                <c:pt idx="151">
                  <c:v>111.66970238095217</c:v>
                </c:pt>
                <c:pt idx="152">
                  <c:v>108.65851778656103</c:v>
                </c:pt>
                <c:pt idx="153">
                  <c:v>98.946007905138444</c:v>
                </c:pt>
                <c:pt idx="154">
                  <c:v>52.386758893280579</c:v>
                </c:pt>
                <c:pt idx="155">
                  <c:v>43.734169960474311</c:v>
                </c:pt>
                <c:pt idx="156" formatCode="General">
                  <c:v>54.190000000000012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3A-48FC-9249-C2A4E1E65575}"/>
            </c:ext>
          </c:extLst>
        </c:ser>
        <c:ser>
          <c:idx val="1"/>
          <c:order val="1"/>
          <c:tx>
            <c:strRef>
              <c:f>'Oil - Crude prices since 1861'!$C$4</c:f>
              <c:strCache>
                <c:ptCount val="1"/>
                <c:pt idx="0">
                  <c:v>$ 2017</c:v>
                </c:pt>
              </c:strCache>
            </c:strRef>
          </c:tx>
          <c:spPr>
            <a:ln>
              <a:solidFill>
                <a:srgbClr val="4F81BD"/>
              </a:solidFill>
              <a:prstDash val="sysDot"/>
            </a:ln>
          </c:spPr>
          <c:marker>
            <c:symbol val="none"/>
          </c:marker>
          <c:cat>
            <c:numRef>
              <c:f>'Oil - Crude prices since 1861'!$A$5:$A$161</c:f>
              <c:numCache>
                <c:formatCode>General</c:formatCode>
                <c:ptCount val="157"/>
                <c:pt idx="0">
                  <c:v>1861</c:v>
                </c:pt>
                <c:pt idx="1">
                  <c:v>1862</c:v>
                </c:pt>
                <c:pt idx="2">
                  <c:v>1863</c:v>
                </c:pt>
                <c:pt idx="3">
                  <c:v>1864</c:v>
                </c:pt>
                <c:pt idx="4">
                  <c:v>1865</c:v>
                </c:pt>
                <c:pt idx="5">
                  <c:v>1866</c:v>
                </c:pt>
                <c:pt idx="6">
                  <c:v>1867</c:v>
                </c:pt>
                <c:pt idx="7">
                  <c:v>1868</c:v>
                </c:pt>
                <c:pt idx="8">
                  <c:v>1869</c:v>
                </c:pt>
                <c:pt idx="9">
                  <c:v>1870</c:v>
                </c:pt>
                <c:pt idx="10">
                  <c:v>1871</c:v>
                </c:pt>
                <c:pt idx="11">
                  <c:v>1872</c:v>
                </c:pt>
                <c:pt idx="12">
                  <c:v>1873</c:v>
                </c:pt>
                <c:pt idx="13">
                  <c:v>1874</c:v>
                </c:pt>
                <c:pt idx="14">
                  <c:v>1875</c:v>
                </c:pt>
                <c:pt idx="15">
                  <c:v>1876</c:v>
                </c:pt>
                <c:pt idx="16">
                  <c:v>1877</c:v>
                </c:pt>
                <c:pt idx="17">
                  <c:v>1878</c:v>
                </c:pt>
                <c:pt idx="18">
                  <c:v>1879</c:v>
                </c:pt>
                <c:pt idx="19">
                  <c:v>1880</c:v>
                </c:pt>
                <c:pt idx="20">
                  <c:v>1881</c:v>
                </c:pt>
                <c:pt idx="21">
                  <c:v>1882</c:v>
                </c:pt>
                <c:pt idx="22">
                  <c:v>1883</c:v>
                </c:pt>
                <c:pt idx="23">
                  <c:v>1884</c:v>
                </c:pt>
                <c:pt idx="24">
                  <c:v>1885</c:v>
                </c:pt>
                <c:pt idx="25">
                  <c:v>1886</c:v>
                </c:pt>
                <c:pt idx="26">
                  <c:v>1887</c:v>
                </c:pt>
                <c:pt idx="27">
                  <c:v>1888</c:v>
                </c:pt>
                <c:pt idx="28">
                  <c:v>1889</c:v>
                </c:pt>
                <c:pt idx="29">
                  <c:v>1890</c:v>
                </c:pt>
                <c:pt idx="30">
                  <c:v>1891</c:v>
                </c:pt>
                <c:pt idx="31">
                  <c:v>1892</c:v>
                </c:pt>
                <c:pt idx="32">
                  <c:v>1893</c:v>
                </c:pt>
                <c:pt idx="33">
                  <c:v>1894</c:v>
                </c:pt>
                <c:pt idx="34">
                  <c:v>1895</c:v>
                </c:pt>
                <c:pt idx="35">
                  <c:v>1896</c:v>
                </c:pt>
                <c:pt idx="36">
                  <c:v>1897</c:v>
                </c:pt>
                <c:pt idx="37">
                  <c:v>1898</c:v>
                </c:pt>
                <c:pt idx="38">
                  <c:v>1899</c:v>
                </c:pt>
                <c:pt idx="39">
                  <c:v>1900</c:v>
                </c:pt>
                <c:pt idx="40">
                  <c:v>1901</c:v>
                </c:pt>
                <c:pt idx="41">
                  <c:v>1902</c:v>
                </c:pt>
                <c:pt idx="42">
                  <c:v>1903</c:v>
                </c:pt>
                <c:pt idx="43">
                  <c:v>1904</c:v>
                </c:pt>
                <c:pt idx="44">
                  <c:v>1905</c:v>
                </c:pt>
                <c:pt idx="45">
                  <c:v>1906</c:v>
                </c:pt>
                <c:pt idx="46">
                  <c:v>1907</c:v>
                </c:pt>
                <c:pt idx="47">
                  <c:v>1908</c:v>
                </c:pt>
                <c:pt idx="48">
                  <c:v>1909</c:v>
                </c:pt>
                <c:pt idx="49">
                  <c:v>1910</c:v>
                </c:pt>
                <c:pt idx="50">
                  <c:v>1911</c:v>
                </c:pt>
                <c:pt idx="51">
                  <c:v>1912</c:v>
                </c:pt>
                <c:pt idx="52">
                  <c:v>1913</c:v>
                </c:pt>
                <c:pt idx="53">
                  <c:v>1914</c:v>
                </c:pt>
                <c:pt idx="54">
                  <c:v>1915</c:v>
                </c:pt>
                <c:pt idx="55">
                  <c:v>1916</c:v>
                </c:pt>
                <c:pt idx="56">
                  <c:v>1917</c:v>
                </c:pt>
                <c:pt idx="57">
                  <c:v>1918</c:v>
                </c:pt>
                <c:pt idx="58">
                  <c:v>1919</c:v>
                </c:pt>
                <c:pt idx="59">
                  <c:v>1920</c:v>
                </c:pt>
                <c:pt idx="60">
                  <c:v>1921</c:v>
                </c:pt>
                <c:pt idx="61">
                  <c:v>1922</c:v>
                </c:pt>
                <c:pt idx="62">
                  <c:v>1923</c:v>
                </c:pt>
                <c:pt idx="63">
                  <c:v>1924</c:v>
                </c:pt>
                <c:pt idx="64">
                  <c:v>1925</c:v>
                </c:pt>
                <c:pt idx="65">
                  <c:v>1926</c:v>
                </c:pt>
                <c:pt idx="66">
                  <c:v>1927</c:v>
                </c:pt>
                <c:pt idx="67">
                  <c:v>1928</c:v>
                </c:pt>
                <c:pt idx="68">
                  <c:v>1929</c:v>
                </c:pt>
                <c:pt idx="69">
                  <c:v>1930</c:v>
                </c:pt>
                <c:pt idx="70">
                  <c:v>1931</c:v>
                </c:pt>
                <c:pt idx="71">
                  <c:v>1932</c:v>
                </c:pt>
                <c:pt idx="72">
                  <c:v>1933</c:v>
                </c:pt>
                <c:pt idx="73">
                  <c:v>1934</c:v>
                </c:pt>
                <c:pt idx="74">
                  <c:v>1935</c:v>
                </c:pt>
                <c:pt idx="75">
                  <c:v>1936</c:v>
                </c:pt>
                <c:pt idx="76">
                  <c:v>1937</c:v>
                </c:pt>
                <c:pt idx="77">
                  <c:v>1938</c:v>
                </c:pt>
                <c:pt idx="78">
                  <c:v>1939</c:v>
                </c:pt>
                <c:pt idx="79">
                  <c:v>1940</c:v>
                </c:pt>
                <c:pt idx="80">
                  <c:v>1941</c:v>
                </c:pt>
                <c:pt idx="81">
                  <c:v>1942</c:v>
                </c:pt>
                <c:pt idx="82">
                  <c:v>1943</c:v>
                </c:pt>
                <c:pt idx="83">
                  <c:v>1944</c:v>
                </c:pt>
                <c:pt idx="84">
                  <c:v>1945</c:v>
                </c:pt>
                <c:pt idx="85">
                  <c:v>1946</c:v>
                </c:pt>
                <c:pt idx="86">
                  <c:v>1947</c:v>
                </c:pt>
                <c:pt idx="87">
                  <c:v>1948</c:v>
                </c:pt>
                <c:pt idx="88">
                  <c:v>1949</c:v>
                </c:pt>
                <c:pt idx="89">
                  <c:v>1950</c:v>
                </c:pt>
                <c:pt idx="90">
                  <c:v>1951</c:v>
                </c:pt>
                <c:pt idx="91">
                  <c:v>1952</c:v>
                </c:pt>
                <c:pt idx="92">
                  <c:v>1953</c:v>
                </c:pt>
                <c:pt idx="93">
                  <c:v>1954</c:v>
                </c:pt>
                <c:pt idx="94">
                  <c:v>1955</c:v>
                </c:pt>
                <c:pt idx="95">
                  <c:v>1956</c:v>
                </c:pt>
                <c:pt idx="96">
                  <c:v>1957</c:v>
                </c:pt>
                <c:pt idx="97">
                  <c:v>1958</c:v>
                </c:pt>
                <c:pt idx="98">
                  <c:v>1959</c:v>
                </c:pt>
                <c:pt idx="99">
                  <c:v>1960</c:v>
                </c:pt>
                <c:pt idx="100">
                  <c:v>1961</c:v>
                </c:pt>
                <c:pt idx="101">
                  <c:v>1962</c:v>
                </c:pt>
                <c:pt idx="102">
                  <c:v>1963</c:v>
                </c:pt>
                <c:pt idx="103">
                  <c:v>1964</c:v>
                </c:pt>
                <c:pt idx="104">
                  <c:v>1965</c:v>
                </c:pt>
                <c:pt idx="105">
                  <c:v>1966</c:v>
                </c:pt>
                <c:pt idx="106">
                  <c:v>1967</c:v>
                </c:pt>
                <c:pt idx="107">
                  <c:v>1968</c:v>
                </c:pt>
                <c:pt idx="108">
                  <c:v>1969</c:v>
                </c:pt>
                <c:pt idx="109">
                  <c:v>1970</c:v>
                </c:pt>
                <c:pt idx="110">
                  <c:v>1971</c:v>
                </c:pt>
                <c:pt idx="111">
                  <c:v>1972</c:v>
                </c:pt>
                <c:pt idx="112">
                  <c:v>1973</c:v>
                </c:pt>
                <c:pt idx="113">
                  <c:v>1974</c:v>
                </c:pt>
                <c:pt idx="114">
                  <c:v>1975</c:v>
                </c:pt>
                <c:pt idx="115">
                  <c:v>1976</c:v>
                </c:pt>
                <c:pt idx="116">
                  <c:v>1977</c:v>
                </c:pt>
                <c:pt idx="117">
                  <c:v>1978</c:v>
                </c:pt>
                <c:pt idx="118">
                  <c:v>1979</c:v>
                </c:pt>
                <c:pt idx="119">
                  <c:v>1980</c:v>
                </c:pt>
                <c:pt idx="120">
                  <c:v>1981</c:v>
                </c:pt>
                <c:pt idx="121">
                  <c:v>1982</c:v>
                </c:pt>
                <c:pt idx="122">
                  <c:v>1983</c:v>
                </c:pt>
                <c:pt idx="123">
                  <c:v>1984</c:v>
                </c:pt>
                <c:pt idx="124">
                  <c:v>1985</c:v>
                </c:pt>
                <c:pt idx="125">
                  <c:v>1986</c:v>
                </c:pt>
                <c:pt idx="126">
                  <c:v>1987</c:v>
                </c:pt>
                <c:pt idx="127">
                  <c:v>1988</c:v>
                </c:pt>
                <c:pt idx="128">
                  <c:v>1989</c:v>
                </c:pt>
                <c:pt idx="129">
                  <c:v>1990</c:v>
                </c:pt>
                <c:pt idx="130">
                  <c:v>1991</c:v>
                </c:pt>
                <c:pt idx="131">
                  <c:v>1992</c:v>
                </c:pt>
                <c:pt idx="132">
                  <c:v>1993</c:v>
                </c:pt>
                <c:pt idx="133">
                  <c:v>1994</c:v>
                </c:pt>
                <c:pt idx="134">
                  <c:v>1995</c:v>
                </c:pt>
                <c:pt idx="135">
                  <c:v>1996</c:v>
                </c:pt>
                <c:pt idx="136">
                  <c:v>1997</c:v>
                </c:pt>
                <c:pt idx="137">
                  <c:v>1998</c:v>
                </c:pt>
                <c:pt idx="138">
                  <c:v>1999</c:v>
                </c:pt>
                <c:pt idx="139">
                  <c:v>2000</c:v>
                </c:pt>
                <c:pt idx="140">
                  <c:v>2001</c:v>
                </c:pt>
                <c:pt idx="141">
                  <c:v>2002</c:v>
                </c:pt>
                <c:pt idx="142">
                  <c:v>2003</c:v>
                </c:pt>
                <c:pt idx="143">
                  <c:v>2004</c:v>
                </c:pt>
                <c:pt idx="144">
                  <c:v>2005</c:v>
                </c:pt>
                <c:pt idx="145">
                  <c:v>2006</c:v>
                </c:pt>
                <c:pt idx="146">
                  <c:v>2007</c:v>
                </c:pt>
                <c:pt idx="147">
                  <c:v>2008</c:v>
                </c:pt>
                <c:pt idx="148">
                  <c:v>2009</c:v>
                </c:pt>
                <c:pt idx="149">
                  <c:v>2010</c:v>
                </c:pt>
                <c:pt idx="150">
                  <c:v>2011</c:v>
                </c:pt>
                <c:pt idx="151">
                  <c:v>2012</c:v>
                </c:pt>
                <c:pt idx="152">
                  <c:v>2013</c:v>
                </c:pt>
                <c:pt idx="153">
                  <c:v>2014</c:v>
                </c:pt>
                <c:pt idx="154">
                  <c:v>2015</c:v>
                </c:pt>
                <c:pt idx="155">
                  <c:v>2016</c:v>
                </c:pt>
                <c:pt idx="156">
                  <c:v>2017</c:v>
                </c:pt>
              </c:numCache>
            </c:numRef>
          </c:cat>
          <c:val>
            <c:numRef>
              <c:f>'Oil - Crude prices since 1861'!$C$5:$C$161</c:f>
              <c:numCache>
                <c:formatCode>0.00</c:formatCode>
                <c:ptCount val="157"/>
                <c:pt idx="0">
                  <c:v>13.313700153600006</c:v>
                </c:pt>
                <c:pt idx="1">
                  <c:v>25.676421724799997</c:v>
                </c:pt>
                <c:pt idx="2">
                  <c:v>62.456160952216095</c:v>
                </c:pt>
                <c:pt idx="3">
                  <c:v>125.80666206801718</c:v>
                </c:pt>
                <c:pt idx="4">
                  <c:v>105.09790010337387</c:v>
                </c:pt>
                <c:pt idx="5">
                  <c:v>62.35702418879989</c:v>
                </c:pt>
                <c:pt idx="6">
                  <c:v>42.095358065828563</c:v>
                </c:pt>
                <c:pt idx="7">
                  <c:v>66.575293472159828</c:v>
                </c:pt>
                <c:pt idx="8">
                  <c:v>66.75869648447997</c:v>
                </c:pt>
                <c:pt idx="9">
                  <c:v>74.519539742652583</c:v>
                </c:pt>
                <c:pt idx="10">
                  <c:v>88.441008163199953</c:v>
                </c:pt>
                <c:pt idx="11">
                  <c:v>74.176329427199889</c:v>
                </c:pt>
                <c:pt idx="12">
                  <c:v>37.291945838400075</c:v>
                </c:pt>
                <c:pt idx="13">
                  <c:v>25.244885225223531</c:v>
                </c:pt>
                <c:pt idx="14">
                  <c:v>30.011402015999987</c:v>
                </c:pt>
                <c:pt idx="15">
                  <c:v>58.688963942400044</c:v>
                </c:pt>
                <c:pt idx="16">
                  <c:v>55.479411226799968</c:v>
                </c:pt>
                <c:pt idx="17">
                  <c:v>30.103390987696535</c:v>
                </c:pt>
                <c:pt idx="18">
                  <c:v>22.53237008502856</c:v>
                </c:pt>
                <c:pt idx="19">
                  <c:v>24.032118855724093</c:v>
                </c:pt>
                <c:pt idx="20">
                  <c:v>21.755391806234471</c:v>
                </c:pt>
                <c:pt idx="21">
                  <c:v>19.731634428910333</c:v>
                </c:pt>
                <c:pt idx="22">
                  <c:v>26.200430331428525</c:v>
                </c:pt>
                <c:pt idx="23">
                  <c:v>22.823485977599987</c:v>
                </c:pt>
                <c:pt idx="24">
                  <c:v>23.910318643199989</c:v>
                </c:pt>
                <c:pt idx="25">
                  <c:v>19.291279814399989</c:v>
                </c:pt>
                <c:pt idx="26">
                  <c:v>18.204447148799989</c:v>
                </c:pt>
                <c:pt idx="27">
                  <c:v>23.910318643199989</c:v>
                </c:pt>
                <c:pt idx="28">
                  <c:v>25.540567641599957</c:v>
                </c:pt>
                <c:pt idx="29">
                  <c:v>23.638610476799986</c:v>
                </c:pt>
                <c:pt idx="30">
                  <c:v>18.204447148799989</c:v>
                </c:pt>
                <c:pt idx="31">
                  <c:v>15.215657318400016</c:v>
                </c:pt>
                <c:pt idx="32">
                  <c:v>17.389322649599947</c:v>
                </c:pt>
                <c:pt idx="33">
                  <c:v>23.7013123613538</c:v>
                </c:pt>
                <c:pt idx="34">
                  <c:v>39.908495480831981</c:v>
                </c:pt>
                <c:pt idx="35">
                  <c:v>34.626488726016007</c:v>
                </c:pt>
                <c:pt idx="36">
                  <c:v>23.182140757247989</c:v>
                </c:pt>
                <c:pt idx="37">
                  <c:v>26.703478593791989</c:v>
                </c:pt>
                <c:pt idx="38">
                  <c:v>37.85438174284792</c:v>
                </c:pt>
                <c:pt idx="39">
                  <c:v>34.919933545727986</c:v>
                </c:pt>
                <c:pt idx="40">
                  <c:v>28.170702692351956</c:v>
                </c:pt>
                <c:pt idx="41">
                  <c:v>22.572678439384607</c:v>
                </c:pt>
                <c:pt idx="42">
                  <c:v>25.540567641599957</c:v>
                </c:pt>
                <c:pt idx="43">
                  <c:v>23.366902310399986</c:v>
                </c:pt>
                <c:pt idx="44">
                  <c:v>16.845906316799987</c:v>
                </c:pt>
                <c:pt idx="45">
                  <c:v>19.834696147199992</c:v>
                </c:pt>
                <c:pt idx="46">
                  <c:v>18.864309838628532</c:v>
                </c:pt>
                <c:pt idx="47">
                  <c:v>19.56298798079996</c:v>
                </c:pt>
                <c:pt idx="48">
                  <c:v>19.019571647999992</c:v>
                </c:pt>
                <c:pt idx="49">
                  <c:v>15.982262502171423</c:v>
                </c:pt>
                <c:pt idx="50">
                  <c:v>15.982262502171425</c:v>
                </c:pt>
                <c:pt idx="51">
                  <c:v>18.719755740248306</c:v>
                </c:pt>
                <c:pt idx="52">
                  <c:v>23.465705279999924</c:v>
                </c:pt>
                <c:pt idx="53">
                  <c:v>19.739562624000001</c:v>
                </c:pt>
                <c:pt idx="54">
                  <c:v>15.441383423999998</c:v>
                </c:pt>
                <c:pt idx="55">
                  <c:v>24.676720639999989</c:v>
                </c:pt>
                <c:pt idx="56">
                  <c:v>29.799434496</c:v>
                </c:pt>
                <c:pt idx="57">
                  <c:v>32.202149760000012</c:v>
                </c:pt>
                <c:pt idx="58">
                  <c:v>28.472624447999959</c:v>
                </c:pt>
                <c:pt idx="59">
                  <c:v>37.543142976000013</c:v>
                </c:pt>
                <c:pt idx="60">
                  <c:v>23.683616959999959</c:v>
                </c:pt>
                <c:pt idx="61">
                  <c:v>23.528627583999935</c:v>
                </c:pt>
                <c:pt idx="62">
                  <c:v>19.237949056000001</c:v>
                </c:pt>
                <c:pt idx="63">
                  <c:v>20.487987519999987</c:v>
                </c:pt>
                <c:pt idx="64">
                  <c:v>23.476809215999989</c:v>
                </c:pt>
                <c:pt idx="65">
                  <c:v>26.022821632000003</c:v>
                </c:pt>
                <c:pt idx="66">
                  <c:v>18.338652799999988</c:v>
                </c:pt>
                <c:pt idx="67">
                  <c:v>16.728484031999951</c:v>
                </c:pt>
                <c:pt idx="68">
                  <c:v>18.158268992000036</c:v>
                </c:pt>
                <c:pt idx="69">
                  <c:v>17.46073100799995</c:v>
                </c:pt>
                <c:pt idx="70">
                  <c:v>10.456696640000025</c:v>
                </c:pt>
                <c:pt idx="71">
                  <c:v>15.603824447999999</c:v>
                </c:pt>
                <c:pt idx="72">
                  <c:v>12.665448448000006</c:v>
                </c:pt>
                <c:pt idx="73">
                  <c:v>18.295756799999989</c:v>
                </c:pt>
                <c:pt idx="74">
                  <c:v>17.311771583999999</c:v>
                </c:pt>
                <c:pt idx="75">
                  <c:v>19.271751104000032</c:v>
                </c:pt>
                <c:pt idx="76">
                  <c:v>20.134107776000043</c:v>
                </c:pt>
                <c:pt idx="77">
                  <c:v>19.646588607999988</c:v>
                </c:pt>
                <c:pt idx="78">
                  <c:v>17.989111679999958</c:v>
                </c:pt>
                <c:pt idx="79">
                  <c:v>17.816596224000001</c:v>
                </c:pt>
                <c:pt idx="80">
                  <c:v>18.968169983999942</c:v>
                </c:pt>
                <c:pt idx="81">
                  <c:v>17.886602495999959</c:v>
                </c:pt>
                <c:pt idx="82">
                  <c:v>16.99858176</c:v>
                </c:pt>
                <c:pt idx="83">
                  <c:v>16.846607359999989</c:v>
                </c:pt>
                <c:pt idx="84">
                  <c:v>14.28951552</c:v>
                </c:pt>
                <c:pt idx="85">
                  <c:v>14.042434560000018</c:v>
                </c:pt>
                <c:pt idx="86">
                  <c:v>20.83667072000004</c:v>
                </c:pt>
                <c:pt idx="87">
                  <c:v>20.24811308799994</c:v>
                </c:pt>
                <c:pt idx="88">
                  <c:v>18.294629247999943</c:v>
                </c:pt>
                <c:pt idx="89">
                  <c:v>17.39913235199996</c:v>
                </c:pt>
                <c:pt idx="90">
                  <c:v>16.120708992000001</c:v>
                </c:pt>
                <c:pt idx="91">
                  <c:v>15.781193279999998</c:v>
                </c:pt>
                <c:pt idx="92">
                  <c:v>17.669597759999988</c:v>
                </c:pt>
                <c:pt idx="93">
                  <c:v>17.584443071999942</c:v>
                </c:pt>
                <c:pt idx="94">
                  <c:v>17.655405311999999</c:v>
                </c:pt>
                <c:pt idx="95">
                  <c:v>17.399941247999987</c:v>
                </c:pt>
                <c:pt idx="96">
                  <c:v>16.52868672</c:v>
                </c:pt>
                <c:pt idx="97">
                  <c:v>17.625500671999962</c:v>
                </c:pt>
                <c:pt idx="98">
                  <c:v>17.472545792000002</c:v>
                </c:pt>
                <c:pt idx="99">
                  <c:v>15.70900544</c:v>
                </c:pt>
                <c:pt idx="100">
                  <c:v>14.736614400000001</c:v>
                </c:pt>
                <c:pt idx="101">
                  <c:v>14.57777664</c:v>
                </c:pt>
                <c:pt idx="102">
                  <c:v>14.405702400000004</c:v>
                </c:pt>
                <c:pt idx="103">
                  <c:v>14.207155200000001</c:v>
                </c:pt>
                <c:pt idx="104">
                  <c:v>13.96889856</c:v>
                </c:pt>
                <c:pt idx="105">
                  <c:v>13.589452800000021</c:v>
                </c:pt>
                <c:pt idx="106">
                  <c:v>13.205594880000016</c:v>
                </c:pt>
                <c:pt idx="107">
                  <c:v>12.676135680000003</c:v>
                </c:pt>
                <c:pt idx="108">
                  <c:v>12.027548159999998</c:v>
                </c:pt>
                <c:pt idx="109">
                  <c:v>11.356899840000025</c:v>
                </c:pt>
                <c:pt idx="110">
                  <c:v>13.540036608000017</c:v>
                </c:pt>
                <c:pt idx="111">
                  <c:v>14.534831616</c:v>
                </c:pt>
                <c:pt idx="112">
                  <c:v>18.153072448000032</c:v>
                </c:pt>
                <c:pt idx="113">
                  <c:v>57.592953984000104</c:v>
                </c:pt>
                <c:pt idx="114">
                  <c:v>52.539682624000001</c:v>
                </c:pt>
                <c:pt idx="115">
                  <c:v>55.126507520000011</c:v>
                </c:pt>
                <c:pt idx="116">
                  <c:v>56.265040896000073</c:v>
                </c:pt>
                <c:pt idx="117">
                  <c:v>52.708319018405028</c:v>
                </c:pt>
                <c:pt idx="118">
                  <c:v>106.72511294765835</c:v>
                </c:pt>
                <c:pt idx="119">
                  <c:v>109.56031067961163</c:v>
                </c:pt>
                <c:pt idx="120">
                  <c:v>96.888466446644529</c:v>
                </c:pt>
                <c:pt idx="121">
                  <c:v>83.747216580311161</c:v>
                </c:pt>
                <c:pt idx="122">
                  <c:v>72.72385542168675</c:v>
                </c:pt>
                <c:pt idx="123">
                  <c:v>67.897532242540848</c:v>
                </c:pt>
                <c:pt idx="124">
                  <c:v>62.783524163568778</c:v>
                </c:pt>
                <c:pt idx="125">
                  <c:v>32.272642335766427</c:v>
                </c:pt>
                <c:pt idx="126">
                  <c:v>39.778141353239434</c:v>
                </c:pt>
                <c:pt idx="127">
                  <c:v>30.922502768419246</c:v>
                </c:pt>
                <c:pt idx="128">
                  <c:v>36.028910420129179</c:v>
                </c:pt>
                <c:pt idx="129">
                  <c:v>44.496350971201231</c:v>
                </c:pt>
                <c:pt idx="130">
                  <c:v>36.000218650690144</c:v>
                </c:pt>
                <c:pt idx="131">
                  <c:v>33.755691143207343</c:v>
                </c:pt>
                <c:pt idx="132">
                  <c:v>28.789529239473975</c:v>
                </c:pt>
                <c:pt idx="133">
                  <c:v>26.161540498137629</c:v>
                </c:pt>
                <c:pt idx="134">
                  <c:v>27.369609764199478</c:v>
                </c:pt>
                <c:pt idx="135">
                  <c:v>32.289737900624601</c:v>
                </c:pt>
                <c:pt idx="136">
                  <c:v>29.158723040498444</c:v>
                </c:pt>
                <c:pt idx="137">
                  <c:v>19.121858569816013</c:v>
                </c:pt>
                <c:pt idx="138">
                  <c:v>26.439528633469344</c:v>
                </c:pt>
                <c:pt idx="139">
                  <c:v>40.562163228246227</c:v>
                </c:pt>
                <c:pt idx="140">
                  <c:v>33.832222396566912</c:v>
                </c:pt>
                <c:pt idx="141">
                  <c:v>34.095055373518619</c:v>
                </c:pt>
                <c:pt idx="142">
                  <c:v>38.407510564521807</c:v>
                </c:pt>
                <c:pt idx="143">
                  <c:v>49.653344626786584</c:v>
                </c:pt>
                <c:pt idx="144">
                  <c:v>68.429131890629577</c:v>
                </c:pt>
                <c:pt idx="145">
                  <c:v>79.206907738095239</c:v>
                </c:pt>
                <c:pt idx="146">
                  <c:v>85.578468893943125</c:v>
                </c:pt>
                <c:pt idx="147">
                  <c:v>110.72481132513722</c:v>
                </c:pt>
                <c:pt idx="148">
                  <c:v>70.462719380694239</c:v>
                </c:pt>
                <c:pt idx="149">
                  <c:v>89.362114301060274</c:v>
                </c:pt>
                <c:pt idx="150">
                  <c:v>121.23718955699101</c:v>
                </c:pt>
                <c:pt idx="151">
                  <c:v>119.22122288744056</c:v>
                </c:pt>
                <c:pt idx="152">
                  <c:v>114.3317259401603</c:v>
                </c:pt>
                <c:pt idx="153">
                  <c:v>102.45017850140025</c:v>
                </c:pt>
                <c:pt idx="154">
                  <c:v>54.177727082533956</c:v>
                </c:pt>
                <c:pt idx="155">
                  <c:v>44.665862831965214</c:v>
                </c:pt>
                <c:pt idx="156" formatCode="General">
                  <c:v>54.190000000000012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3A-48FC-9249-C2A4E1E65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715520"/>
        <c:axId val="74717056"/>
      </c:lineChart>
      <c:lineChart>
        <c:grouping val="standard"/>
        <c:varyColors val="0"/>
        <c:ser>
          <c:idx val="2"/>
          <c:order val="2"/>
          <c:tx>
            <c:strRef>
              <c:f>'Oil - Crude prices since 1861'!$E$2</c:f>
              <c:strCache>
                <c:ptCount val="1"/>
                <c:pt idx="0">
                  <c:v>Oil Production</c:v>
                </c:pt>
              </c:strCache>
            </c:strRef>
          </c:tx>
          <c:marker>
            <c:symbol val="none"/>
          </c:marker>
          <c:val>
            <c:numRef>
              <c:f>'Oil - Crude prices since 1861'!$F$5:$F$161</c:f>
              <c:numCache>
                <c:formatCode>General</c:formatCode>
                <c:ptCount val="157"/>
                <c:pt idx="104" formatCode="0.0">
                  <c:v>31798.989863013721</c:v>
                </c:pt>
                <c:pt idx="105" formatCode="0.0">
                  <c:v>34563.072347945214</c:v>
                </c:pt>
                <c:pt idx="106" formatCode="0.0">
                  <c:v>37112.981819178211</c:v>
                </c:pt>
                <c:pt idx="107" formatCode="0.0">
                  <c:v>40428.767437158473</c:v>
                </c:pt>
                <c:pt idx="108" formatCode="0.0">
                  <c:v>43655.986139726119</c:v>
                </c:pt>
                <c:pt idx="109" formatCode="0.0">
                  <c:v>48072.388688215011</c:v>
                </c:pt>
                <c:pt idx="110" formatCode="0.0">
                  <c:v>50791.899669899511</c:v>
                </c:pt>
                <c:pt idx="111" formatCode="0.0">
                  <c:v>53561.679552903275</c:v>
                </c:pt>
                <c:pt idx="112" formatCode="0.0">
                  <c:v>58534.052045120203</c:v>
                </c:pt>
                <c:pt idx="113" formatCode="0.0">
                  <c:v>58661.072434595684</c:v>
                </c:pt>
                <c:pt idx="114" formatCode="0.0">
                  <c:v>55787.674072784677</c:v>
                </c:pt>
                <c:pt idx="115" formatCode="0.0">
                  <c:v>60404.791974309454</c:v>
                </c:pt>
                <c:pt idx="116" formatCode="0.0">
                  <c:v>62703.460511239391</c:v>
                </c:pt>
                <c:pt idx="117" formatCode="0.0">
                  <c:v>63339.58883335429</c:v>
                </c:pt>
                <c:pt idx="118" formatCode="0.0">
                  <c:v>66055.162091691076</c:v>
                </c:pt>
                <c:pt idx="119" formatCode="0.0">
                  <c:v>62947.135198387594</c:v>
                </c:pt>
                <c:pt idx="120" formatCode="0.0">
                  <c:v>59546.520226432636</c:v>
                </c:pt>
                <c:pt idx="121" formatCode="0.0">
                  <c:v>57295.733366595174</c:v>
                </c:pt>
                <c:pt idx="122" formatCode="0.0">
                  <c:v>56611.052838805146</c:v>
                </c:pt>
                <c:pt idx="123" formatCode="0.0">
                  <c:v>57654.097881116926</c:v>
                </c:pt>
                <c:pt idx="124" formatCode="0.0">
                  <c:v>57407.194245162624</c:v>
                </c:pt>
                <c:pt idx="125" formatCode="0.0">
                  <c:v>60246.172293692143</c:v>
                </c:pt>
                <c:pt idx="126" formatCode="0.0">
                  <c:v>60606.655933570939</c:v>
                </c:pt>
                <c:pt idx="127" formatCode="0.0">
                  <c:v>62924.212164087185</c:v>
                </c:pt>
                <c:pt idx="128" formatCode="0.0">
                  <c:v>63793.10071828145</c:v>
                </c:pt>
                <c:pt idx="129" formatCode="0.0">
                  <c:v>65001.486496835962</c:v>
                </c:pt>
                <c:pt idx="130" formatCode="0.0">
                  <c:v>64838.668657384442</c:v>
                </c:pt>
                <c:pt idx="131" formatCode="0.0">
                  <c:v>65708.774220093866</c:v>
                </c:pt>
                <c:pt idx="132" formatCode="0.0">
                  <c:v>65965.162713643673</c:v>
                </c:pt>
                <c:pt idx="133" formatCode="0.0">
                  <c:v>66986.174350167756</c:v>
                </c:pt>
                <c:pt idx="134" formatCode="0.0">
                  <c:v>67974.254726794796</c:v>
                </c:pt>
                <c:pt idx="135" formatCode="0.0">
                  <c:v>69641.892173441578</c:v>
                </c:pt>
                <c:pt idx="136" formatCode="0.0">
                  <c:v>71646.891497571836</c:v>
                </c:pt>
                <c:pt idx="137" formatCode="0.0">
                  <c:v>73191.643351038874</c:v>
                </c:pt>
                <c:pt idx="138" formatCode="0.0">
                  <c:v>71891.620612408748</c:v>
                </c:pt>
                <c:pt idx="139" formatCode="0.0">
                  <c:v>74906.840656038403</c:v>
                </c:pt>
                <c:pt idx="140" formatCode="0.0">
                  <c:v>75052.329300051351</c:v>
                </c:pt>
                <c:pt idx="141" formatCode="0.0">
                  <c:v>74729.733594268211</c:v>
                </c:pt>
                <c:pt idx="142" formatCode="0.0">
                  <c:v>77707.504186979262</c:v>
                </c:pt>
                <c:pt idx="143" formatCode="0.0">
                  <c:v>81000.589467481375</c:v>
                </c:pt>
                <c:pt idx="144" formatCode="0.0">
                  <c:v>81875.710502233618</c:v>
                </c:pt>
                <c:pt idx="145" formatCode="0.0">
                  <c:v>82467.861616555427</c:v>
                </c:pt>
                <c:pt idx="146" formatCode="0.0">
                  <c:v>82329.817458737423</c:v>
                </c:pt>
                <c:pt idx="147" formatCode="0.0">
                  <c:v>83067.452312949448</c:v>
                </c:pt>
                <c:pt idx="148" formatCode="0.0">
                  <c:v>81284.263751131191</c:v>
                </c:pt>
                <c:pt idx="149" formatCode="0.0">
                  <c:v>83325.173736526645</c:v>
                </c:pt>
                <c:pt idx="150" formatCode="0.0">
                  <c:v>84027.020392444247</c:v>
                </c:pt>
                <c:pt idx="151" formatCode="0.0">
                  <c:v>86229.496470253318</c:v>
                </c:pt>
                <c:pt idx="152" formatCode="0.0">
                  <c:v>86569.564312353759</c:v>
                </c:pt>
                <c:pt idx="153" formatCode="0.0">
                  <c:v>88720.549569507071</c:v>
                </c:pt>
                <c:pt idx="154" formatCode="0.0">
                  <c:v>91547.113969570346</c:v>
                </c:pt>
                <c:pt idx="155" formatCode="0.0">
                  <c:v>92023.278956869006</c:v>
                </c:pt>
                <c:pt idx="156" formatCode="0.0">
                  <c:v>92648.630349915882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3A-48FC-9249-C2A4E1E65575}"/>
            </c:ext>
          </c:extLst>
        </c:ser>
        <c:ser>
          <c:idx val="3"/>
          <c:order val="3"/>
          <c:tx>
            <c:strRef>
              <c:f>'Oil - Crude prices since 1861'!$H$2</c:f>
              <c:strCache>
                <c:ptCount val="1"/>
                <c:pt idx="0">
                  <c:v>Oil Consumption</c:v>
                </c:pt>
              </c:strCache>
            </c:strRef>
          </c:tx>
          <c:marker>
            <c:symbol val="none"/>
          </c:marker>
          <c:val>
            <c:numRef>
              <c:f>'Oil - Crude prices since 1861'!$I$5:$I$161</c:f>
              <c:numCache>
                <c:formatCode>General</c:formatCode>
                <c:ptCount val="157"/>
                <c:pt idx="104">
                  <c:v>30685.965431713739</c:v>
                </c:pt>
                <c:pt idx="105">
                  <c:v>33052.933366163757</c:v>
                </c:pt>
                <c:pt idx="106">
                  <c:v>35408.976306224693</c:v>
                </c:pt>
                <c:pt idx="107">
                  <c:v>38323.317714679142</c:v>
                </c:pt>
                <c:pt idx="108">
                  <c:v>41661.773785318925</c:v>
                </c:pt>
                <c:pt idx="109">
                  <c:v>45226.734422838374</c:v>
                </c:pt>
                <c:pt idx="110">
                  <c:v>47936.015075627816</c:v>
                </c:pt>
                <c:pt idx="111">
                  <c:v>51468.787027626509</c:v>
                </c:pt>
                <c:pt idx="112">
                  <c:v>55628.992907861051</c:v>
                </c:pt>
                <c:pt idx="113">
                  <c:v>54838.577443196795</c:v>
                </c:pt>
                <c:pt idx="114">
                  <c:v>54385.041111630126</c:v>
                </c:pt>
                <c:pt idx="115">
                  <c:v>57766.413160536184</c:v>
                </c:pt>
                <c:pt idx="116">
                  <c:v>59932.847854777916</c:v>
                </c:pt>
                <c:pt idx="117">
                  <c:v>62785.319580736112</c:v>
                </c:pt>
                <c:pt idx="118">
                  <c:v>63922.175559068593</c:v>
                </c:pt>
                <c:pt idx="119">
                  <c:v>61299.866780991826</c:v>
                </c:pt>
                <c:pt idx="120">
                  <c:v>59426.911599616193</c:v>
                </c:pt>
                <c:pt idx="121">
                  <c:v>57832.361280222067</c:v>
                </c:pt>
                <c:pt idx="122">
                  <c:v>57712.287776518075</c:v>
                </c:pt>
                <c:pt idx="123">
                  <c:v>58957.417774216541</c:v>
                </c:pt>
                <c:pt idx="124">
                  <c:v>59371.266250471359</c:v>
                </c:pt>
                <c:pt idx="125">
                  <c:v>61192.537971470512</c:v>
                </c:pt>
                <c:pt idx="126">
                  <c:v>62551.691052657799</c:v>
                </c:pt>
                <c:pt idx="127">
                  <c:v>64527.999512348702</c:v>
                </c:pt>
                <c:pt idx="128">
                  <c:v>65773.176419292387</c:v>
                </c:pt>
                <c:pt idx="129">
                  <c:v>66526.818959133059</c:v>
                </c:pt>
                <c:pt idx="130">
                  <c:v>66682.602563653971</c:v>
                </c:pt>
                <c:pt idx="131">
                  <c:v>67775.787266980187</c:v>
                </c:pt>
                <c:pt idx="132">
                  <c:v>67619.812505264577</c:v>
                </c:pt>
                <c:pt idx="133">
                  <c:v>69214.009260877923</c:v>
                </c:pt>
                <c:pt idx="134">
                  <c:v>70380.639346605371</c:v>
                </c:pt>
                <c:pt idx="135">
                  <c:v>71908.398843163406</c:v>
                </c:pt>
                <c:pt idx="136">
                  <c:v>74054.415052736033</c:v>
                </c:pt>
                <c:pt idx="137">
                  <c:v>74453.216913389697</c:v>
                </c:pt>
                <c:pt idx="138">
                  <c:v>75997.80898560716</c:v>
                </c:pt>
                <c:pt idx="139">
                  <c:v>76800.951057934406</c:v>
                </c:pt>
                <c:pt idx="140">
                  <c:v>77683.127094360287</c:v>
                </c:pt>
                <c:pt idx="141">
                  <c:v>78570.188087971183</c:v>
                </c:pt>
                <c:pt idx="142">
                  <c:v>80308.077268085297</c:v>
                </c:pt>
                <c:pt idx="143">
                  <c:v>83158.503527881592</c:v>
                </c:pt>
                <c:pt idx="144">
                  <c:v>84474.742627258398</c:v>
                </c:pt>
                <c:pt idx="145">
                  <c:v>85633.196844478938</c:v>
                </c:pt>
                <c:pt idx="146">
                  <c:v>87104.915002582391</c:v>
                </c:pt>
                <c:pt idx="147">
                  <c:v>86515.114680310871</c:v>
                </c:pt>
                <c:pt idx="148">
                  <c:v>85587.219492581455</c:v>
                </c:pt>
                <c:pt idx="149">
                  <c:v>88534.794742758822</c:v>
                </c:pt>
                <c:pt idx="150">
                  <c:v>89561.273473125548</c:v>
                </c:pt>
                <c:pt idx="151">
                  <c:v>90508.516567131548</c:v>
                </c:pt>
                <c:pt idx="152">
                  <c:v>92087.815574712149</c:v>
                </c:pt>
                <c:pt idx="153">
                  <c:v>92985.920628090651</c:v>
                </c:pt>
                <c:pt idx="154">
                  <c:v>94842.79046380076</c:v>
                </c:pt>
                <c:pt idx="155">
                  <c:v>96487.810815627556</c:v>
                </c:pt>
                <c:pt idx="156">
                  <c:v>98185.605913933483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3A-48FC-9249-C2A4E1E65575}"/>
            </c:ext>
          </c:extLst>
        </c:ser>
        <c:ser>
          <c:idx val="4"/>
          <c:order val="4"/>
          <c:tx>
            <c:strRef>
              <c:f>'Oil - Crude prices since 1861'!$K$2</c:f>
              <c:strCache>
                <c:ptCount val="1"/>
                <c:pt idx="0">
                  <c:v>Changes in Inventoris</c:v>
                </c:pt>
              </c:strCache>
            </c:strRef>
          </c:tx>
          <c:spPr>
            <a:ln w="25400" cmpd="sng">
              <a:solidFill>
                <a:srgbClr val="FF6600"/>
              </a:solidFill>
              <a:prstDash val="sysDash"/>
            </a:ln>
          </c:spPr>
          <c:marker>
            <c:symbol val="none"/>
          </c:marker>
          <c:val>
            <c:numRef>
              <c:f>'Oil - Crude prices since 1861'!$K$5:$K$161</c:f>
              <c:numCache>
                <c:formatCode>General</c:formatCode>
                <c:ptCount val="157"/>
                <c:pt idx="104" formatCode="0.0">
                  <c:v>1113.0244313000208</c:v>
                </c:pt>
                <c:pt idx="105" formatCode="0.0">
                  <c:v>1510.1389817813911</c:v>
                </c:pt>
                <c:pt idx="106" formatCode="0.0">
                  <c:v>1704.005512953423</c:v>
                </c:pt>
                <c:pt idx="107" formatCode="0.0">
                  <c:v>2105.4497224793472</c:v>
                </c:pt>
                <c:pt idx="108" formatCode="0.0">
                  <c:v>1994.2123544071001</c:v>
                </c:pt>
                <c:pt idx="109" formatCode="0.0">
                  <c:v>2845.6542653765864</c:v>
                </c:pt>
                <c:pt idx="110" formatCode="0.0">
                  <c:v>2855.8845942716962</c:v>
                </c:pt>
                <c:pt idx="111" formatCode="0.0">
                  <c:v>2092.8925252767772</c:v>
                </c:pt>
                <c:pt idx="112" formatCode="0.0">
                  <c:v>2905.059137259077</c:v>
                </c:pt>
                <c:pt idx="113" formatCode="0.0">
                  <c:v>3822.4949913988894</c:v>
                </c:pt>
                <c:pt idx="114" formatCode="0.0">
                  <c:v>1402.632961154537</c:v>
                </c:pt>
                <c:pt idx="115" formatCode="0.0">
                  <c:v>2638.3788137732722</c:v>
                </c:pt>
                <c:pt idx="116" formatCode="0.0">
                  <c:v>2770.6126564615406</c:v>
                </c:pt>
                <c:pt idx="117" formatCode="0.0">
                  <c:v>554.26925261809811</c:v>
                </c:pt>
                <c:pt idx="118" formatCode="0.0">
                  <c:v>2132.9865326225222</c:v>
                </c:pt>
                <c:pt idx="119" formatCode="0.0">
                  <c:v>1647.268417395768</c:v>
                </c:pt>
                <c:pt idx="120" formatCode="0.0">
                  <c:v>119.60862681647249</c:v>
                </c:pt>
                <c:pt idx="121" formatCode="0.0">
                  <c:v>-536.62791362679843</c:v>
                </c:pt>
                <c:pt idx="122" formatCode="0.0">
                  <c:v>-1101.2349377130008</c:v>
                </c:pt>
                <c:pt idx="123" formatCode="0.0">
                  <c:v>-1303.319893099615</c:v>
                </c:pt>
                <c:pt idx="124" formatCode="0.0">
                  <c:v>-1964.0720053087352</c:v>
                </c:pt>
                <c:pt idx="125" formatCode="0.0">
                  <c:v>-946.36567777839082</c:v>
                </c:pt>
                <c:pt idx="126" formatCode="0.0">
                  <c:v>-1945.0351190869333</c:v>
                </c:pt>
                <c:pt idx="127" formatCode="0.0">
                  <c:v>-1603.7873482613998</c:v>
                </c:pt>
                <c:pt idx="128" formatCode="0.0">
                  <c:v>-1980.0757010108791</c:v>
                </c:pt>
                <c:pt idx="129" formatCode="0.0">
                  <c:v>-1525.3324622971027</c:v>
                </c:pt>
                <c:pt idx="130" formatCode="0.0">
                  <c:v>-1843.9339062695508</c:v>
                </c:pt>
                <c:pt idx="131" formatCode="0.0">
                  <c:v>-2067.0130468862408</c:v>
                </c:pt>
                <c:pt idx="132" formatCode="0.0">
                  <c:v>-1654.6497916211381</c:v>
                </c:pt>
                <c:pt idx="133" formatCode="0.0">
                  <c:v>-2227.8349107101676</c:v>
                </c:pt>
                <c:pt idx="134" formatCode="0.0">
                  <c:v>-2406.3846198105462</c:v>
                </c:pt>
                <c:pt idx="135" formatCode="0.0">
                  <c:v>-2266.5066697220382</c:v>
                </c:pt>
                <c:pt idx="136" formatCode="0.0">
                  <c:v>-2407.5235551641963</c:v>
                </c:pt>
                <c:pt idx="137" formatCode="0.0">
                  <c:v>-1261.5735623510259</c:v>
                </c:pt>
                <c:pt idx="138" formatCode="0.0">
                  <c:v>-4106.1883731985581</c:v>
                </c:pt>
                <c:pt idx="139" formatCode="0.0">
                  <c:v>-1894.11040189603</c:v>
                </c:pt>
                <c:pt idx="140" formatCode="0.0">
                  <c:v>-2630.7977943090664</c:v>
                </c:pt>
                <c:pt idx="141" formatCode="0.0">
                  <c:v>-3840.4544937029423</c:v>
                </c:pt>
                <c:pt idx="142" formatCode="0.0">
                  <c:v>-2600.5730811058597</c:v>
                </c:pt>
                <c:pt idx="143" formatCode="0.0">
                  <c:v>-2157.9140604004501</c:v>
                </c:pt>
                <c:pt idx="144" formatCode="0.0">
                  <c:v>-2599.0321250248958</c:v>
                </c:pt>
                <c:pt idx="145" formatCode="0.0">
                  <c:v>-3165.3352279236715</c:v>
                </c:pt>
                <c:pt idx="146" formatCode="0.0">
                  <c:v>-4775.0975438450405</c:v>
                </c:pt>
                <c:pt idx="147" formatCode="0.0">
                  <c:v>-3447.6623673613067</c:v>
                </c:pt>
                <c:pt idx="148" formatCode="0.0">
                  <c:v>-4302.9557414502524</c:v>
                </c:pt>
                <c:pt idx="149" formatCode="0.0">
                  <c:v>-5209.6210062321834</c:v>
                </c:pt>
                <c:pt idx="150" formatCode="0.0">
                  <c:v>-5534.2530806815048</c:v>
                </c:pt>
                <c:pt idx="151" formatCode="0.0">
                  <c:v>-4279.0200968782447</c:v>
                </c:pt>
                <c:pt idx="152" formatCode="0.0">
                  <c:v>-5518.2512623583934</c:v>
                </c:pt>
                <c:pt idx="153" formatCode="0.0">
                  <c:v>-4265.3710585835834</c:v>
                </c:pt>
                <c:pt idx="154" formatCode="0.0">
                  <c:v>-3295.6764942304162</c:v>
                </c:pt>
                <c:pt idx="155" formatCode="0.0">
                  <c:v>-4464.5318587588699</c:v>
                </c:pt>
                <c:pt idx="156" formatCode="0.0">
                  <c:v>-5536.9755640176054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13A-48FC-9249-C2A4E1E65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725632"/>
        <c:axId val="74723328"/>
      </c:lineChart>
      <c:catAx>
        <c:axId val="7471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4717056"/>
        <c:crosses val="autoZero"/>
        <c:auto val="1"/>
        <c:lblAlgn val="ctr"/>
        <c:lblOffset val="100"/>
        <c:tickMarkSkip val="1"/>
        <c:noMultiLvlLbl val="0"/>
      </c:catAx>
      <c:valAx>
        <c:axId val="747170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 Dollar</a:t>
                </a:r>
                <a:r>
                  <a:rPr lang="en-US" baseline="0"/>
                  <a:t> per barrel</a:t>
                </a:r>
                <a:endParaRPr lang="en-US"/>
              </a:p>
            </c:rich>
          </c:tx>
          <c:overlay val="0"/>
          <c:spPr>
            <a:noFill/>
          </c:spPr>
        </c:title>
        <c:numFmt formatCode="0.00" sourceLinked="1"/>
        <c:majorTickMark val="out"/>
        <c:minorTickMark val="none"/>
        <c:tickLblPos val="nextTo"/>
        <c:crossAx val="74715520"/>
        <c:crosses val="autoZero"/>
        <c:crossBetween val="between"/>
      </c:valAx>
      <c:valAx>
        <c:axId val="7472332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Barrels per day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4725632"/>
        <c:crosses val="max"/>
        <c:crossBetween val="between"/>
        <c:dispUnits>
          <c:builtInUnit val="thousands"/>
          <c:dispUnitsLbl/>
        </c:dispUnits>
      </c:valAx>
      <c:catAx>
        <c:axId val="74725632"/>
        <c:scaling>
          <c:orientation val="minMax"/>
        </c:scaling>
        <c:delete val="1"/>
        <c:axPos val="b"/>
        <c:majorTickMark val="out"/>
        <c:minorTickMark val="none"/>
        <c:tickLblPos val="none"/>
        <c:crossAx val="74723328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overlay val="0"/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4B9A-65F9-420B-8E08-F23EEA4ED3B3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45F8-8144-4FF4-82B1-5CF321E88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4B9A-65F9-420B-8E08-F23EEA4ED3B3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45F8-8144-4FF4-82B1-5CF321E88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4B9A-65F9-420B-8E08-F23EEA4ED3B3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45F8-8144-4FF4-82B1-5CF321E88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4B9A-65F9-420B-8E08-F23EEA4ED3B3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45F8-8144-4FF4-82B1-5CF321E88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4B9A-65F9-420B-8E08-F23EEA4ED3B3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45F8-8144-4FF4-82B1-5CF321E88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4B9A-65F9-420B-8E08-F23EEA4ED3B3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45F8-8144-4FF4-82B1-5CF321E88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4B9A-65F9-420B-8E08-F23EEA4ED3B3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45F8-8144-4FF4-82B1-5CF321E88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4B9A-65F9-420B-8E08-F23EEA4ED3B3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45F8-8144-4FF4-82B1-5CF321E88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4B9A-65F9-420B-8E08-F23EEA4ED3B3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45F8-8144-4FF4-82B1-5CF321E88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4B9A-65F9-420B-8E08-F23EEA4ED3B3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45F8-8144-4FF4-82B1-5CF321E88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4B9A-65F9-420B-8E08-F23EEA4ED3B3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45F8-8144-4FF4-82B1-5CF321E88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44B9A-65F9-420B-8E08-F23EEA4ED3B3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D45F8-8144-4FF4-82B1-5CF321E88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10000"/>
            <a:ext cx="9144000" cy="2971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Understanding </a:t>
            </a:r>
            <a:r>
              <a:rPr lang="en-US" sz="2400" b="1" dirty="0">
                <a:solidFill>
                  <a:schemeClr val="accent1"/>
                </a:solidFill>
              </a:rPr>
              <a:t>Oman: A Unique Player in the Gulf Region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000" dirty="0" smtClean="0"/>
              <a:t>The </a:t>
            </a:r>
            <a:r>
              <a:rPr lang="en-US" sz="2000" dirty="0"/>
              <a:t>Center for South Asian and Middle Eastern Studies (CSAMES)</a:t>
            </a:r>
          </a:p>
          <a:p>
            <a:r>
              <a:rPr lang="en-US" sz="2000" b="1" dirty="0"/>
              <a:t>University of Illinois at Urbana-Champaign</a:t>
            </a:r>
            <a:endParaRPr lang="en-US" sz="2000" dirty="0"/>
          </a:p>
          <a:p>
            <a:r>
              <a:rPr lang="en-US" sz="2000" dirty="0"/>
              <a:t>and</a:t>
            </a:r>
          </a:p>
          <a:p>
            <a:r>
              <a:rPr lang="en-US" sz="2000" dirty="0"/>
              <a:t>The College of Economics and Political Science</a:t>
            </a:r>
          </a:p>
          <a:p>
            <a:r>
              <a:rPr lang="en-US" sz="2000" b="1" dirty="0"/>
              <a:t>Sultan Qaboos University</a:t>
            </a:r>
            <a:endParaRPr lang="en-US" sz="2000" dirty="0"/>
          </a:p>
          <a:p>
            <a:r>
              <a:rPr lang="en-AU" sz="2000" b="1" dirty="0" smtClean="0">
                <a:solidFill>
                  <a:schemeClr val="tx1"/>
                </a:solidFill>
              </a:rPr>
              <a:t>April </a:t>
            </a:r>
            <a:r>
              <a:rPr lang="en-AU" sz="2000" b="1" dirty="0">
                <a:solidFill>
                  <a:schemeClr val="tx1"/>
                </a:solidFill>
              </a:rPr>
              <a:t>22-23, </a:t>
            </a:r>
            <a:r>
              <a:rPr lang="en-AU" sz="2000" b="1" dirty="0" smtClean="0">
                <a:solidFill>
                  <a:schemeClr val="tx1"/>
                </a:solidFill>
              </a:rPr>
              <a:t>2019</a:t>
            </a:r>
            <a:endParaRPr lang="en-AU" sz="20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0336"/>
            <a:ext cx="9144000" cy="230006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Financial Development in Oman</a:t>
            </a:r>
            <a:r>
              <a:rPr lang="en-US" sz="3200" b="1" dirty="0" smtClean="0">
                <a:solidFill>
                  <a:srgbClr val="0070C0"/>
                </a:solidFill>
              </a:rPr>
              <a:t/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by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Dr. Reza FathollahZadeh </a:t>
            </a:r>
            <a:r>
              <a:rPr lang="en-US" sz="2000" dirty="0">
                <a:solidFill>
                  <a:srgbClr val="0070C0"/>
                </a:solidFill>
              </a:rPr>
              <a:t>A.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Department of Economics &amp; Finance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The </a:t>
            </a:r>
            <a:r>
              <a:rPr lang="en-US" sz="2000" dirty="0">
                <a:solidFill>
                  <a:srgbClr val="0070C0"/>
                </a:solidFill>
              </a:rPr>
              <a:t>College of Economics and Political Science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Sultan Qaboos University</a:t>
            </a:r>
            <a:r>
              <a:rPr lang="en-US" sz="2000" b="1" dirty="0">
                <a:solidFill>
                  <a:srgbClr val="0070C0"/>
                </a:solidFill>
              </a:rPr>
              <a:t/>
            </a:r>
            <a:br>
              <a:rPr lang="en-US" sz="2000" b="1" dirty="0">
                <a:solidFill>
                  <a:srgbClr val="0070C0"/>
                </a:solidFill>
              </a:rPr>
            </a:br>
            <a:endParaRPr lang="en-AU" sz="1400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squ_height-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2981325"/>
            <a:ext cx="7143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20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Oil dependency challenge is well recognized and reflected in a Strategic Plan called </a:t>
            </a:r>
            <a:r>
              <a:rPr lang="en-US" b="1" i="1" dirty="0" smtClean="0"/>
              <a:t>Tanfidh</a:t>
            </a:r>
            <a:r>
              <a:rPr lang="en-US" dirty="0" smtClean="0"/>
              <a:t> is aimed to be addressed in the near future:</a:t>
            </a:r>
          </a:p>
          <a:p>
            <a:pPr lvl="1"/>
            <a:r>
              <a:rPr lang="en-US" dirty="0" smtClean="0"/>
              <a:t>Diversification of economy mainly by investing , mainly, at </a:t>
            </a:r>
            <a:r>
              <a:rPr lang="en-US" b="1" dirty="0" smtClean="0"/>
              <a:t>Banking Sector</a:t>
            </a:r>
            <a:r>
              <a:rPr lang="en-US" dirty="0" smtClean="0"/>
              <a:t>, Tourism and Renewable Resources</a:t>
            </a:r>
          </a:p>
          <a:p>
            <a:r>
              <a:rPr lang="en-US" dirty="0" smtClean="0"/>
              <a:t>Other Challenges</a:t>
            </a:r>
          </a:p>
          <a:p>
            <a:pPr lvl="1"/>
            <a:r>
              <a:rPr lang="en-US" dirty="0" smtClean="0"/>
              <a:t>Compliance with Islamic Rules has created two financial systems working in parallel</a:t>
            </a:r>
          </a:p>
          <a:p>
            <a:pPr lvl="2"/>
            <a:r>
              <a:rPr lang="en-US" dirty="0" smtClean="0"/>
              <a:t>Oman’s Islamic finance industry is the world’s third most developed, before Malaysia and Bahrain</a:t>
            </a:r>
          </a:p>
          <a:p>
            <a:pPr lvl="1"/>
            <a:r>
              <a:rPr lang="en-US" dirty="0" smtClean="0"/>
              <a:t>Information Technology and Block chain Technology, too are considered as both threats and Opportunities 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eft Arrow 17"/>
          <p:cNvSpPr/>
          <p:nvPr/>
        </p:nvSpPr>
        <p:spPr>
          <a:xfrm flipH="1">
            <a:off x="3581400" y="3962400"/>
            <a:ext cx="1676400" cy="381000"/>
          </a:xfrm>
          <a:prstGeom prst="leftArrow">
            <a:avLst>
              <a:gd name="adj1" fmla="val 50000"/>
              <a:gd name="adj2" fmla="val 52891"/>
            </a:avLst>
          </a:prstGeom>
          <a:solidFill>
            <a:schemeClr val="tx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Securities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3429000"/>
            <a:ext cx="1828800" cy="1015663"/>
          </a:xfrm>
          <a:prstGeom prst="rect">
            <a:avLst/>
          </a:prstGeom>
          <a:noFill/>
          <a:ln w="25400" cmpd="sng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Savers</a:t>
            </a:r>
          </a:p>
          <a:p>
            <a:r>
              <a:rPr lang="en-US" dirty="0" smtClean="0"/>
              <a:t>Lenders</a:t>
            </a:r>
          </a:p>
          <a:p>
            <a:r>
              <a:rPr lang="en-US" sz="1200" dirty="0" smtClean="0"/>
              <a:t>(Households: Welfare part of the economy)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INSTITUTIONAL FRAMEWORK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76600" y="2667000"/>
            <a:ext cx="2362200" cy="2286000"/>
          </a:xfrm>
          <a:prstGeom prst="ellipse">
            <a:avLst/>
          </a:prstGeom>
          <a:noFill/>
          <a:ln w="508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Financial Markets: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Money, Capital,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 &amp; E Securities (MSM)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429000"/>
            <a:ext cx="1676400" cy="1015663"/>
          </a:xfrm>
          <a:prstGeom prst="rect">
            <a:avLst/>
          </a:prstGeom>
          <a:noFill/>
          <a:ln w="25400" cmpd="sng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Investors</a:t>
            </a:r>
          </a:p>
          <a:p>
            <a:r>
              <a:rPr lang="en-US" dirty="0" smtClean="0"/>
              <a:t>Borrowers</a:t>
            </a:r>
          </a:p>
          <a:p>
            <a:r>
              <a:rPr lang="en-US" sz="1200" dirty="0" smtClean="0"/>
              <a:t>(Firms: Productive part of the economy)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5334000"/>
            <a:ext cx="2438400" cy="1384995"/>
          </a:xfrm>
          <a:prstGeom prst="rect">
            <a:avLst/>
          </a:prstGeom>
          <a:noFill/>
          <a:ln w="25400" cmpd="sng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Financial Intermediaries</a:t>
            </a:r>
          </a:p>
          <a:p>
            <a:r>
              <a:rPr lang="en-US" sz="1400" dirty="0" smtClean="0"/>
              <a:t>(Indirect Finance):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Commercial Banks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Investment Banks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Insurance Companies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etc.</a:t>
            </a:r>
            <a:endParaRPr lang="en-US" sz="1400" dirty="0"/>
          </a:p>
        </p:txBody>
      </p:sp>
      <p:sp>
        <p:nvSpPr>
          <p:cNvPr id="15" name="Left Arrow 14"/>
          <p:cNvSpPr/>
          <p:nvPr/>
        </p:nvSpPr>
        <p:spPr>
          <a:xfrm flipH="1">
            <a:off x="2209800" y="3962400"/>
            <a:ext cx="1447800" cy="38100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Securities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 flipH="1">
            <a:off x="5257800" y="3962400"/>
            <a:ext cx="1447800" cy="38100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Securities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5400000" flipV="1">
            <a:off x="4343400" y="4191000"/>
            <a:ext cx="1828800" cy="609600"/>
          </a:xfrm>
          <a:prstGeom prst="bentArrow">
            <a:avLst>
              <a:gd name="adj1" fmla="val 25000"/>
              <a:gd name="adj2" fmla="val 25000"/>
              <a:gd name="adj3" fmla="val 34036"/>
              <a:gd name="adj4" fmla="val 5820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rot="10800000" flipV="1">
            <a:off x="3352800" y="3581399"/>
            <a:ext cx="609600" cy="1752600"/>
          </a:xfrm>
          <a:prstGeom prst="bentArrow">
            <a:avLst>
              <a:gd name="adj1" fmla="val 25000"/>
              <a:gd name="adj2" fmla="val 25000"/>
              <a:gd name="adj3" fmla="val 34036"/>
              <a:gd name="adj4" fmla="val 5820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200" y="1219200"/>
            <a:ext cx="2819400" cy="738664"/>
          </a:xfrm>
          <a:prstGeom prst="rect">
            <a:avLst/>
          </a:prstGeom>
          <a:noFill/>
          <a:ln w="25400" cmpd="sng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Regulatory Body: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Central Bank of Oman (CBO)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Capital Market Authority (CMA)</a:t>
            </a:r>
            <a:endParaRPr lang="en-US" sz="1400" dirty="0"/>
          </a:p>
        </p:txBody>
      </p:sp>
      <p:sp>
        <p:nvSpPr>
          <p:cNvPr id="21" name="Down Arrow 20"/>
          <p:cNvSpPr/>
          <p:nvPr/>
        </p:nvSpPr>
        <p:spPr>
          <a:xfrm>
            <a:off x="4191000" y="1981200"/>
            <a:ext cx="228600" cy="8382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flipV="1">
            <a:off x="4572000" y="1905000"/>
            <a:ext cx="228600" cy="9144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48001" y="2133600"/>
            <a:ext cx="16001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92D050"/>
                </a:solidFill>
              </a:rPr>
              <a:t>Imposing Monetary</a:t>
            </a:r>
          </a:p>
          <a:p>
            <a:r>
              <a:rPr lang="en-US" sz="1050" dirty="0" smtClean="0">
                <a:solidFill>
                  <a:srgbClr val="92D050"/>
                </a:solidFill>
              </a:rPr>
              <a:t> Policies</a:t>
            </a:r>
            <a:endParaRPr lang="en-US" sz="1050" dirty="0">
              <a:solidFill>
                <a:srgbClr val="92D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03285" y="2133600"/>
            <a:ext cx="8322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EA2A16"/>
                </a:solidFill>
              </a:rPr>
              <a:t>Overseeing </a:t>
            </a:r>
          </a:p>
          <a:p>
            <a:r>
              <a:rPr lang="en-US" sz="1050" dirty="0" smtClean="0">
                <a:solidFill>
                  <a:srgbClr val="EA2A16"/>
                </a:solidFill>
              </a:rPr>
              <a:t>Compliance</a:t>
            </a:r>
            <a:endParaRPr lang="en-US" sz="1050" dirty="0">
              <a:solidFill>
                <a:srgbClr val="EA2A16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486400" y="3505200"/>
            <a:ext cx="1219200" cy="38100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Money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2209800" y="3505200"/>
            <a:ext cx="1219200" cy="38100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Money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INSTITUTIONAL FRAMEWORK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Central Bank of Oman</a:t>
            </a:r>
          </a:p>
          <a:p>
            <a:pPr lvl="1"/>
            <a:r>
              <a:rPr lang="en-US" dirty="0" smtClean="0"/>
              <a:t> Prior to 1974 and in 1972 there existed the Omani Currency Board (OCB) </a:t>
            </a:r>
          </a:p>
          <a:p>
            <a:pPr lvl="1"/>
            <a:r>
              <a:rPr lang="en-US" dirty="0" smtClean="0"/>
              <a:t>CBO was established and replaced OBC since 1974/75 Banking Law</a:t>
            </a:r>
          </a:p>
          <a:p>
            <a:pPr lvl="1"/>
            <a:r>
              <a:rPr lang="en-US" dirty="0" smtClean="0"/>
              <a:t>CBO is the most important regulatory body that regulates and Supervises the banking sector in Oman</a:t>
            </a:r>
          </a:p>
          <a:p>
            <a:pPr lvl="1"/>
            <a:r>
              <a:rPr lang="en-US" dirty="0" smtClean="0"/>
              <a:t>Commercial Banks and special Investments banks are directly regulated by CBO</a:t>
            </a:r>
          </a:p>
          <a:p>
            <a:pPr lvl="1"/>
            <a:r>
              <a:rPr lang="en-US" dirty="0" smtClean="0"/>
              <a:t>Gradually and consistently developing the regulatory framework that ensure:</a:t>
            </a:r>
          </a:p>
          <a:p>
            <a:pPr lvl="2"/>
            <a:r>
              <a:rPr lang="en-US" dirty="0" smtClean="0"/>
              <a:t>Sound banking system</a:t>
            </a:r>
          </a:p>
          <a:p>
            <a:pPr lvl="2"/>
            <a:r>
              <a:rPr lang="en-US" dirty="0" smtClean="0"/>
              <a:t>Minimizing credit risks</a:t>
            </a:r>
          </a:p>
          <a:p>
            <a:pPr lvl="2"/>
            <a:r>
              <a:rPr lang="en-US" dirty="0" smtClean="0"/>
              <a:t>Promoting sustainable economic development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INSTITUTIONAL FRAMEWORK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Capital Market Authority (CMA)</a:t>
            </a:r>
          </a:p>
          <a:p>
            <a:pPr lvl="1"/>
            <a:r>
              <a:rPr lang="en-US" dirty="0" smtClean="0"/>
              <a:t> was established by Royal Decree No 80/98 on 9</a:t>
            </a:r>
            <a:r>
              <a:rPr lang="en-US" baseline="30000" dirty="0" smtClean="0"/>
              <a:t>th</a:t>
            </a:r>
            <a:r>
              <a:rPr lang="en-US" dirty="0" smtClean="0"/>
              <a:t> Nov 1998</a:t>
            </a:r>
          </a:p>
          <a:p>
            <a:pPr lvl="1"/>
            <a:r>
              <a:rPr lang="en-US" dirty="0" smtClean="0"/>
              <a:t>Enjoys juristic personality, financial and administrative independence</a:t>
            </a:r>
          </a:p>
          <a:p>
            <a:pPr lvl="1"/>
            <a:r>
              <a:rPr lang="en-US" dirty="0" smtClean="0"/>
              <a:t>Assumes the following functions and duties:</a:t>
            </a:r>
          </a:p>
          <a:p>
            <a:pPr lvl="2"/>
            <a:r>
              <a:rPr lang="en-US" dirty="0" smtClean="0"/>
              <a:t>Supervising Muscat Securities Market (MSM) </a:t>
            </a:r>
          </a:p>
          <a:p>
            <a:pPr lvl="2"/>
            <a:r>
              <a:rPr lang="en-US" dirty="0" smtClean="0"/>
              <a:t>Supervising Muscat Clearance and Depository Company</a:t>
            </a:r>
          </a:p>
          <a:p>
            <a:pPr lvl="2"/>
            <a:r>
              <a:rPr lang="en-US" dirty="0" smtClean="0"/>
              <a:t>Licensing, supervising and regulating:</a:t>
            </a:r>
          </a:p>
          <a:p>
            <a:pPr lvl="3"/>
            <a:r>
              <a:rPr lang="en-US" dirty="0" smtClean="0"/>
              <a:t>Public Joint Stock Companies</a:t>
            </a:r>
          </a:p>
          <a:p>
            <a:pPr lvl="3"/>
            <a:r>
              <a:rPr lang="en-US" dirty="0" smtClean="0"/>
              <a:t>Companies operating in securities</a:t>
            </a:r>
          </a:p>
          <a:p>
            <a:pPr lvl="3"/>
            <a:r>
              <a:rPr lang="en-US" dirty="0" smtClean="0"/>
              <a:t>Insurance companies and brokers</a:t>
            </a:r>
          </a:p>
          <a:p>
            <a:pPr lvl="3"/>
            <a:r>
              <a:rPr lang="en-US" dirty="0" smtClean="0"/>
              <a:t>Credit rating companies</a:t>
            </a:r>
          </a:p>
          <a:p>
            <a:pPr lvl="1"/>
            <a:r>
              <a:rPr lang="en-US" dirty="0" smtClean="0"/>
              <a:t>Further developing the capital market</a:t>
            </a:r>
          </a:p>
          <a:p>
            <a:pPr lvl="1"/>
            <a:r>
              <a:rPr lang="en-US" dirty="0" smtClean="0"/>
              <a:t>Enforcement of the laws under its jurisdiction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INSTITUTIONAL FRAMEWORK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Commercial Banks, Specialized Investment Banks and other Saving and Depository Institutions. This comprises 16 conventional banks of which: </a:t>
            </a:r>
          </a:p>
          <a:p>
            <a:r>
              <a:rPr lang="en-US" dirty="0" smtClean="0"/>
              <a:t>Seven are local, six of them listed in MSM and two are fully </a:t>
            </a:r>
            <a:r>
              <a:rPr lang="en-US" dirty="0" err="1" smtClean="0"/>
              <a:t>Shari’a</a:t>
            </a:r>
            <a:r>
              <a:rPr lang="en-US" dirty="0" smtClean="0"/>
              <a:t> complaint Banks</a:t>
            </a:r>
          </a:p>
          <a:p>
            <a:r>
              <a:rPr lang="en-US" dirty="0" smtClean="0"/>
              <a:t>Nine belong to other nations</a:t>
            </a:r>
          </a:p>
          <a:p>
            <a:r>
              <a:rPr lang="en-US" dirty="0" smtClean="0"/>
              <a:t>They hold a network of 468  branches across the country</a:t>
            </a:r>
          </a:p>
          <a:p>
            <a:r>
              <a:rPr lang="en-US" dirty="0" smtClean="0"/>
              <a:t>Top three institutions contribute 62% of total sector’s assets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INSTITUTIONAL FRAMEWORK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867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With 1053 ATMs, The locally incorporated commercial banks were:</a:t>
            </a:r>
          </a:p>
          <a:p>
            <a:pPr lvl="1"/>
            <a:r>
              <a:rPr lang="en-US" dirty="0" smtClean="0"/>
              <a:t>Bank Muscat</a:t>
            </a:r>
          </a:p>
          <a:p>
            <a:pPr lvl="1"/>
            <a:r>
              <a:rPr lang="en-US" dirty="0" smtClean="0"/>
              <a:t>National Bank of Oman</a:t>
            </a:r>
          </a:p>
          <a:p>
            <a:pPr lvl="1"/>
            <a:r>
              <a:rPr lang="en-US" dirty="0" smtClean="0"/>
              <a:t>HSBC Bank Oman</a:t>
            </a:r>
          </a:p>
          <a:p>
            <a:pPr lvl="1"/>
            <a:r>
              <a:rPr lang="en-US" dirty="0" smtClean="0"/>
              <a:t>Oman Arab Bank</a:t>
            </a:r>
          </a:p>
          <a:p>
            <a:pPr lvl="1"/>
            <a:r>
              <a:rPr lang="en-US" dirty="0" smtClean="0"/>
              <a:t>Bank </a:t>
            </a:r>
            <a:r>
              <a:rPr lang="en-US" dirty="0" err="1" smtClean="0"/>
              <a:t>Dhofar</a:t>
            </a:r>
            <a:endParaRPr lang="en-US" dirty="0" smtClean="0"/>
          </a:p>
          <a:p>
            <a:pPr lvl="1"/>
            <a:r>
              <a:rPr lang="en-US" dirty="0" smtClean="0"/>
              <a:t>Bank </a:t>
            </a:r>
            <a:r>
              <a:rPr lang="en-US" dirty="0" err="1" smtClean="0"/>
              <a:t>Sohar</a:t>
            </a:r>
            <a:r>
              <a:rPr lang="en-US" dirty="0" smtClean="0"/>
              <a:t>, and </a:t>
            </a:r>
          </a:p>
          <a:p>
            <a:pPr lvl="1"/>
            <a:r>
              <a:rPr lang="en-US" dirty="0" smtClean="0"/>
              <a:t>Al </a:t>
            </a:r>
            <a:r>
              <a:rPr lang="en-US" dirty="0" err="1" smtClean="0"/>
              <a:t>Ahli</a:t>
            </a:r>
            <a:r>
              <a:rPr lang="en-US" dirty="0" smtClean="0"/>
              <a:t> Bank. </a:t>
            </a:r>
          </a:p>
          <a:p>
            <a:r>
              <a:rPr lang="en-US" dirty="0" smtClean="0"/>
              <a:t>Foreign banks operating in Oman include:</a:t>
            </a:r>
          </a:p>
          <a:p>
            <a:pPr lvl="1"/>
            <a:r>
              <a:rPr lang="en-US" dirty="0" smtClean="0"/>
              <a:t>Standard Chartered Bank</a:t>
            </a:r>
          </a:p>
          <a:p>
            <a:pPr lvl="1"/>
            <a:r>
              <a:rPr lang="en-US" dirty="0" err="1" smtClean="0"/>
              <a:t>Habib</a:t>
            </a:r>
            <a:r>
              <a:rPr lang="en-US" dirty="0" smtClean="0"/>
              <a:t> Bank</a:t>
            </a:r>
          </a:p>
          <a:p>
            <a:pPr lvl="1"/>
            <a:r>
              <a:rPr lang="en-US" dirty="0" smtClean="0"/>
              <a:t>Bank </a:t>
            </a:r>
            <a:r>
              <a:rPr lang="en-US" dirty="0" err="1" smtClean="0"/>
              <a:t>Melli</a:t>
            </a:r>
            <a:r>
              <a:rPr lang="en-US" dirty="0" smtClean="0"/>
              <a:t> Iran</a:t>
            </a:r>
          </a:p>
          <a:p>
            <a:pPr lvl="1"/>
            <a:r>
              <a:rPr lang="en-US" dirty="0" smtClean="0"/>
              <a:t>Bank </a:t>
            </a:r>
            <a:r>
              <a:rPr lang="en-US" dirty="0" err="1" smtClean="0"/>
              <a:t>Saderat</a:t>
            </a:r>
            <a:r>
              <a:rPr lang="en-US" dirty="0" smtClean="0"/>
              <a:t> Iran</a:t>
            </a:r>
          </a:p>
          <a:p>
            <a:pPr lvl="1"/>
            <a:r>
              <a:rPr lang="en-US" dirty="0" smtClean="0"/>
              <a:t>Bank of Baroda</a:t>
            </a:r>
          </a:p>
          <a:p>
            <a:pPr lvl="1"/>
            <a:r>
              <a:rPr lang="en-US" dirty="0" smtClean="0"/>
              <a:t>State Bank of India</a:t>
            </a:r>
          </a:p>
          <a:p>
            <a:pPr lvl="1"/>
            <a:r>
              <a:rPr lang="en-US" dirty="0" smtClean="0"/>
              <a:t>National Bank of Abu Dhabi</a:t>
            </a:r>
          </a:p>
          <a:p>
            <a:pPr lvl="1"/>
            <a:r>
              <a:rPr lang="en-US" dirty="0" smtClean="0"/>
              <a:t>Bank of Beirut, and </a:t>
            </a:r>
          </a:p>
          <a:p>
            <a:pPr lvl="1"/>
            <a:r>
              <a:rPr lang="en-US" dirty="0" smtClean="0"/>
              <a:t>Qatar National Bank.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MONETARY POLICY TOOLS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Fixed USD Exchange Rate scheme</a:t>
            </a:r>
          </a:p>
          <a:p>
            <a:r>
              <a:rPr lang="en-US" dirty="0" smtClean="0"/>
              <a:t>Required reserve ration (~ %5)</a:t>
            </a:r>
          </a:p>
          <a:p>
            <a:r>
              <a:rPr lang="en-US" dirty="0" smtClean="0"/>
              <a:t>Discount Rate (varies)</a:t>
            </a:r>
          </a:p>
          <a:p>
            <a:r>
              <a:rPr lang="en-US" dirty="0" smtClean="0"/>
              <a:t>CBO Policy rate (Repo Rate)</a:t>
            </a:r>
          </a:p>
          <a:p>
            <a:r>
              <a:rPr lang="en-US" dirty="0" smtClean="0"/>
              <a:t>Lending ration (~ %87.5)</a:t>
            </a:r>
          </a:p>
          <a:p>
            <a:r>
              <a:rPr lang="en-US" dirty="0" smtClean="0"/>
              <a:t>No Open Market Operation!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MONETARY POLICY TOOLS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Main Goals for Monetary Policies:</a:t>
            </a:r>
          </a:p>
          <a:p>
            <a:pPr lvl="1"/>
            <a:r>
              <a:rPr lang="en-US" dirty="0" smtClean="0"/>
              <a:t>Sustain (low) Inflation</a:t>
            </a:r>
          </a:p>
          <a:p>
            <a:pPr lvl="1"/>
            <a:r>
              <a:rPr lang="en-US" dirty="0" smtClean="0"/>
              <a:t>Keep and sustain high employment</a:t>
            </a:r>
          </a:p>
          <a:p>
            <a:pPr lvl="1"/>
            <a:r>
              <a:rPr lang="en-US" dirty="0" smtClean="0"/>
              <a:t>i.e., low unemployment rate</a:t>
            </a:r>
          </a:p>
          <a:p>
            <a:pPr lvl="1"/>
            <a:r>
              <a:rPr lang="en-US" dirty="0" smtClean="0"/>
              <a:t>Stability of Financial Markets</a:t>
            </a:r>
          </a:p>
          <a:p>
            <a:pPr lvl="1"/>
            <a:r>
              <a:rPr lang="en-US" dirty="0" smtClean="0"/>
              <a:t>i.e., interest rate and exchange rate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52601"/>
            <a:ext cx="9144000" cy="484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 INDICATORS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Financial Development in Oman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371600"/>
            <a:ext cx="80010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000" dirty="0"/>
              <a:t>CONTENT</a:t>
            </a:r>
            <a:endParaRPr lang="en-AU" sz="4000" dirty="0" smtClean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514350" indent="-514350"/>
            <a:r>
              <a:rPr lang="en-AU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BACKGROUND </a:t>
            </a:r>
          </a:p>
          <a:p>
            <a:pPr marL="514350" indent="-514350"/>
            <a:r>
              <a:rPr lang="en-AU" dirty="0" smtClean="0">
                <a:solidFill>
                  <a:schemeClr val="accent3">
                    <a:shade val="75000"/>
                  </a:schemeClr>
                </a:solidFill>
              </a:rPr>
              <a:t>INSTITUTIONAL FRAMEWOK</a:t>
            </a:r>
          </a:p>
          <a:p>
            <a:pPr marL="514350" indent="-514350"/>
            <a:r>
              <a:rPr lang="en-AU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MONETARY POLICY TOOLS</a:t>
            </a:r>
          </a:p>
          <a:p>
            <a:pPr marL="514350" indent="-514350"/>
            <a:r>
              <a:rPr lang="en-AU" dirty="0" smtClean="0">
                <a:solidFill>
                  <a:schemeClr val="accent3">
                    <a:shade val="75000"/>
                  </a:schemeClr>
                </a:solidFill>
              </a:rPr>
              <a:t>PERFORMANCE INDICATORS</a:t>
            </a:r>
          </a:p>
          <a:p>
            <a:pPr marL="514350" indent="-514350"/>
            <a:r>
              <a:rPr lang="en-AU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CONCLUSIONS</a:t>
            </a:r>
            <a:endParaRPr lang="en-AU" sz="4000" dirty="0" smtClean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25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3740"/>
            <a:ext cx="9144000" cy="556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 </a:t>
            </a:r>
            <a:r>
              <a:rPr lang="en-US" sz="4400" dirty="0" smtClean="0"/>
              <a:t>INDICATORS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47800"/>
            <a:ext cx="9143999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</a:t>
            </a:r>
            <a:r>
              <a:rPr lang="en-US" sz="4400" dirty="0" smtClean="0"/>
              <a:t> INDICATORS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000125"/>
            <a:ext cx="62007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438400" cy="101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76350"/>
            <a:ext cx="6396477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1985962" cy="103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548" y="1600200"/>
            <a:ext cx="6477452" cy="478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</a:t>
            </a:r>
            <a:r>
              <a:rPr lang="en-US" sz="4400" dirty="0" smtClean="0"/>
              <a:t> INDICATORS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9738"/>
            <a:ext cx="91916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 </a:t>
            </a:r>
            <a:r>
              <a:rPr lang="en-US" sz="4400" dirty="0" smtClean="0"/>
              <a:t> INDICATORS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25434"/>
            <a:ext cx="7368549" cy="492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 </a:t>
            </a:r>
            <a:r>
              <a:rPr lang="en-US" sz="4400" dirty="0" smtClean="0"/>
              <a:t>INDICATORS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8829675" cy="496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</a:t>
            </a:r>
            <a:r>
              <a:rPr lang="en-US" sz="4400" dirty="0" smtClean="0"/>
              <a:t> INDICATORS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588" y="1828800"/>
            <a:ext cx="7263387" cy="482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819847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</a:t>
            </a:r>
            <a:r>
              <a:rPr lang="en-US" sz="4400" dirty="0" smtClean="0"/>
              <a:t> INDICATORS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Having an efficient and resilient financial system is the key to success for economic development</a:t>
            </a:r>
          </a:p>
          <a:p>
            <a:r>
              <a:rPr lang="en-US" sz="2800" dirty="0" smtClean="0"/>
              <a:t>Since the 1970s, Oman has successfully developed and improved its financial system </a:t>
            </a:r>
          </a:p>
          <a:p>
            <a:r>
              <a:rPr lang="en-US" sz="2800" dirty="0" smtClean="0"/>
              <a:t>Despite all challenges, Oman’s achievements have been significant</a:t>
            </a:r>
          </a:p>
          <a:p>
            <a:r>
              <a:rPr lang="en-US" sz="2800" dirty="0" smtClean="0"/>
              <a:t>This presentations aims to shed some lights on such challenges and the whole process of financial developments</a:t>
            </a:r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04999"/>
            <a:ext cx="884914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</a:t>
            </a:r>
            <a:r>
              <a:rPr lang="en-US" sz="4400" dirty="0" smtClean="0"/>
              <a:t> INDICATORS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</a:t>
            </a:r>
            <a:r>
              <a:rPr lang="en-US" sz="4400" dirty="0" smtClean="0"/>
              <a:t> INDICATORS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24025"/>
            <a:ext cx="65055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107" y="1524000"/>
            <a:ext cx="630269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</a:t>
            </a:r>
            <a:r>
              <a:rPr lang="en-US" sz="4400" dirty="0" smtClean="0"/>
              <a:t> INDICATORS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8707471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</a:t>
            </a:r>
            <a:r>
              <a:rPr lang="en-US" sz="4400" dirty="0" smtClean="0"/>
              <a:t> INDICATORS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</a:t>
            </a:r>
            <a:r>
              <a:rPr lang="en-US" sz="4400" dirty="0" smtClean="0"/>
              <a:t> INDICATORS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513863"/>
            <a:ext cx="8839200" cy="260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 </a:t>
            </a:r>
            <a:r>
              <a:rPr lang="en-US" sz="4400" dirty="0" smtClean="0"/>
              <a:t>INDICATORS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733550"/>
            <a:ext cx="8142287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5943600"/>
            <a:ext cx="41052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295400"/>
            <a:ext cx="581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International Transparency and Corruption Perception Index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Prosperity of the Sultanate of Oman and the Sustainability of Development is the prime goal of Oman’s Financial System</a:t>
            </a:r>
          </a:p>
          <a:p>
            <a:r>
              <a:rPr lang="en-US" sz="2800" dirty="0" smtClean="0"/>
              <a:t>Being an efficient and resilient financial system is the key to success for economic development</a:t>
            </a:r>
          </a:p>
          <a:p>
            <a:r>
              <a:rPr lang="en-US" sz="2800" dirty="0" smtClean="0"/>
              <a:t>Since the 1970s, Oman has successfully developed and maintained its financial system </a:t>
            </a:r>
          </a:p>
          <a:p>
            <a:r>
              <a:rPr lang="en-US" sz="2800" dirty="0" smtClean="0"/>
              <a:t>Despite existing challenges, Oman’s achievements have been significant</a:t>
            </a:r>
          </a:p>
          <a:p>
            <a:r>
              <a:rPr lang="en-US" sz="2800" dirty="0" smtClean="0"/>
              <a:t>One of the well-known challenges is the </a:t>
            </a:r>
            <a:r>
              <a:rPr lang="en-US" sz="2800" b="1" i="1" dirty="0" smtClean="0"/>
              <a:t>oil dependency of the Omani Economy</a:t>
            </a:r>
          </a:p>
          <a:p>
            <a:r>
              <a:rPr lang="en-US" sz="2800" dirty="0" smtClean="0"/>
              <a:t>Others challenges include:</a:t>
            </a:r>
          </a:p>
          <a:p>
            <a:pPr lvl="1"/>
            <a:r>
              <a:rPr lang="en-US" sz="2400" dirty="0" err="1" smtClean="0"/>
              <a:t>Shari’a</a:t>
            </a:r>
            <a:r>
              <a:rPr lang="en-US" sz="2400" dirty="0" smtClean="0"/>
              <a:t> compliance (Islamic Finance)</a:t>
            </a:r>
          </a:p>
          <a:p>
            <a:pPr lvl="1"/>
            <a:r>
              <a:rPr lang="en-US" sz="2400" dirty="0" smtClean="0"/>
              <a:t>Coping with Technological Advancements </a:t>
            </a:r>
          </a:p>
          <a:p>
            <a:pPr lvl="1"/>
            <a:r>
              <a:rPr lang="en-US" sz="2400" dirty="0" smtClean="0"/>
              <a:t>Fighting against Corruption</a:t>
            </a:r>
          </a:p>
          <a:p>
            <a:r>
              <a:rPr lang="en-US" sz="2800" dirty="0" smtClean="0"/>
              <a:t>Such challenges have been tackled by innovative- agile- and forward-looking approaches </a:t>
            </a:r>
            <a:endParaRPr lang="en-US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man Photos Than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143000"/>
            <a:ext cx="715956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Oman is highly Oil Dependent Economy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32122"/>
            <a:ext cx="7924800" cy="416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International Oil Market Dynamic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533400" y="1905000"/>
          <a:ext cx="7928430" cy="4011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Oil Dependency of Omani Economy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057400"/>
            <a:ext cx="451645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7400"/>
            <a:ext cx="43624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Oil Dependency of Omani Economy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5151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Oil Dependency of Omani Economy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092" y="1676400"/>
            <a:ext cx="6725508" cy="496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764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833</Words>
  <Application>Microsoft Office PowerPoint</Application>
  <PresentationFormat>On-screen Show (4:3)</PresentationFormat>
  <Paragraphs>163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Financial Development in Oman by Dr. Reza FathollahZadeh A. Department of Economics &amp; Finance The College of Economics and Political Science Sultan Qaboos University </vt:lpstr>
      <vt:lpstr>Financial Development in Oman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INSTITUTIONAL FRAMEWORK</vt:lpstr>
      <vt:lpstr>INSTITUTIONAL FRAMEWORK</vt:lpstr>
      <vt:lpstr>INSTITUTIONAL FRAMEWORK</vt:lpstr>
      <vt:lpstr>INSTITUTIONAL FRAMEWORK</vt:lpstr>
      <vt:lpstr>INSTITUTIONAL FRAMEWORK</vt:lpstr>
      <vt:lpstr>MONETARY POLICY TOOLS</vt:lpstr>
      <vt:lpstr>MONETARY POLICY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BACKGROUND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Agriculture, Water, and Sustainable Development by Dr. Reza FathollahZadeh A. Department of Economics &amp; Finance The College of Economics and Political Science Sultan Qaboos University</dc:title>
  <dc:creator>Reza</dc:creator>
  <cp:lastModifiedBy>csames</cp:lastModifiedBy>
  <cp:revision>71</cp:revision>
  <dcterms:created xsi:type="dcterms:W3CDTF">2019-04-22T06:33:55Z</dcterms:created>
  <dcterms:modified xsi:type="dcterms:W3CDTF">2019-05-07T20:39:00Z</dcterms:modified>
</cp:coreProperties>
</file>