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9" r:id="rId5"/>
    <p:sldId id="259" r:id="rId6"/>
    <p:sldId id="260" r:id="rId7"/>
    <p:sldId id="271" r:id="rId8"/>
    <p:sldId id="270" r:id="rId9"/>
    <p:sldId id="277" r:id="rId10"/>
    <p:sldId id="269" r:id="rId11"/>
    <p:sldId id="278" r:id="rId12"/>
    <p:sldId id="261" r:id="rId13"/>
    <p:sldId id="287" r:id="rId14"/>
    <p:sldId id="276" r:id="rId15"/>
    <p:sldId id="275" r:id="rId16"/>
    <p:sldId id="262" r:id="rId17"/>
    <p:sldId id="263" r:id="rId18"/>
    <p:sldId id="281" r:id="rId19"/>
    <p:sldId id="280" r:id="rId20"/>
    <p:sldId id="264" r:id="rId21"/>
    <p:sldId id="265" r:id="rId22"/>
    <p:sldId id="266" r:id="rId23"/>
    <p:sldId id="288" r:id="rId24"/>
    <p:sldId id="267" r:id="rId25"/>
    <p:sldId id="290" r:id="rId26"/>
    <p:sldId id="268" r:id="rId27"/>
    <p:sldId id="299" r:id="rId28"/>
    <p:sldId id="272" r:id="rId29"/>
    <p:sldId id="273" r:id="rId30"/>
    <p:sldId id="282" r:id="rId31"/>
    <p:sldId id="289" r:id="rId32"/>
    <p:sldId id="274" r:id="rId33"/>
    <p:sldId id="283" r:id="rId34"/>
    <p:sldId id="284" r:id="rId35"/>
    <p:sldId id="285" r:id="rId36"/>
    <p:sldId id="286" r:id="rId37"/>
    <p:sldId id="292" r:id="rId38"/>
    <p:sldId id="291" r:id="rId39"/>
    <p:sldId id="294" r:id="rId40"/>
    <p:sldId id="298" r:id="rId41"/>
    <p:sldId id="293" r:id="rId42"/>
    <p:sldId id="295" r:id="rId43"/>
    <p:sldId id="296" r:id="rId44"/>
    <p:sldId id="29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7" d="100"/>
          <a:sy n="77" d="100"/>
        </p:scale>
        <p:origin x="68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13B39-4E94-40F2-8139-2F5049EE03C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1F9E34F-2A9B-4DEB-B079-F6A865EFFE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B47CC0-3472-43CD-A89D-8D3CD1D59383}"/>
              </a:ext>
            </a:extLst>
          </p:cNvPr>
          <p:cNvSpPr>
            <a:spLocks noGrp="1"/>
          </p:cNvSpPr>
          <p:nvPr>
            <p:ph type="dt" sz="half" idx="10"/>
          </p:nvPr>
        </p:nvSpPr>
        <p:spPr/>
        <p:txBody>
          <a:bodyPr/>
          <a:lstStyle/>
          <a:p>
            <a:fld id="{776C88AC-0E4B-40DB-8499-96A5EE9F473D}" type="datetimeFigureOut">
              <a:rPr lang="en-US" smtClean="0"/>
              <a:t>5/8/2019</a:t>
            </a:fld>
            <a:endParaRPr lang="en-US"/>
          </a:p>
        </p:txBody>
      </p:sp>
      <p:sp>
        <p:nvSpPr>
          <p:cNvPr id="5" name="Footer Placeholder 4">
            <a:extLst>
              <a:ext uri="{FF2B5EF4-FFF2-40B4-BE49-F238E27FC236}">
                <a16:creationId xmlns:a16="http://schemas.microsoft.com/office/drawing/2014/main" id="{442ED3FE-6937-4D7E-BE44-EE49EBD54B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ED2498-D2FF-473A-BD5E-5BF477FB4012}"/>
              </a:ext>
            </a:extLst>
          </p:cNvPr>
          <p:cNvSpPr>
            <a:spLocks noGrp="1"/>
          </p:cNvSpPr>
          <p:nvPr>
            <p:ph type="sldNum" sz="quarter" idx="12"/>
          </p:nvPr>
        </p:nvSpPr>
        <p:spPr/>
        <p:txBody>
          <a:bodyPr/>
          <a:lstStyle/>
          <a:p>
            <a:fld id="{4B6F1FE2-ED12-4DE5-8BF0-A36F6A86738F}" type="slidenum">
              <a:rPr lang="en-US" smtClean="0"/>
              <a:t>‹#›</a:t>
            </a:fld>
            <a:endParaRPr lang="en-US"/>
          </a:p>
        </p:txBody>
      </p:sp>
    </p:spTree>
    <p:extLst>
      <p:ext uri="{BB962C8B-B14F-4D97-AF65-F5344CB8AC3E}">
        <p14:creationId xmlns:p14="http://schemas.microsoft.com/office/powerpoint/2010/main" val="417897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8D510-70DD-4BDD-9921-AA1111E2B49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436EE1D-D4E8-40D1-BDE3-ECCD8DD3D8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D72FB6-52C0-4DD1-ABEB-56A1E1F5BC17}"/>
              </a:ext>
            </a:extLst>
          </p:cNvPr>
          <p:cNvSpPr>
            <a:spLocks noGrp="1"/>
          </p:cNvSpPr>
          <p:nvPr>
            <p:ph type="dt" sz="half" idx="10"/>
          </p:nvPr>
        </p:nvSpPr>
        <p:spPr/>
        <p:txBody>
          <a:bodyPr/>
          <a:lstStyle/>
          <a:p>
            <a:fld id="{776C88AC-0E4B-40DB-8499-96A5EE9F473D}" type="datetimeFigureOut">
              <a:rPr lang="en-US" smtClean="0"/>
              <a:t>5/8/2019</a:t>
            </a:fld>
            <a:endParaRPr lang="en-US"/>
          </a:p>
        </p:txBody>
      </p:sp>
      <p:sp>
        <p:nvSpPr>
          <p:cNvPr id="5" name="Footer Placeholder 4">
            <a:extLst>
              <a:ext uri="{FF2B5EF4-FFF2-40B4-BE49-F238E27FC236}">
                <a16:creationId xmlns:a16="http://schemas.microsoft.com/office/drawing/2014/main" id="{3394AF99-DAB5-440E-A3B2-3EDA96FA44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B35840-9474-4B35-9A5A-55051D9BE2B0}"/>
              </a:ext>
            </a:extLst>
          </p:cNvPr>
          <p:cNvSpPr>
            <a:spLocks noGrp="1"/>
          </p:cNvSpPr>
          <p:nvPr>
            <p:ph type="sldNum" sz="quarter" idx="12"/>
          </p:nvPr>
        </p:nvSpPr>
        <p:spPr/>
        <p:txBody>
          <a:bodyPr/>
          <a:lstStyle/>
          <a:p>
            <a:fld id="{4B6F1FE2-ED12-4DE5-8BF0-A36F6A86738F}" type="slidenum">
              <a:rPr lang="en-US" smtClean="0"/>
              <a:t>‹#›</a:t>
            </a:fld>
            <a:endParaRPr lang="en-US"/>
          </a:p>
        </p:txBody>
      </p:sp>
    </p:spTree>
    <p:extLst>
      <p:ext uri="{BB962C8B-B14F-4D97-AF65-F5344CB8AC3E}">
        <p14:creationId xmlns:p14="http://schemas.microsoft.com/office/powerpoint/2010/main" val="2625447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A2D628-C7E7-4C97-853E-6F6A1840F8F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3DD51D4-58E3-4812-BC61-45743564549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167422-1C2D-4376-92F8-C09BA7B75AD7}"/>
              </a:ext>
            </a:extLst>
          </p:cNvPr>
          <p:cNvSpPr>
            <a:spLocks noGrp="1"/>
          </p:cNvSpPr>
          <p:nvPr>
            <p:ph type="dt" sz="half" idx="10"/>
          </p:nvPr>
        </p:nvSpPr>
        <p:spPr/>
        <p:txBody>
          <a:bodyPr/>
          <a:lstStyle/>
          <a:p>
            <a:fld id="{776C88AC-0E4B-40DB-8499-96A5EE9F473D}" type="datetimeFigureOut">
              <a:rPr lang="en-US" smtClean="0"/>
              <a:t>5/8/2019</a:t>
            </a:fld>
            <a:endParaRPr lang="en-US"/>
          </a:p>
        </p:txBody>
      </p:sp>
      <p:sp>
        <p:nvSpPr>
          <p:cNvPr id="5" name="Footer Placeholder 4">
            <a:extLst>
              <a:ext uri="{FF2B5EF4-FFF2-40B4-BE49-F238E27FC236}">
                <a16:creationId xmlns:a16="http://schemas.microsoft.com/office/drawing/2014/main" id="{EF971939-F7DE-44D5-AE11-D3AC7DCA10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5A3DE4-EBCE-4496-AA82-022BBC0FB722}"/>
              </a:ext>
            </a:extLst>
          </p:cNvPr>
          <p:cNvSpPr>
            <a:spLocks noGrp="1"/>
          </p:cNvSpPr>
          <p:nvPr>
            <p:ph type="sldNum" sz="quarter" idx="12"/>
          </p:nvPr>
        </p:nvSpPr>
        <p:spPr/>
        <p:txBody>
          <a:bodyPr/>
          <a:lstStyle/>
          <a:p>
            <a:fld id="{4B6F1FE2-ED12-4DE5-8BF0-A36F6A86738F}" type="slidenum">
              <a:rPr lang="en-US" smtClean="0"/>
              <a:t>‹#›</a:t>
            </a:fld>
            <a:endParaRPr lang="en-US"/>
          </a:p>
        </p:txBody>
      </p:sp>
    </p:spTree>
    <p:extLst>
      <p:ext uri="{BB962C8B-B14F-4D97-AF65-F5344CB8AC3E}">
        <p14:creationId xmlns:p14="http://schemas.microsoft.com/office/powerpoint/2010/main" val="2297266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5DEBF-4452-46B3-B9F5-9215D60434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60ADAC-18EC-40BD-9763-E8EE5ADFECC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CC0179-E2B4-405E-AC0E-859B6485DC61}"/>
              </a:ext>
            </a:extLst>
          </p:cNvPr>
          <p:cNvSpPr>
            <a:spLocks noGrp="1"/>
          </p:cNvSpPr>
          <p:nvPr>
            <p:ph type="dt" sz="half" idx="10"/>
          </p:nvPr>
        </p:nvSpPr>
        <p:spPr/>
        <p:txBody>
          <a:bodyPr/>
          <a:lstStyle/>
          <a:p>
            <a:fld id="{776C88AC-0E4B-40DB-8499-96A5EE9F473D}" type="datetimeFigureOut">
              <a:rPr lang="en-US" smtClean="0"/>
              <a:t>5/8/2019</a:t>
            </a:fld>
            <a:endParaRPr lang="en-US"/>
          </a:p>
        </p:txBody>
      </p:sp>
      <p:sp>
        <p:nvSpPr>
          <p:cNvPr id="5" name="Footer Placeholder 4">
            <a:extLst>
              <a:ext uri="{FF2B5EF4-FFF2-40B4-BE49-F238E27FC236}">
                <a16:creationId xmlns:a16="http://schemas.microsoft.com/office/drawing/2014/main" id="{2DECF325-2495-4969-A0F0-A8B97886FE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8814D1-7486-4D70-A06D-176B9E6E8BAC}"/>
              </a:ext>
            </a:extLst>
          </p:cNvPr>
          <p:cNvSpPr>
            <a:spLocks noGrp="1"/>
          </p:cNvSpPr>
          <p:nvPr>
            <p:ph type="sldNum" sz="quarter" idx="12"/>
          </p:nvPr>
        </p:nvSpPr>
        <p:spPr/>
        <p:txBody>
          <a:bodyPr/>
          <a:lstStyle/>
          <a:p>
            <a:fld id="{4B6F1FE2-ED12-4DE5-8BF0-A36F6A86738F}" type="slidenum">
              <a:rPr lang="en-US" smtClean="0"/>
              <a:t>‹#›</a:t>
            </a:fld>
            <a:endParaRPr lang="en-US"/>
          </a:p>
        </p:txBody>
      </p:sp>
    </p:spTree>
    <p:extLst>
      <p:ext uri="{BB962C8B-B14F-4D97-AF65-F5344CB8AC3E}">
        <p14:creationId xmlns:p14="http://schemas.microsoft.com/office/powerpoint/2010/main" val="779106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5A548-703B-426C-AB9A-BF5855B32C4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328596E-4D03-4719-8C5B-B7F5EB24C2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568E10F-BBF0-4E2A-88A7-2EF9FB6CC06F}"/>
              </a:ext>
            </a:extLst>
          </p:cNvPr>
          <p:cNvSpPr>
            <a:spLocks noGrp="1"/>
          </p:cNvSpPr>
          <p:nvPr>
            <p:ph type="dt" sz="half" idx="10"/>
          </p:nvPr>
        </p:nvSpPr>
        <p:spPr/>
        <p:txBody>
          <a:bodyPr/>
          <a:lstStyle/>
          <a:p>
            <a:fld id="{776C88AC-0E4B-40DB-8499-96A5EE9F473D}" type="datetimeFigureOut">
              <a:rPr lang="en-US" smtClean="0"/>
              <a:t>5/8/2019</a:t>
            </a:fld>
            <a:endParaRPr lang="en-US"/>
          </a:p>
        </p:txBody>
      </p:sp>
      <p:sp>
        <p:nvSpPr>
          <p:cNvPr id="5" name="Footer Placeholder 4">
            <a:extLst>
              <a:ext uri="{FF2B5EF4-FFF2-40B4-BE49-F238E27FC236}">
                <a16:creationId xmlns:a16="http://schemas.microsoft.com/office/drawing/2014/main" id="{B5EC48BC-DD2A-4D72-BB43-6941C4F35F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871CED-7F40-410A-9BCE-458381A03F27}"/>
              </a:ext>
            </a:extLst>
          </p:cNvPr>
          <p:cNvSpPr>
            <a:spLocks noGrp="1"/>
          </p:cNvSpPr>
          <p:nvPr>
            <p:ph type="sldNum" sz="quarter" idx="12"/>
          </p:nvPr>
        </p:nvSpPr>
        <p:spPr/>
        <p:txBody>
          <a:bodyPr/>
          <a:lstStyle/>
          <a:p>
            <a:fld id="{4B6F1FE2-ED12-4DE5-8BF0-A36F6A86738F}" type="slidenum">
              <a:rPr lang="en-US" smtClean="0"/>
              <a:t>‹#›</a:t>
            </a:fld>
            <a:endParaRPr lang="en-US"/>
          </a:p>
        </p:txBody>
      </p:sp>
    </p:spTree>
    <p:extLst>
      <p:ext uri="{BB962C8B-B14F-4D97-AF65-F5344CB8AC3E}">
        <p14:creationId xmlns:p14="http://schemas.microsoft.com/office/powerpoint/2010/main" val="2235502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9112D-3A15-4653-9D07-2F1C3E50A3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A5F8CF-44AE-4AF6-A579-B63D5E3CC93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C96DBC5-892D-4004-B698-1CF5DC2341A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7796EA-767F-4D29-A79D-F7963CE166EB}"/>
              </a:ext>
            </a:extLst>
          </p:cNvPr>
          <p:cNvSpPr>
            <a:spLocks noGrp="1"/>
          </p:cNvSpPr>
          <p:nvPr>
            <p:ph type="dt" sz="half" idx="10"/>
          </p:nvPr>
        </p:nvSpPr>
        <p:spPr/>
        <p:txBody>
          <a:bodyPr/>
          <a:lstStyle/>
          <a:p>
            <a:fld id="{776C88AC-0E4B-40DB-8499-96A5EE9F473D}" type="datetimeFigureOut">
              <a:rPr lang="en-US" smtClean="0"/>
              <a:t>5/8/2019</a:t>
            </a:fld>
            <a:endParaRPr lang="en-US"/>
          </a:p>
        </p:txBody>
      </p:sp>
      <p:sp>
        <p:nvSpPr>
          <p:cNvPr id="6" name="Footer Placeholder 5">
            <a:extLst>
              <a:ext uri="{FF2B5EF4-FFF2-40B4-BE49-F238E27FC236}">
                <a16:creationId xmlns:a16="http://schemas.microsoft.com/office/drawing/2014/main" id="{287D8B0D-19AD-4ED1-BC99-4954F35317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14B2FD-CD34-4983-B899-080C6039DD3A}"/>
              </a:ext>
            </a:extLst>
          </p:cNvPr>
          <p:cNvSpPr>
            <a:spLocks noGrp="1"/>
          </p:cNvSpPr>
          <p:nvPr>
            <p:ph type="sldNum" sz="quarter" idx="12"/>
          </p:nvPr>
        </p:nvSpPr>
        <p:spPr/>
        <p:txBody>
          <a:bodyPr/>
          <a:lstStyle/>
          <a:p>
            <a:fld id="{4B6F1FE2-ED12-4DE5-8BF0-A36F6A86738F}" type="slidenum">
              <a:rPr lang="en-US" smtClean="0"/>
              <a:t>‹#›</a:t>
            </a:fld>
            <a:endParaRPr lang="en-US"/>
          </a:p>
        </p:txBody>
      </p:sp>
    </p:spTree>
    <p:extLst>
      <p:ext uri="{BB962C8B-B14F-4D97-AF65-F5344CB8AC3E}">
        <p14:creationId xmlns:p14="http://schemas.microsoft.com/office/powerpoint/2010/main" val="2494052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F6AC8-06FA-4973-A3C2-0F95ECEBC86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64A5ABD-511D-4B5D-870A-36D38E0AF9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C79337D-32A3-4858-970D-C003FC0A2E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D755F86-5CC5-4353-88B1-3720AEB601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4B4BADA-954B-4404-B088-80327944A84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729DE9C-38AE-4F68-962E-3621D3543747}"/>
              </a:ext>
            </a:extLst>
          </p:cNvPr>
          <p:cNvSpPr>
            <a:spLocks noGrp="1"/>
          </p:cNvSpPr>
          <p:nvPr>
            <p:ph type="dt" sz="half" idx="10"/>
          </p:nvPr>
        </p:nvSpPr>
        <p:spPr/>
        <p:txBody>
          <a:bodyPr/>
          <a:lstStyle/>
          <a:p>
            <a:fld id="{776C88AC-0E4B-40DB-8499-96A5EE9F473D}" type="datetimeFigureOut">
              <a:rPr lang="en-US" smtClean="0"/>
              <a:t>5/8/2019</a:t>
            </a:fld>
            <a:endParaRPr lang="en-US"/>
          </a:p>
        </p:txBody>
      </p:sp>
      <p:sp>
        <p:nvSpPr>
          <p:cNvPr id="8" name="Footer Placeholder 7">
            <a:extLst>
              <a:ext uri="{FF2B5EF4-FFF2-40B4-BE49-F238E27FC236}">
                <a16:creationId xmlns:a16="http://schemas.microsoft.com/office/drawing/2014/main" id="{D8917544-C247-4629-A243-46B1DFAB73E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6D29F13-3697-4D2B-877C-85E62B01A47E}"/>
              </a:ext>
            </a:extLst>
          </p:cNvPr>
          <p:cNvSpPr>
            <a:spLocks noGrp="1"/>
          </p:cNvSpPr>
          <p:nvPr>
            <p:ph type="sldNum" sz="quarter" idx="12"/>
          </p:nvPr>
        </p:nvSpPr>
        <p:spPr/>
        <p:txBody>
          <a:bodyPr/>
          <a:lstStyle/>
          <a:p>
            <a:fld id="{4B6F1FE2-ED12-4DE5-8BF0-A36F6A86738F}" type="slidenum">
              <a:rPr lang="en-US" smtClean="0"/>
              <a:t>‹#›</a:t>
            </a:fld>
            <a:endParaRPr lang="en-US"/>
          </a:p>
        </p:txBody>
      </p:sp>
    </p:spTree>
    <p:extLst>
      <p:ext uri="{BB962C8B-B14F-4D97-AF65-F5344CB8AC3E}">
        <p14:creationId xmlns:p14="http://schemas.microsoft.com/office/powerpoint/2010/main" val="1717184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CB4DF-67D2-4C0C-BD33-7D48A9A900A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535BBB3-35E2-4BAB-9CD3-9A70CF540E15}"/>
              </a:ext>
            </a:extLst>
          </p:cNvPr>
          <p:cNvSpPr>
            <a:spLocks noGrp="1"/>
          </p:cNvSpPr>
          <p:nvPr>
            <p:ph type="dt" sz="half" idx="10"/>
          </p:nvPr>
        </p:nvSpPr>
        <p:spPr/>
        <p:txBody>
          <a:bodyPr/>
          <a:lstStyle/>
          <a:p>
            <a:fld id="{776C88AC-0E4B-40DB-8499-96A5EE9F473D}" type="datetimeFigureOut">
              <a:rPr lang="en-US" smtClean="0"/>
              <a:t>5/8/2019</a:t>
            </a:fld>
            <a:endParaRPr lang="en-US"/>
          </a:p>
        </p:txBody>
      </p:sp>
      <p:sp>
        <p:nvSpPr>
          <p:cNvPr id="4" name="Footer Placeholder 3">
            <a:extLst>
              <a:ext uri="{FF2B5EF4-FFF2-40B4-BE49-F238E27FC236}">
                <a16:creationId xmlns:a16="http://schemas.microsoft.com/office/drawing/2014/main" id="{189345B7-1ACE-4EDB-AC4E-54B17EEE463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C776C03-31D3-4411-AE87-73E3BF5BE112}"/>
              </a:ext>
            </a:extLst>
          </p:cNvPr>
          <p:cNvSpPr>
            <a:spLocks noGrp="1"/>
          </p:cNvSpPr>
          <p:nvPr>
            <p:ph type="sldNum" sz="quarter" idx="12"/>
          </p:nvPr>
        </p:nvSpPr>
        <p:spPr/>
        <p:txBody>
          <a:bodyPr/>
          <a:lstStyle/>
          <a:p>
            <a:fld id="{4B6F1FE2-ED12-4DE5-8BF0-A36F6A86738F}" type="slidenum">
              <a:rPr lang="en-US" smtClean="0"/>
              <a:t>‹#›</a:t>
            </a:fld>
            <a:endParaRPr lang="en-US"/>
          </a:p>
        </p:txBody>
      </p:sp>
    </p:spTree>
    <p:extLst>
      <p:ext uri="{BB962C8B-B14F-4D97-AF65-F5344CB8AC3E}">
        <p14:creationId xmlns:p14="http://schemas.microsoft.com/office/powerpoint/2010/main" val="3420819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D5073B-5FE2-4C15-94A4-7BB4A1E7F4BD}"/>
              </a:ext>
            </a:extLst>
          </p:cNvPr>
          <p:cNvSpPr>
            <a:spLocks noGrp="1"/>
          </p:cNvSpPr>
          <p:nvPr>
            <p:ph type="dt" sz="half" idx="10"/>
          </p:nvPr>
        </p:nvSpPr>
        <p:spPr/>
        <p:txBody>
          <a:bodyPr/>
          <a:lstStyle/>
          <a:p>
            <a:fld id="{776C88AC-0E4B-40DB-8499-96A5EE9F473D}" type="datetimeFigureOut">
              <a:rPr lang="en-US" smtClean="0"/>
              <a:t>5/8/2019</a:t>
            </a:fld>
            <a:endParaRPr lang="en-US"/>
          </a:p>
        </p:txBody>
      </p:sp>
      <p:sp>
        <p:nvSpPr>
          <p:cNvPr id="3" name="Footer Placeholder 2">
            <a:extLst>
              <a:ext uri="{FF2B5EF4-FFF2-40B4-BE49-F238E27FC236}">
                <a16:creationId xmlns:a16="http://schemas.microsoft.com/office/drawing/2014/main" id="{324E9389-60C8-4465-9812-F98FCCF576A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DD03AE5-BC98-49FD-9DED-CA9E179DD706}"/>
              </a:ext>
            </a:extLst>
          </p:cNvPr>
          <p:cNvSpPr>
            <a:spLocks noGrp="1"/>
          </p:cNvSpPr>
          <p:nvPr>
            <p:ph type="sldNum" sz="quarter" idx="12"/>
          </p:nvPr>
        </p:nvSpPr>
        <p:spPr/>
        <p:txBody>
          <a:bodyPr/>
          <a:lstStyle/>
          <a:p>
            <a:fld id="{4B6F1FE2-ED12-4DE5-8BF0-A36F6A86738F}" type="slidenum">
              <a:rPr lang="en-US" smtClean="0"/>
              <a:t>‹#›</a:t>
            </a:fld>
            <a:endParaRPr lang="en-US"/>
          </a:p>
        </p:txBody>
      </p:sp>
    </p:spTree>
    <p:extLst>
      <p:ext uri="{BB962C8B-B14F-4D97-AF65-F5344CB8AC3E}">
        <p14:creationId xmlns:p14="http://schemas.microsoft.com/office/powerpoint/2010/main" val="4224939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60B79-9C42-4FFB-B722-BA9173B7B8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3195EE9-2524-4A41-83FA-6C94FE1AA4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7DC1C11-6A99-4DA1-B7EE-CAB3E242AB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D728BD-3178-45D6-8B8A-40E1804F1436}"/>
              </a:ext>
            </a:extLst>
          </p:cNvPr>
          <p:cNvSpPr>
            <a:spLocks noGrp="1"/>
          </p:cNvSpPr>
          <p:nvPr>
            <p:ph type="dt" sz="half" idx="10"/>
          </p:nvPr>
        </p:nvSpPr>
        <p:spPr/>
        <p:txBody>
          <a:bodyPr/>
          <a:lstStyle/>
          <a:p>
            <a:fld id="{776C88AC-0E4B-40DB-8499-96A5EE9F473D}" type="datetimeFigureOut">
              <a:rPr lang="en-US" smtClean="0"/>
              <a:t>5/8/2019</a:t>
            </a:fld>
            <a:endParaRPr lang="en-US"/>
          </a:p>
        </p:txBody>
      </p:sp>
      <p:sp>
        <p:nvSpPr>
          <p:cNvPr id="6" name="Footer Placeholder 5">
            <a:extLst>
              <a:ext uri="{FF2B5EF4-FFF2-40B4-BE49-F238E27FC236}">
                <a16:creationId xmlns:a16="http://schemas.microsoft.com/office/drawing/2014/main" id="{FFED9F8E-843B-47B0-910A-031FAA5054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B12281-AACA-47D1-9377-CF534F78EFBE}"/>
              </a:ext>
            </a:extLst>
          </p:cNvPr>
          <p:cNvSpPr>
            <a:spLocks noGrp="1"/>
          </p:cNvSpPr>
          <p:nvPr>
            <p:ph type="sldNum" sz="quarter" idx="12"/>
          </p:nvPr>
        </p:nvSpPr>
        <p:spPr/>
        <p:txBody>
          <a:bodyPr/>
          <a:lstStyle/>
          <a:p>
            <a:fld id="{4B6F1FE2-ED12-4DE5-8BF0-A36F6A86738F}" type="slidenum">
              <a:rPr lang="en-US" smtClean="0"/>
              <a:t>‹#›</a:t>
            </a:fld>
            <a:endParaRPr lang="en-US"/>
          </a:p>
        </p:txBody>
      </p:sp>
    </p:spTree>
    <p:extLst>
      <p:ext uri="{BB962C8B-B14F-4D97-AF65-F5344CB8AC3E}">
        <p14:creationId xmlns:p14="http://schemas.microsoft.com/office/powerpoint/2010/main" val="2966416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8837C-45C5-43D3-A810-9F63491329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EE663E7-3686-4FA3-AB0D-D87A23BA48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E1CA513-1DDD-455F-857B-9E9CD4A561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2EB392-DEF0-4936-913B-3FC81EC20F78}"/>
              </a:ext>
            </a:extLst>
          </p:cNvPr>
          <p:cNvSpPr>
            <a:spLocks noGrp="1"/>
          </p:cNvSpPr>
          <p:nvPr>
            <p:ph type="dt" sz="half" idx="10"/>
          </p:nvPr>
        </p:nvSpPr>
        <p:spPr/>
        <p:txBody>
          <a:bodyPr/>
          <a:lstStyle/>
          <a:p>
            <a:fld id="{776C88AC-0E4B-40DB-8499-96A5EE9F473D}" type="datetimeFigureOut">
              <a:rPr lang="en-US" smtClean="0"/>
              <a:t>5/8/2019</a:t>
            </a:fld>
            <a:endParaRPr lang="en-US"/>
          </a:p>
        </p:txBody>
      </p:sp>
      <p:sp>
        <p:nvSpPr>
          <p:cNvPr id="6" name="Footer Placeholder 5">
            <a:extLst>
              <a:ext uri="{FF2B5EF4-FFF2-40B4-BE49-F238E27FC236}">
                <a16:creationId xmlns:a16="http://schemas.microsoft.com/office/drawing/2014/main" id="{29F10C0B-8561-43DB-B5F9-5F7E3D59B0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7BB9FE-9AE9-4FBE-91D3-6336CE782CFC}"/>
              </a:ext>
            </a:extLst>
          </p:cNvPr>
          <p:cNvSpPr>
            <a:spLocks noGrp="1"/>
          </p:cNvSpPr>
          <p:nvPr>
            <p:ph type="sldNum" sz="quarter" idx="12"/>
          </p:nvPr>
        </p:nvSpPr>
        <p:spPr/>
        <p:txBody>
          <a:bodyPr/>
          <a:lstStyle/>
          <a:p>
            <a:fld id="{4B6F1FE2-ED12-4DE5-8BF0-A36F6A86738F}" type="slidenum">
              <a:rPr lang="en-US" smtClean="0"/>
              <a:t>‹#›</a:t>
            </a:fld>
            <a:endParaRPr lang="en-US"/>
          </a:p>
        </p:txBody>
      </p:sp>
    </p:spTree>
    <p:extLst>
      <p:ext uri="{BB962C8B-B14F-4D97-AF65-F5344CB8AC3E}">
        <p14:creationId xmlns:p14="http://schemas.microsoft.com/office/powerpoint/2010/main" val="2311153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200813-4A5C-4555-A58A-D20DE36807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6E2524D-6718-454A-B48E-AFBCF012A6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C1E582-3A3E-4F14-9E5D-94610ACB4D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6C88AC-0E4B-40DB-8499-96A5EE9F473D}" type="datetimeFigureOut">
              <a:rPr lang="en-US" smtClean="0"/>
              <a:t>5/8/2019</a:t>
            </a:fld>
            <a:endParaRPr lang="en-US"/>
          </a:p>
        </p:txBody>
      </p:sp>
      <p:sp>
        <p:nvSpPr>
          <p:cNvPr id="5" name="Footer Placeholder 4">
            <a:extLst>
              <a:ext uri="{FF2B5EF4-FFF2-40B4-BE49-F238E27FC236}">
                <a16:creationId xmlns:a16="http://schemas.microsoft.com/office/drawing/2014/main" id="{D4A1CCB3-58B1-4487-81A7-51D53DF4A9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62DB324-F129-4E3F-8FC9-BD57ECAC1C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6F1FE2-ED12-4DE5-8BF0-A36F6A86738F}" type="slidenum">
              <a:rPr lang="en-US" smtClean="0"/>
              <a:t>‹#›</a:t>
            </a:fld>
            <a:endParaRPr lang="en-US"/>
          </a:p>
        </p:txBody>
      </p:sp>
    </p:spTree>
    <p:extLst>
      <p:ext uri="{BB962C8B-B14F-4D97-AF65-F5344CB8AC3E}">
        <p14:creationId xmlns:p14="http://schemas.microsoft.com/office/powerpoint/2010/main" val="42323523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7.xml"/><Relationship Id="rId4" Type="http://schemas.openxmlformats.org/officeDocument/2006/relationships/image" Target="../media/image34.jpg"/></Relationships>
</file>

<file path=ppt/slides/_rels/slide24.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D23DA-E7EF-47D3-9BC9-49099816881B}"/>
              </a:ext>
            </a:extLst>
          </p:cNvPr>
          <p:cNvSpPr>
            <a:spLocks noGrp="1"/>
          </p:cNvSpPr>
          <p:nvPr>
            <p:ph type="ctrTitle"/>
          </p:nvPr>
        </p:nvSpPr>
        <p:spPr>
          <a:xfrm>
            <a:off x="1593271" y="277090"/>
            <a:ext cx="9005455" cy="3509963"/>
          </a:xfrm>
        </p:spPr>
        <p:txBody>
          <a:bodyPr>
            <a:normAutofit fontScale="90000"/>
          </a:bodyPr>
          <a:lstStyle/>
          <a:p>
            <a:r>
              <a:rPr lang="en-US" dirty="0"/>
              <a:t>Understanding Oman:</a:t>
            </a:r>
            <a:br>
              <a:rPr lang="en-US" dirty="0"/>
            </a:br>
            <a:r>
              <a:rPr lang="en-US" sz="4800" dirty="0"/>
              <a:t>A Unique Place in the Gulf Region</a:t>
            </a:r>
            <a:br>
              <a:rPr lang="en-US" sz="4800" dirty="0"/>
            </a:br>
            <a:r>
              <a:rPr lang="en-US" sz="4800" dirty="0"/>
              <a:t/>
            </a:r>
            <a:br>
              <a:rPr lang="en-US" sz="4800" dirty="0"/>
            </a:br>
            <a:r>
              <a:rPr lang="en-US" sz="4000" dirty="0"/>
              <a:t>University of Illinois at Urbana-Champaign</a:t>
            </a:r>
            <a:br>
              <a:rPr lang="en-US" sz="4000" dirty="0"/>
            </a:br>
            <a:r>
              <a:rPr lang="en-US" sz="4000" dirty="0"/>
              <a:t>April 22-23, 2019</a:t>
            </a:r>
            <a:r>
              <a:rPr lang="en-US" sz="4800" dirty="0"/>
              <a:t/>
            </a:r>
            <a:br>
              <a:rPr lang="en-US" sz="4800" dirty="0"/>
            </a:br>
            <a:endParaRPr lang="en-US" sz="4800" dirty="0"/>
          </a:p>
        </p:txBody>
      </p:sp>
      <p:sp>
        <p:nvSpPr>
          <p:cNvPr id="3" name="Subtitle 2">
            <a:extLst>
              <a:ext uri="{FF2B5EF4-FFF2-40B4-BE49-F238E27FC236}">
                <a16:creationId xmlns:a16="http://schemas.microsoft.com/office/drawing/2014/main" id="{4EF0A060-BB17-492D-AE07-6C80DED82927}"/>
              </a:ext>
            </a:extLst>
          </p:cNvPr>
          <p:cNvSpPr>
            <a:spLocks noGrp="1"/>
          </p:cNvSpPr>
          <p:nvPr>
            <p:ph type="subTitle" idx="1"/>
          </p:nvPr>
        </p:nvSpPr>
        <p:spPr>
          <a:xfrm>
            <a:off x="1149927" y="3787053"/>
            <a:ext cx="9892145" cy="1655762"/>
          </a:xfrm>
        </p:spPr>
        <p:txBody>
          <a:bodyPr>
            <a:noAutofit/>
          </a:bodyPr>
          <a:lstStyle/>
          <a:p>
            <a:r>
              <a:rPr lang="en-US" sz="3600" dirty="0"/>
              <a:t>Governance and Institutional Development in Oman</a:t>
            </a:r>
          </a:p>
          <a:p>
            <a:r>
              <a:rPr lang="en-US" sz="3600" dirty="0"/>
              <a:t>Calvin H. Allen, Jr.</a:t>
            </a:r>
          </a:p>
          <a:p>
            <a:r>
              <a:rPr lang="en-US" sz="3600" dirty="0"/>
              <a:t>Shenandoah University</a:t>
            </a:r>
          </a:p>
        </p:txBody>
      </p:sp>
    </p:spTree>
    <p:extLst>
      <p:ext uri="{BB962C8B-B14F-4D97-AF65-F5344CB8AC3E}">
        <p14:creationId xmlns:p14="http://schemas.microsoft.com/office/powerpoint/2010/main" val="4271995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BFDE430-69DF-4E52-8787-FCF84DB6D9C4}"/>
              </a:ext>
            </a:extLst>
          </p:cNvPr>
          <p:cNvSpPr/>
          <p:nvPr/>
        </p:nvSpPr>
        <p:spPr>
          <a:xfrm>
            <a:off x="346365" y="1814945"/>
            <a:ext cx="11513126" cy="3539430"/>
          </a:xfrm>
          <a:prstGeom prst="rect">
            <a:avLst/>
          </a:prstGeom>
        </p:spPr>
        <p:txBody>
          <a:bodyPr wrap="square">
            <a:spAutoFit/>
          </a:bodyPr>
          <a:lstStyle/>
          <a:p>
            <a:r>
              <a:rPr lang="en-US" sz="2800" dirty="0">
                <a:solidFill>
                  <a:srgbClr val="212121"/>
                </a:solidFill>
              </a:rPr>
              <a:t>The Royal Family Council shall, within three days of the throne falling vacant, determine the successor to the throne.</a:t>
            </a:r>
          </a:p>
          <a:p>
            <a:endParaRPr lang="en-US" sz="2800" dirty="0">
              <a:solidFill>
                <a:srgbClr val="212121"/>
              </a:solidFill>
            </a:endParaRPr>
          </a:p>
          <a:p>
            <a:r>
              <a:rPr lang="en-US" sz="2800" dirty="0">
                <a:solidFill>
                  <a:srgbClr val="212121"/>
                </a:solidFill>
              </a:rPr>
              <a:t>If the Royal Family Council does not agree on a choice of a Sultan for the Country, the </a:t>
            </a:r>
            <a:r>
              <a:rPr lang="en-US" sz="2800" dirty="0" err="1">
                <a:solidFill>
                  <a:srgbClr val="212121"/>
                </a:solidFill>
              </a:rPr>
              <a:t>Defence</a:t>
            </a:r>
            <a:r>
              <a:rPr lang="en-US" sz="2800" dirty="0">
                <a:solidFill>
                  <a:srgbClr val="212121"/>
                </a:solidFill>
              </a:rPr>
              <a:t> Council together with the Chairman of Majlis Al </a:t>
            </a:r>
            <a:r>
              <a:rPr lang="en-US" sz="2800" dirty="0" err="1">
                <a:solidFill>
                  <a:srgbClr val="212121"/>
                </a:solidFill>
              </a:rPr>
              <a:t>Dawla</a:t>
            </a:r>
            <a:r>
              <a:rPr lang="en-US" sz="2800" dirty="0">
                <a:solidFill>
                  <a:srgbClr val="212121"/>
                </a:solidFill>
              </a:rPr>
              <a:t>, the Chairman of Majlis Al </a:t>
            </a:r>
            <a:r>
              <a:rPr lang="en-US" sz="2800" dirty="0" err="1">
                <a:solidFill>
                  <a:srgbClr val="212121"/>
                </a:solidFill>
              </a:rPr>
              <a:t>Shura</a:t>
            </a:r>
            <a:r>
              <a:rPr lang="en-US" sz="2800" dirty="0">
                <a:solidFill>
                  <a:srgbClr val="212121"/>
                </a:solidFill>
              </a:rPr>
              <a:t>, and the Chairman of the Supreme Court along with two of his most senior deputies, shall instate the person designated by His Majesty the Sultan in his letter to the Royal Family Council.</a:t>
            </a:r>
            <a:endParaRPr lang="en-US" sz="2800" b="0" i="0" dirty="0">
              <a:solidFill>
                <a:srgbClr val="212121"/>
              </a:solidFill>
              <a:effectLst/>
            </a:endParaRPr>
          </a:p>
        </p:txBody>
      </p:sp>
      <p:sp>
        <p:nvSpPr>
          <p:cNvPr id="3" name="TextBox 2">
            <a:extLst>
              <a:ext uri="{FF2B5EF4-FFF2-40B4-BE49-F238E27FC236}">
                <a16:creationId xmlns:a16="http://schemas.microsoft.com/office/drawing/2014/main" id="{C22FCD9F-04B9-4A89-8A7E-8299432AB676}"/>
              </a:ext>
            </a:extLst>
          </p:cNvPr>
          <p:cNvSpPr txBox="1"/>
          <p:nvPr/>
        </p:nvSpPr>
        <p:spPr>
          <a:xfrm>
            <a:off x="3380509" y="720436"/>
            <a:ext cx="5500255" cy="523220"/>
          </a:xfrm>
          <a:prstGeom prst="rect">
            <a:avLst/>
          </a:prstGeom>
          <a:noFill/>
        </p:spPr>
        <p:txBody>
          <a:bodyPr wrap="square" rtlCol="0">
            <a:spAutoFit/>
          </a:bodyPr>
          <a:lstStyle/>
          <a:p>
            <a:pPr algn="ctr"/>
            <a:r>
              <a:rPr lang="en-US" sz="2800" dirty="0"/>
              <a:t>Article 6 as amended in 2011</a:t>
            </a:r>
          </a:p>
        </p:txBody>
      </p:sp>
    </p:spTree>
    <p:extLst>
      <p:ext uri="{BB962C8B-B14F-4D97-AF65-F5344CB8AC3E}">
        <p14:creationId xmlns:p14="http://schemas.microsoft.com/office/powerpoint/2010/main" val="41818667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E2ED054-F3C8-4A9C-A015-F36A206C12F9}"/>
              </a:ext>
            </a:extLst>
          </p:cNvPr>
          <p:cNvSpPr txBox="1"/>
          <p:nvPr/>
        </p:nvSpPr>
        <p:spPr>
          <a:xfrm rot="10800000" flipH="1" flipV="1">
            <a:off x="1533005" y="612844"/>
            <a:ext cx="9125990" cy="5632311"/>
          </a:xfrm>
          <a:prstGeom prst="rect">
            <a:avLst/>
          </a:prstGeom>
          <a:noFill/>
        </p:spPr>
        <p:txBody>
          <a:bodyPr wrap="square" rtlCol="0">
            <a:spAutoFit/>
          </a:bodyPr>
          <a:lstStyle/>
          <a:p>
            <a:pPr algn="ctr"/>
            <a:r>
              <a:rPr lang="en-US" sz="2000" dirty="0"/>
              <a:t>Defense Council</a:t>
            </a:r>
          </a:p>
          <a:p>
            <a:r>
              <a:rPr lang="en-US" sz="2000" dirty="0"/>
              <a:t>Minister of the Palace Office  Lt. Gen.  Sultan b. Mohammed al-</a:t>
            </a:r>
            <a:r>
              <a:rPr lang="en-US" sz="2000" dirty="0" err="1"/>
              <a:t>Nu’amani</a:t>
            </a:r>
            <a:endParaRPr lang="en-US" sz="2000" dirty="0"/>
          </a:p>
          <a:p>
            <a:r>
              <a:rPr lang="en-US" sz="2000" dirty="0"/>
              <a:t>Inspector General of Police and Customs  Hasan b. Mohsin al-</a:t>
            </a:r>
            <a:r>
              <a:rPr lang="en-US" sz="2000" dirty="0" err="1"/>
              <a:t>Shuraiki</a:t>
            </a:r>
            <a:endParaRPr lang="en-US" sz="2000" dirty="0"/>
          </a:p>
          <a:p>
            <a:r>
              <a:rPr lang="en-US" sz="2000" dirty="0"/>
              <a:t>Chief of Staff, Sultan’s Armed Forces  Ahmad b. Harith al-</a:t>
            </a:r>
            <a:r>
              <a:rPr lang="en-US" sz="2000" dirty="0" err="1"/>
              <a:t>Nabhani</a:t>
            </a:r>
            <a:endParaRPr lang="en-US" sz="2000" dirty="0"/>
          </a:p>
          <a:p>
            <a:r>
              <a:rPr lang="en-US" sz="2000" dirty="0"/>
              <a:t>Commander, Air Force  </a:t>
            </a:r>
            <a:r>
              <a:rPr lang="en-US" sz="2000" dirty="0" err="1"/>
              <a:t>Matar</a:t>
            </a:r>
            <a:r>
              <a:rPr lang="en-US" sz="2000" dirty="0"/>
              <a:t> b. Ali al-</a:t>
            </a:r>
            <a:r>
              <a:rPr lang="en-US" sz="2000" dirty="0" err="1"/>
              <a:t>Obaidani</a:t>
            </a:r>
            <a:endParaRPr lang="en-US" sz="2000" dirty="0"/>
          </a:p>
          <a:p>
            <a:r>
              <a:rPr lang="en-US" sz="2000" dirty="0"/>
              <a:t>Commander Navy  Abdallah b Khamis al-</a:t>
            </a:r>
            <a:r>
              <a:rPr lang="en-US" sz="2000" dirty="0" err="1"/>
              <a:t>Raisi</a:t>
            </a:r>
            <a:endParaRPr lang="en-US" sz="2000" dirty="0"/>
          </a:p>
          <a:p>
            <a:r>
              <a:rPr lang="en-US" sz="2000" dirty="0"/>
              <a:t>Commander Army  </a:t>
            </a:r>
            <a:r>
              <a:rPr lang="en-US" sz="2000" dirty="0" err="1"/>
              <a:t>Matar</a:t>
            </a:r>
            <a:r>
              <a:rPr lang="en-US" sz="2000" dirty="0"/>
              <a:t> b. Salim al-</a:t>
            </a:r>
            <a:r>
              <a:rPr lang="en-US" sz="2000" dirty="0" err="1"/>
              <a:t>Baloushi</a:t>
            </a:r>
            <a:endParaRPr lang="en-US" sz="2000" dirty="0"/>
          </a:p>
          <a:p>
            <a:r>
              <a:rPr lang="en-US" sz="2000" dirty="0"/>
              <a:t>Commander, Royal Guard  </a:t>
            </a:r>
            <a:r>
              <a:rPr lang="en-US" sz="2000" dirty="0" err="1"/>
              <a:t>Khalifah</a:t>
            </a:r>
            <a:r>
              <a:rPr lang="en-US" sz="2000" dirty="0"/>
              <a:t> b. Abdallah al-</a:t>
            </a:r>
            <a:r>
              <a:rPr lang="en-US" sz="2000" dirty="0" err="1"/>
              <a:t>Junaibi</a:t>
            </a:r>
            <a:endParaRPr lang="en-US" sz="2000" dirty="0"/>
          </a:p>
          <a:p>
            <a:r>
              <a:rPr lang="en-US" sz="2000" dirty="0"/>
              <a:t>Director, Internal Security  </a:t>
            </a:r>
            <a:r>
              <a:rPr lang="en-US" sz="2000" dirty="0" err="1"/>
              <a:t>Sa’id</a:t>
            </a:r>
            <a:r>
              <a:rPr lang="en-US" sz="2000" dirty="0"/>
              <a:t> b. Ali al-</a:t>
            </a:r>
            <a:r>
              <a:rPr lang="en-US" sz="2000" dirty="0" err="1"/>
              <a:t>Hilali</a:t>
            </a:r>
            <a:r>
              <a:rPr lang="en-US" sz="2000" dirty="0"/>
              <a:t> </a:t>
            </a:r>
          </a:p>
          <a:p>
            <a:endParaRPr lang="en-US" sz="2000" dirty="0"/>
          </a:p>
          <a:p>
            <a:pPr algn="ctr"/>
            <a:r>
              <a:rPr lang="en-US" sz="2000" dirty="0"/>
              <a:t>Majlis Officers</a:t>
            </a:r>
          </a:p>
          <a:p>
            <a:r>
              <a:rPr lang="en-US" sz="2000" dirty="0"/>
              <a:t>President of the Majlis al-</a:t>
            </a:r>
            <a:r>
              <a:rPr lang="en-US" sz="2000" dirty="0" err="1"/>
              <a:t>Dawla</a:t>
            </a:r>
            <a:r>
              <a:rPr lang="en-US" sz="2000" dirty="0"/>
              <a:t>  Yahya b. Mahfouz al-</a:t>
            </a:r>
            <a:r>
              <a:rPr lang="en-US" sz="2000" dirty="0" err="1"/>
              <a:t>Mundhari</a:t>
            </a:r>
            <a:endParaRPr lang="en-US" sz="2000" dirty="0"/>
          </a:p>
          <a:p>
            <a:r>
              <a:rPr lang="en-US" sz="2000" dirty="0"/>
              <a:t>President of </a:t>
            </a:r>
            <a:r>
              <a:rPr lang="en-US" sz="2000" dirty="0" err="1"/>
              <a:t>thre</a:t>
            </a:r>
            <a:r>
              <a:rPr lang="en-US" sz="2000" dirty="0"/>
              <a:t> Majlis al-</a:t>
            </a:r>
            <a:r>
              <a:rPr lang="en-US" sz="2000" dirty="0" err="1"/>
              <a:t>Shura</a:t>
            </a:r>
            <a:r>
              <a:rPr lang="en-US" sz="2000" dirty="0"/>
              <a:t>  Khalid b. </a:t>
            </a:r>
            <a:r>
              <a:rPr lang="en-US" sz="2000" dirty="0" err="1"/>
              <a:t>Hilal</a:t>
            </a:r>
            <a:r>
              <a:rPr lang="en-US" sz="2000" dirty="0"/>
              <a:t> al-</a:t>
            </a:r>
            <a:r>
              <a:rPr lang="en-US" sz="2000" dirty="0" err="1"/>
              <a:t>Ma’awali</a:t>
            </a:r>
            <a:endParaRPr lang="en-US" sz="2000" dirty="0"/>
          </a:p>
          <a:p>
            <a:endParaRPr lang="en-US" sz="2000" dirty="0"/>
          </a:p>
          <a:p>
            <a:pPr algn="ctr"/>
            <a:r>
              <a:rPr lang="en-US" sz="2000" dirty="0"/>
              <a:t>Supreme Court</a:t>
            </a:r>
          </a:p>
          <a:p>
            <a:r>
              <a:rPr lang="en-US" sz="2000" dirty="0"/>
              <a:t>Chief Justice of the Supreme Court  </a:t>
            </a:r>
            <a:r>
              <a:rPr lang="en-US" sz="2000" dirty="0" err="1"/>
              <a:t>Ishaq</a:t>
            </a:r>
            <a:r>
              <a:rPr lang="en-US" sz="2000" dirty="0"/>
              <a:t> b. Ahmed al-Bu </a:t>
            </a:r>
            <a:r>
              <a:rPr lang="en-US" sz="2000" dirty="0" err="1"/>
              <a:t>Sa’idi</a:t>
            </a:r>
            <a:endParaRPr lang="en-US" sz="2000" dirty="0"/>
          </a:p>
          <a:p>
            <a:r>
              <a:rPr lang="en-US" sz="2000" dirty="0"/>
              <a:t>Most Senior Deputy #1</a:t>
            </a:r>
          </a:p>
          <a:p>
            <a:r>
              <a:rPr lang="en-US" sz="2000" dirty="0"/>
              <a:t>Most Senior Deputy #2	</a:t>
            </a:r>
            <a:r>
              <a:rPr lang="en-US" dirty="0"/>
              <a:t>	</a:t>
            </a:r>
          </a:p>
        </p:txBody>
      </p:sp>
    </p:spTree>
    <p:extLst>
      <p:ext uri="{BB962C8B-B14F-4D97-AF65-F5344CB8AC3E}">
        <p14:creationId xmlns:p14="http://schemas.microsoft.com/office/powerpoint/2010/main" val="3915558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AEC740D-8D98-49B0-9C52-BD9CF64466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0804" y="540067"/>
            <a:ext cx="3555778" cy="4696115"/>
          </a:xfrm>
          <a:prstGeom prst="rect">
            <a:avLst/>
          </a:prstGeom>
        </p:spPr>
      </p:pic>
      <p:pic>
        <p:nvPicPr>
          <p:cNvPr id="9" name="Picture 8">
            <a:extLst>
              <a:ext uri="{FF2B5EF4-FFF2-40B4-BE49-F238E27FC236}">
                <a16:creationId xmlns:a16="http://schemas.microsoft.com/office/drawing/2014/main" id="{A3303183-0271-4D45-A866-7816AB9A0F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5674" y="651482"/>
            <a:ext cx="4238685" cy="4584700"/>
          </a:xfrm>
          <a:prstGeom prst="rect">
            <a:avLst/>
          </a:prstGeom>
        </p:spPr>
      </p:pic>
      <p:pic>
        <p:nvPicPr>
          <p:cNvPr id="3" name="Picture 2">
            <a:extLst>
              <a:ext uri="{FF2B5EF4-FFF2-40B4-BE49-F238E27FC236}">
                <a16:creationId xmlns:a16="http://schemas.microsoft.com/office/drawing/2014/main" id="{04E348C8-E9DC-48AB-8B54-A79791A780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16581" y="569393"/>
            <a:ext cx="2789093" cy="4666789"/>
          </a:xfrm>
          <a:prstGeom prst="rect">
            <a:avLst/>
          </a:prstGeom>
        </p:spPr>
      </p:pic>
      <p:sp>
        <p:nvSpPr>
          <p:cNvPr id="5" name="TextBox 4">
            <a:extLst>
              <a:ext uri="{FF2B5EF4-FFF2-40B4-BE49-F238E27FC236}">
                <a16:creationId xmlns:a16="http://schemas.microsoft.com/office/drawing/2014/main" id="{C018F83F-6E73-4E88-A806-0EFAAAC6275C}"/>
              </a:ext>
            </a:extLst>
          </p:cNvPr>
          <p:cNvSpPr txBox="1"/>
          <p:nvPr/>
        </p:nvSpPr>
        <p:spPr>
          <a:xfrm>
            <a:off x="1159275" y="5560186"/>
            <a:ext cx="3158836" cy="646331"/>
          </a:xfrm>
          <a:prstGeom prst="rect">
            <a:avLst/>
          </a:prstGeom>
          <a:noFill/>
        </p:spPr>
        <p:txBody>
          <a:bodyPr wrap="square" rtlCol="0">
            <a:spAutoFit/>
          </a:bodyPr>
          <a:lstStyle/>
          <a:p>
            <a:pPr algn="ctr"/>
            <a:r>
              <a:rPr lang="en-US" dirty="0"/>
              <a:t>Diwan Affairs</a:t>
            </a:r>
          </a:p>
          <a:p>
            <a:pPr algn="ctr"/>
            <a:r>
              <a:rPr lang="en-US" dirty="0"/>
              <a:t>Hamad b. Hamoud al-Bu </a:t>
            </a:r>
            <a:r>
              <a:rPr lang="en-US" dirty="0" err="1"/>
              <a:t>Sa’idi</a:t>
            </a:r>
            <a:endParaRPr lang="en-US" dirty="0"/>
          </a:p>
        </p:txBody>
      </p:sp>
      <p:sp>
        <p:nvSpPr>
          <p:cNvPr id="6" name="TextBox 5">
            <a:extLst>
              <a:ext uri="{FF2B5EF4-FFF2-40B4-BE49-F238E27FC236}">
                <a16:creationId xmlns:a16="http://schemas.microsoft.com/office/drawing/2014/main" id="{1D89E356-2166-4E34-B3B7-703141C1AB7F}"/>
              </a:ext>
            </a:extLst>
          </p:cNvPr>
          <p:cNvSpPr txBox="1"/>
          <p:nvPr/>
        </p:nvSpPr>
        <p:spPr>
          <a:xfrm>
            <a:off x="4846926" y="5564701"/>
            <a:ext cx="2498148" cy="646331"/>
          </a:xfrm>
          <a:prstGeom prst="rect">
            <a:avLst/>
          </a:prstGeom>
          <a:noFill/>
        </p:spPr>
        <p:txBody>
          <a:bodyPr wrap="square" rtlCol="0">
            <a:spAutoFit/>
          </a:bodyPr>
          <a:lstStyle/>
          <a:p>
            <a:pPr algn="ctr"/>
            <a:r>
              <a:rPr lang="en-US" dirty="0"/>
              <a:t>Diwan of Royal Court</a:t>
            </a:r>
          </a:p>
          <a:p>
            <a:pPr algn="ctr"/>
            <a:r>
              <a:rPr lang="en-US" dirty="0" err="1"/>
              <a:t>Sa’id</a:t>
            </a:r>
            <a:r>
              <a:rPr lang="en-US" dirty="0"/>
              <a:t> b. Salim al-</a:t>
            </a:r>
            <a:r>
              <a:rPr lang="en-US" dirty="0" err="1"/>
              <a:t>Wahaibi</a:t>
            </a:r>
            <a:endParaRPr lang="en-US" dirty="0"/>
          </a:p>
        </p:txBody>
      </p:sp>
      <p:sp>
        <p:nvSpPr>
          <p:cNvPr id="8" name="TextBox 7">
            <a:extLst>
              <a:ext uri="{FF2B5EF4-FFF2-40B4-BE49-F238E27FC236}">
                <a16:creationId xmlns:a16="http://schemas.microsoft.com/office/drawing/2014/main" id="{B23F8C65-7B2B-4678-BE2E-804262C89B6D}"/>
              </a:ext>
            </a:extLst>
          </p:cNvPr>
          <p:cNvSpPr txBox="1"/>
          <p:nvPr/>
        </p:nvSpPr>
        <p:spPr>
          <a:xfrm>
            <a:off x="7568133" y="5560187"/>
            <a:ext cx="3713765" cy="646331"/>
          </a:xfrm>
          <a:prstGeom prst="rect">
            <a:avLst/>
          </a:prstGeom>
          <a:noFill/>
        </p:spPr>
        <p:txBody>
          <a:bodyPr wrap="square" rtlCol="0">
            <a:spAutoFit/>
          </a:bodyPr>
          <a:lstStyle/>
          <a:p>
            <a:pPr algn="ctr"/>
            <a:r>
              <a:rPr lang="en-US" dirty="0"/>
              <a:t>Personal Representative of the Sultan</a:t>
            </a:r>
          </a:p>
          <a:p>
            <a:pPr algn="ctr"/>
            <a:r>
              <a:rPr lang="en-US" dirty="0" err="1"/>
              <a:t>Thuwaini</a:t>
            </a:r>
            <a:r>
              <a:rPr lang="en-US" dirty="0"/>
              <a:t> b. Shihab Al </a:t>
            </a:r>
            <a:r>
              <a:rPr lang="en-US" dirty="0" err="1"/>
              <a:t>Sa’id</a:t>
            </a:r>
            <a:endParaRPr lang="en-US" dirty="0"/>
          </a:p>
        </p:txBody>
      </p:sp>
    </p:spTree>
    <p:extLst>
      <p:ext uri="{BB962C8B-B14F-4D97-AF65-F5344CB8AC3E}">
        <p14:creationId xmlns:p14="http://schemas.microsoft.com/office/powerpoint/2010/main" val="371020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85F8AF-96CF-4445-A843-05C7B52595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2073" y="159327"/>
            <a:ext cx="5347853" cy="5347853"/>
          </a:xfrm>
          <a:prstGeom prst="rect">
            <a:avLst/>
          </a:prstGeom>
        </p:spPr>
      </p:pic>
      <p:sp>
        <p:nvSpPr>
          <p:cNvPr id="4" name="TextBox 3">
            <a:extLst>
              <a:ext uri="{FF2B5EF4-FFF2-40B4-BE49-F238E27FC236}">
                <a16:creationId xmlns:a16="http://schemas.microsoft.com/office/drawing/2014/main" id="{0C70AD07-4D23-40F8-9973-AD26F6597691}"/>
              </a:ext>
            </a:extLst>
          </p:cNvPr>
          <p:cNvSpPr txBox="1"/>
          <p:nvPr/>
        </p:nvSpPr>
        <p:spPr>
          <a:xfrm>
            <a:off x="4890653" y="5777345"/>
            <a:ext cx="2410691" cy="646331"/>
          </a:xfrm>
          <a:prstGeom prst="rect">
            <a:avLst/>
          </a:prstGeom>
          <a:noFill/>
        </p:spPr>
        <p:txBody>
          <a:bodyPr wrap="square" rtlCol="0">
            <a:spAutoFit/>
          </a:bodyPr>
          <a:lstStyle/>
          <a:p>
            <a:pPr algn="ctr"/>
            <a:r>
              <a:rPr lang="en-US" dirty="0"/>
              <a:t>Palace Office</a:t>
            </a:r>
          </a:p>
          <a:p>
            <a:pPr algn="ctr"/>
            <a:r>
              <a:rPr lang="en-US" dirty="0"/>
              <a:t>Ali b. Majid al-</a:t>
            </a:r>
            <a:r>
              <a:rPr lang="en-US" dirty="0" err="1"/>
              <a:t>Ma’amari</a:t>
            </a:r>
            <a:endParaRPr lang="en-US" dirty="0"/>
          </a:p>
        </p:txBody>
      </p:sp>
    </p:spTree>
    <p:extLst>
      <p:ext uri="{BB962C8B-B14F-4D97-AF65-F5344CB8AC3E}">
        <p14:creationId xmlns:p14="http://schemas.microsoft.com/office/powerpoint/2010/main" val="5440092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47D3CB9-FF9C-4FF3-870C-FED70D7A35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8477" y="504456"/>
            <a:ext cx="4555048" cy="4928413"/>
          </a:xfrm>
          <a:prstGeom prst="rect">
            <a:avLst/>
          </a:prstGeom>
        </p:spPr>
      </p:pic>
      <p:pic>
        <p:nvPicPr>
          <p:cNvPr id="7" name="Picture 6">
            <a:extLst>
              <a:ext uri="{FF2B5EF4-FFF2-40B4-BE49-F238E27FC236}">
                <a16:creationId xmlns:a16="http://schemas.microsoft.com/office/drawing/2014/main" id="{FB750DC6-6549-4276-B916-7754824178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3007" y="504456"/>
            <a:ext cx="4088993" cy="4928413"/>
          </a:xfrm>
          <a:prstGeom prst="rect">
            <a:avLst/>
          </a:prstGeom>
        </p:spPr>
      </p:pic>
      <p:pic>
        <p:nvPicPr>
          <p:cNvPr id="9" name="Picture 8">
            <a:extLst>
              <a:ext uri="{FF2B5EF4-FFF2-40B4-BE49-F238E27FC236}">
                <a16:creationId xmlns:a16="http://schemas.microsoft.com/office/drawing/2014/main" id="{50E58678-379B-439D-82AF-0EE0C40020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89" y="502569"/>
            <a:ext cx="4082905" cy="4930300"/>
          </a:xfrm>
          <a:prstGeom prst="rect">
            <a:avLst/>
          </a:prstGeom>
        </p:spPr>
      </p:pic>
      <p:sp>
        <p:nvSpPr>
          <p:cNvPr id="10" name="TextBox 9">
            <a:extLst>
              <a:ext uri="{FF2B5EF4-FFF2-40B4-BE49-F238E27FC236}">
                <a16:creationId xmlns:a16="http://schemas.microsoft.com/office/drawing/2014/main" id="{5C9FD391-FC6F-494D-9A9E-AE92AB7BBC5A}"/>
              </a:ext>
            </a:extLst>
          </p:cNvPr>
          <p:cNvSpPr txBox="1"/>
          <p:nvPr/>
        </p:nvSpPr>
        <p:spPr>
          <a:xfrm>
            <a:off x="526473" y="5709100"/>
            <a:ext cx="3034145" cy="646331"/>
          </a:xfrm>
          <a:prstGeom prst="rect">
            <a:avLst/>
          </a:prstGeom>
          <a:noFill/>
        </p:spPr>
        <p:txBody>
          <a:bodyPr wrap="square" rtlCol="0">
            <a:spAutoFit/>
          </a:bodyPr>
          <a:lstStyle/>
          <a:p>
            <a:pPr algn="ctr"/>
            <a:r>
              <a:rPr lang="en-US" dirty="0" err="1"/>
              <a:t>As’ad</a:t>
            </a:r>
            <a:r>
              <a:rPr lang="en-US" dirty="0"/>
              <a:t> b </a:t>
            </a:r>
            <a:r>
              <a:rPr lang="en-US" dirty="0" err="1"/>
              <a:t>Taimur</a:t>
            </a:r>
            <a:r>
              <a:rPr lang="en-US" dirty="0"/>
              <a:t> Al </a:t>
            </a:r>
            <a:r>
              <a:rPr lang="en-US" dirty="0" err="1"/>
              <a:t>Sa’id</a:t>
            </a:r>
            <a:endParaRPr lang="en-US" dirty="0"/>
          </a:p>
          <a:p>
            <a:pPr algn="ctr"/>
            <a:r>
              <a:rPr lang="en-US" dirty="0"/>
              <a:t>Personal Representative</a:t>
            </a:r>
          </a:p>
        </p:txBody>
      </p:sp>
      <p:sp>
        <p:nvSpPr>
          <p:cNvPr id="11" name="TextBox 10">
            <a:extLst>
              <a:ext uri="{FF2B5EF4-FFF2-40B4-BE49-F238E27FC236}">
                <a16:creationId xmlns:a16="http://schemas.microsoft.com/office/drawing/2014/main" id="{65DD59EA-AE20-48FD-BC9D-C9AA20990B54}"/>
              </a:ext>
            </a:extLst>
          </p:cNvPr>
          <p:cNvSpPr txBox="1"/>
          <p:nvPr/>
        </p:nvSpPr>
        <p:spPr>
          <a:xfrm flipH="1">
            <a:off x="4420551" y="5707213"/>
            <a:ext cx="3350898" cy="646331"/>
          </a:xfrm>
          <a:prstGeom prst="rect">
            <a:avLst/>
          </a:prstGeom>
          <a:noFill/>
        </p:spPr>
        <p:txBody>
          <a:bodyPr wrap="square" rtlCol="0">
            <a:spAutoFit/>
          </a:bodyPr>
          <a:lstStyle/>
          <a:p>
            <a:pPr algn="ctr"/>
            <a:r>
              <a:rPr lang="en-US" dirty="0"/>
              <a:t>Sultan b Mohammed al-</a:t>
            </a:r>
            <a:r>
              <a:rPr lang="en-US" dirty="0" err="1"/>
              <a:t>Nu’amani</a:t>
            </a:r>
            <a:endParaRPr lang="en-US" dirty="0"/>
          </a:p>
          <a:p>
            <a:pPr algn="ctr"/>
            <a:r>
              <a:rPr lang="en-US" dirty="0"/>
              <a:t>Palace Office</a:t>
            </a:r>
          </a:p>
        </p:txBody>
      </p:sp>
      <p:sp>
        <p:nvSpPr>
          <p:cNvPr id="12" name="TextBox 11">
            <a:extLst>
              <a:ext uri="{FF2B5EF4-FFF2-40B4-BE49-F238E27FC236}">
                <a16:creationId xmlns:a16="http://schemas.microsoft.com/office/drawing/2014/main" id="{4C2D1E56-FEC3-4332-A43D-1A91E8B6DE50}"/>
              </a:ext>
            </a:extLst>
          </p:cNvPr>
          <p:cNvSpPr txBox="1"/>
          <p:nvPr/>
        </p:nvSpPr>
        <p:spPr>
          <a:xfrm flipH="1">
            <a:off x="8373524" y="5707213"/>
            <a:ext cx="3357119" cy="646331"/>
          </a:xfrm>
          <a:prstGeom prst="rect">
            <a:avLst/>
          </a:prstGeom>
          <a:noFill/>
        </p:spPr>
        <p:txBody>
          <a:bodyPr wrap="square" rtlCol="0">
            <a:spAutoFit/>
          </a:bodyPr>
          <a:lstStyle/>
          <a:p>
            <a:pPr algn="ctr"/>
            <a:r>
              <a:rPr lang="en-US" dirty="0"/>
              <a:t>Khalid b </a:t>
            </a:r>
            <a:r>
              <a:rPr lang="en-US" dirty="0" err="1"/>
              <a:t>Hilal</a:t>
            </a:r>
            <a:r>
              <a:rPr lang="en-US" dirty="0"/>
              <a:t> al-Bu </a:t>
            </a:r>
            <a:r>
              <a:rPr lang="en-US" dirty="0" err="1"/>
              <a:t>Sa’idi</a:t>
            </a:r>
            <a:endParaRPr lang="en-US" dirty="0"/>
          </a:p>
          <a:p>
            <a:pPr algn="ctr"/>
            <a:r>
              <a:rPr lang="en-US" dirty="0"/>
              <a:t>Diwan of Royal Court</a:t>
            </a:r>
          </a:p>
        </p:txBody>
      </p:sp>
    </p:spTree>
    <p:extLst>
      <p:ext uri="{BB962C8B-B14F-4D97-AF65-F5344CB8AC3E}">
        <p14:creationId xmlns:p14="http://schemas.microsoft.com/office/powerpoint/2010/main" val="21625452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27894B8-5F3E-4184-81EF-315CA7AC8B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6578" y="2628899"/>
            <a:ext cx="5671858" cy="4246417"/>
          </a:xfrm>
          <a:prstGeom prst="rect">
            <a:avLst/>
          </a:prstGeom>
        </p:spPr>
      </p:pic>
      <p:pic>
        <p:nvPicPr>
          <p:cNvPr id="9" name="Picture 8">
            <a:extLst>
              <a:ext uri="{FF2B5EF4-FFF2-40B4-BE49-F238E27FC236}">
                <a16:creationId xmlns:a16="http://schemas.microsoft.com/office/drawing/2014/main" id="{3462F305-7BA1-47E0-A38B-BA8E53F624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1599" y="-12126"/>
            <a:ext cx="4896837" cy="2694709"/>
          </a:xfrm>
          <a:prstGeom prst="rect">
            <a:avLst/>
          </a:prstGeom>
        </p:spPr>
      </p:pic>
      <p:pic>
        <p:nvPicPr>
          <p:cNvPr id="11" name="Picture 10">
            <a:extLst>
              <a:ext uri="{FF2B5EF4-FFF2-40B4-BE49-F238E27FC236}">
                <a16:creationId xmlns:a16="http://schemas.microsoft.com/office/drawing/2014/main" id="{D42A3669-8DC9-4474-9C07-BCDEB7E66D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
            <a:ext cx="4074695" cy="6858000"/>
          </a:xfrm>
          <a:prstGeom prst="rect">
            <a:avLst/>
          </a:prstGeom>
        </p:spPr>
      </p:pic>
      <p:pic>
        <p:nvPicPr>
          <p:cNvPr id="15" name="Picture 14">
            <a:extLst>
              <a:ext uri="{FF2B5EF4-FFF2-40B4-BE49-F238E27FC236}">
                <a16:creationId xmlns:a16="http://schemas.microsoft.com/office/drawing/2014/main" id="{CF7429A8-738D-4384-82C9-001C3B3556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38436" y="-12126"/>
            <a:ext cx="3240550" cy="4653097"/>
          </a:xfrm>
          <a:prstGeom prst="rect">
            <a:avLst/>
          </a:prstGeom>
        </p:spPr>
      </p:pic>
      <p:pic>
        <p:nvPicPr>
          <p:cNvPr id="17" name="Picture 16">
            <a:extLst>
              <a:ext uri="{FF2B5EF4-FFF2-40B4-BE49-F238E27FC236}">
                <a16:creationId xmlns:a16="http://schemas.microsoft.com/office/drawing/2014/main" id="{9DA6829C-D00B-4510-AA5B-16DB48827D5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38435" y="3617451"/>
            <a:ext cx="3240549" cy="3240549"/>
          </a:xfrm>
          <a:prstGeom prst="rect">
            <a:avLst/>
          </a:prstGeom>
        </p:spPr>
      </p:pic>
    </p:spTree>
    <p:extLst>
      <p:ext uri="{BB962C8B-B14F-4D97-AF65-F5344CB8AC3E}">
        <p14:creationId xmlns:p14="http://schemas.microsoft.com/office/powerpoint/2010/main" val="41820296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FD4D85-FE4F-4FAD-9C32-6B983EC731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6436" y="290945"/>
            <a:ext cx="7773600" cy="6248400"/>
          </a:xfrm>
          <a:prstGeom prst="rect">
            <a:avLst/>
          </a:prstGeom>
        </p:spPr>
      </p:pic>
    </p:spTree>
    <p:extLst>
      <p:ext uri="{BB962C8B-B14F-4D97-AF65-F5344CB8AC3E}">
        <p14:creationId xmlns:p14="http://schemas.microsoft.com/office/powerpoint/2010/main" val="326127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D061D88-EB38-462D-88C5-1970A2E139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500" y="-166255"/>
            <a:ext cx="5715000" cy="3000375"/>
          </a:xfrm>
          <a:prstGeom prst="rect">
            <a:avLst/>
          </a:prstGeom>
        </p:spPr>
      </p:pic>
      <p:pic>
        <p:nvPicPr>
          <p:cNvPr id="4" name="Picture 3">
            <a:extLst>
              <a:ext uri="{FF2B5EF4-FFF2-40B4-BE49-F238E27FC236}">
                <a16:creationId xmlns:a16="http://schemas.microsoft.com/office/drawing/2014/main" id="{3ABFCB87-4E07-48C8-BF6C-780DE56AA9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7218" y="2736423"/>
            <a:ext cx="6137564" cy="4121577"/>
          </a:xfrm>
          <a:prstGeom prst="rect">
            <a:avLst/>
          </a:prstGeom>
        </p:spPr>
      </p:pic>
    </p:spTree>
    <p:extLst>
      <p:ext uri="{BB962C8B-B14F-4D97-AF65-F5344CB8AC3E}">
        <p14:creationId xmlns:p14="http://schemas.microsoft.com/office/powerpoint/2010/main" val="29855061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6FAA661-D1A0-4B0A-BE6A-627AB53531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0679" y="0"/>
            <a:ext cx="6850642" cy="6858000"/>
          </a:xfrm>
          <a:prstGeom prst="rect">
            <a:avLst/>
          </a:prstGeom>
        </p:spPr>
      </p:pic>
    </p:spTree>
    <p:extLst>
      <p:ext uri="{BB962C8B-B14F-4D97-AF65-F5344CB8AC3E}">
        <p14:creationId xmlns:p14="http://schemas.microsoft.com/office/powerpoint/2010/main" val="20615663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16F4A01-98B5-4076-BDC9-DB3813C854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2428" y="0"/>
            <a:ext cx="7367143" cy="6858000"/>
          </a:xfrm>
          <a:prstGeom prst="rect">
            <a:avLst/>
          </a:prstGeom>
        </p:spPr>
      </p:pic>
    </p:spTree>
    <p:extLst>
      <p:ext uri="{BB962C8B-B14F-4D97-AF65-F5344CB8AC3E}">
        <p14:creationId xmlns:p14="http://schemas.microsoft.com/office/powerpoint/2010/main" val="104925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6E8C4D0-25B8-4C66-92AB-88BFE07A93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8140" y="0"/>
            <a:ext cx="2456603" cy="3447863"/>
          </a:xfrm>
          <a:prstGeom prst="rect">
            <a:avLst/>
          </a:prstGeom>
        </p:spPr>
      </p:pic>
      <p:pic>
        <p:nvPicPr>
          <p:cNvPr id="4" name="Picture 3">
            <a:extLst>
              <a:ext uri="{FF2B5EF4-FFF2-40B4-BE49-F238E27FC236}">
                <a16:creationId xmlns:a16="http://schemas.microsoft.com/office/drawing/2014/main" id="{C7869B25-AB1A-42FC-9705-760E4A660D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4743" y="-20211"/>
            <a:ext cx="3295912" cy="3449211"/>
          </a:xfrm>
          <a:prstGeom prst="rect">
            <a:avLst/>
          </a:prstGeom>
        </p:spPr>
      </p:pic>
      <p:pic>
        <p:nvPicPr>
          <p:cNvPr id="6" name="Picture 5">
            <a:extLst>
              <a:ext uri="{FF2B5EF4-FFF2-40B4-BE49-F238E27FC236}">
                <a16:creationId xmlns:a16="http://schemas.microsoft.com/office/drawing/2014/main" id="{AD7FBF1D-FBEF-466D-9D8C-E4FF30A251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4545" y="3429000"/>
            <a:ext cx="3461327" cy="3366795"/>
          </a:xfrm>
          <a:prstGeom prst="rect">
            <a:avLst/>
          </a:prstGeom>
        </p:spPr>
      </p:pic>
      <p:pic>
        <p:nvPicPr>
          <p:cNvPr id="5" name="Picture 4">
            <a:extLst>
              <a:ext uri="{FF2B5EF4-FFF2-40B4-BE49-F238E27FC236}">
                <a16:creationId xmlns:a16="http://schemas.microsoft.com/office/drawing/2014/main" id="{162FBC83-4E56-4A8F-BB7E-735AEB02660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85872" y="3429000"/>
            <a:ext cx="3366795" cy="3366795"/>
          </a:xfrm>
          <a:prstGeom prst="rect">
            <a:avLst/>
          </a:prstGeom>
        </p:spPr>
      </p:pic>
    </p:spTree>
    <p:extLst>
      <p:ext uri="{BB962C8B-B14F-4D97-AF65-F5344CB8AC3E}">
        <p14:creationId xmlns:p14="http://schemas.microsoft.com/office/powerpoint/2010/main" val="20599488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1656AD-64CC-431A-8A25-60F3088212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399" y="1029645"/>
            <a:ext cx="12097601" cy="4761556"/>
          </a:xfrm>
          <a:prstGeom prst="rect">
            <a:avLst/>
          </a:prstGeom>
        </p:spPr>
      </p:pic>
    </p:spTree>
    <p:extLst>
      <p:ext uri="{BB962C8B-B14F-4D97-AF65-F5344CB8AC3E}">
        <p14:creationId xmlns:p14="http://schemas.microsoft.com/office/powerpoint/2010/main" val="37184431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DCE742-1724-40C2-B27D-97937B5576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7065" y="74105"/>
            <a:ext cx="4689517" cy="5471103"/>
          </a:xfrm>
          <a:prstGeom prst="rect">
            <a:avLst/>
          </a:prstGeom>
        </p:spPr>
      </p:pic>
      <p:sp>
        <p:nvSpPr>
          <p:cNvPr id="2" name="TextBox 1">
            <a:extLst>
              <a:ext uri="{FF2B5EF4-FFF2-40B4-BE49-F238E27FC236}">
                <a16:creationId xmlns:a16="http://schemas.microsoft.com/office/drawing/2014/main" id="{3042E282-6249-4FE8-B1B8-DD1927D81A55}"/>
              </a:ext>
            </a:extLst>
          </p:cNvPr>
          <p:cNvSpPr txBox="1"/>
          <p:nvPr/>
        </p:nvSpPr>
        <p:spPr>
          <a:xfrm>
            <a:off x="4177145" y="5846619"/>
            <a:ext cx="3837709" cy="646331"/>
          </a:xfrm>
          <a:prstGeom prst="rect">
            <a:avLst/>
          </a:prstGeom>
          <a:noFill/>
        </p:spPr>
        <p:txBody>
          <a:bodyPr wrap="square" rtlCol="0">
            <a:spAutoFit/>
          </a:bodyPr>
          <a:lstStyle/>
          <a:p>
            <a:pPr algn="ctr"/>
            <a:r>
              <a:rPr lang="en-US" dirty="0"/>
              <a:t>Deputy Prime Minister, Cabinet Affairs</a:t>
            </a:r>
          </a:p>
          <a:p>
            <a:pPr algn="ctr"/>
            <a:r>
              <a:rPr lang="en-US" dirty="0"/>
              <a:t>Fahd b. Mahmoud Al </a:t>
            </a:r>
            <a:r>
              <a:rPr lang="en-US" dirty="0" err="1"/>
              <a:t>Sa’id</a:t>
            </a:r>
            <a:endParaRPr lang="en-US" dirty="0"/>
          </a:p>
        </p:txBody>
      </p:sp>
    </p:spTree>
    <p:extLst>
      <p:ext uri="{BB962C8B-B14F-4D97-AF65-F5344CB8AC3E}">
        <p14:creationId xmlns:p14="http://schemas.microsoft.com/office/powerpoint/2010/main" val="17874890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0EBC2D7-0A5D-4821-ABF9-75EF63E41C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3850" y="1061605"/>
            <a:ext cx="4203700" cy="4432300"/>
          </a:xfrm>
          <a:prstGeom prst="rect">
            <a:avLst/>
          </a:prstGeom>
        </p:spPr>
      </p:pic>
      <p:pic>
        <p:nvPicPr>
          <p:cNvPr id="5" name="Picture 4">
            <a:extLst>
              <a:ext uri="{FF2B5EF4-FFF2-40B4-BE49-F238E27FC236}">
                <a16:creationId xmlns:a16="http://schemas.microsoft.com/office/drawing/2014/main" id="{35C96B08-0452-4120-A874-087413092D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7550" y="1061605"/>
            <a:ext cx="4864100" cy="4445000"/>
          </a:xfrm>
          <a:prstGeom prst="rect">
            <a:avLst/>
          </a:prstGeom>
        </p:spPr>
      </p:pic>
      <p:sp>
        <p:nvSpPr>
          <p:cNvPr id="2" name="TextBox 1">
            <a:extLst>
              <a:ext uri="{FF2B5EF4-FFF2-40B4-BE49-F238E27FC236}">
                <a16:creationId xmlns:a16="http://schemas.microsoft.com/office/drawing/2014/main" id="{F78EB2F3-A873-43FC-9DCF-FF91BB43572A}"/>
              </a:ext>
            </a:extLst>
          </p:cNvPr>
          <p:cNvSpPr txBox="1"/>
          <p:nvPr/>
        </p:nvSpPr>
        <p:spPr>
          <a:xfrm>
            <a:off x="2379518" y="5768684"/>
            <a:ext cx="2632363" cy="646331"/>
          </a:xfrm>
          <a:prstGeom prst="rect">
            <a:avLst/>
          </a:prstGeom>
          <a:noFill/>
        </p:spPr>
        <p:txBody>
          <a:bodyPr wrap="square" rtlCol="0">
            <a:spAutoFit/>
          </a:bodyPr>
          <a:lstStyle/>
          <a:p>
            <a:pPr algn="ctr"/>
            <a:r>
              <a:rPr lang="en-US" dirty="0"/>
              <a:t>Foreign Affairs</a:t>
            </a:r>
          </a:p>
          <a:p>
            <a:pPr algn="ctr"/>
            <a:r>
              <a:rPr lang="en-US" dirty="0" err="1"/>
              <a:t>Yusif</a:t>
            </a:r>
            <a:r>
              <a:rPr lang="en-US" dirty="0"/>
              <a:t> b. Alawi b. Abdullah</a:t>
            </a:r>
          </a:p>
        </p:txBody>
      </p:sp>
      <p:sp>
        <p:nvSpPr>
          <p:cNvPr id="6" name="TextBox 5">
            <a:extLst>
              <a:ext uri="{FF2B5EF4-FFF2-40B4-BE49-F238E27FC236}">
                <a16:creationId xmlns:a16="http://schemas.microsoft.com/office/drawing/2014/main" id="{62ECF2BE-0B87-4D63-BE62-A4808BAF65D1}"/>
              </a:ext>
            </a:extLst>
          </p:cNvPr>
          <p:cNvSpPr txBox="1"/>
          <p:nvPr/>
        </p:nvSpPr>
        <p:spPr>
          <a:xfrm>
            <a:off x="6975763" y="5768685"/>
            <a:ext cx="2507673" cy="646331"/>
          </a:xfrm>
          <a:prstGeom prst="rect">
            <a:avLst/>
          </a:prstGeom>
          <a:noFill/>
        </p:spPr>
        <p:txBody>
          <a:bodyPr wrap="square" rtlCol="0">
            <a:spAutoFit/>
          </a:bodyPr>
          <a:lstStyle/>
          <a:p>
            <a:pPr algn="ctr"/>
            <a:r>
              <a:rPr lang="en-US" dirty="0"/>
              <a:t>Interior</a:t>
            </a:r>
          </a:p>
          <a:p>
            <a:pPr algn="ctr"/>
            <a:r>
              <a:rPr lang="en-US" dirty="0" err="1"/>
              <a:t>Badr</a:t>
            </a:r>
            <a:r>
              <a:rPr lang="en-US" dirty="0"/>
              <a:t> b. </a:t>
            </a:r>
            <a:r>
              <a:rPr lang="en-US" dirty="0" err="1"/>
              <a:t>Sa’ud</a:t>
            </a:r>
            <a:r>
              <a:rPr lang="en-US" dirty="0"/>
              <a:t> al-Bu </a:t>
            </a:r>
            <a:r>
              <a:rPr lang="en-US" dirty="0" err="1"/>
              <a:t>Sa’idi</a:t>
            </a:r>
            <a:endParaRPr lang="en-US" dirty="0"/>
          </a:p>
        </p:txBody>
      </p:sp>
    </p:spTree>
    <p:extLst>
      <p:ext uri="{BB962C8B-B14F-4D97-AF65-F5344CB8AC3E}">
        <p14:creationId xmlns:p14="http://schemas.microsoft.com/office/powerpoint/2010/main" val="839261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82469EA-B306-4A12-A236-89908D572218}"/>
              </a:ext>
            </a:extLst>
          </p:cNvPr>
          <p:cNvSpPr txBox="1"/>
          <p:nvPr/>
        </p:nvSpPr>
        <p:spPr>
          <a:xfrm>
            <a:off x="403692" y="5717184"/>
            <a:ext cx="3269672" cy="369332"/>
          </a:xfrm>
          <a:prstGeom prst="rect">
            <a:avLst/>
          </a:prstGeom>
          <a:noFill/>
        </p:spPr>
        <p:txBody>
          <a:bodyPr wrap="square" rtlCol="0">
            <a:spAutoFit/>
          </a:bodyPr>
          <a:lstStyle/>
          <a:p>
            <a:r>
              <a:rPr lang="en-US" dirty="0" err="1"/>
              <a:t>Qais</a:t>
            </a:r>
            <a:r>
              <a:rPr lang="en-US" dirty="0"/>
              <a:t> b. Abd al-</a:t>
            </a:r>
            <a:r>
              <a:rPr lang="en-US" dirty="0" err="1"/>
              <a:t>Mun’im</a:t>
            </a:r>
            <a:r>
              <a:rPr lang="en-US" dirty="0"/>
              <a:t> al-</a:t>
            </a:r>
            <a:r>
              <a:rPr lang="en-US" dirty="0" err="1"/>
              <a:t>Zawawi</a:t>
            </a:r>
            <a:endParaRPr lang="en-US" dirty="0"/>
          </a:p>
        </p:txBody>
      </p:sp>
      <p:pic>
        <p:nvPicPr>
          <p:cNvPr id="5" name="Picture 4">
            <a:extLst>
              <a:ext uri="{FF2B5EF4-FFF2-40B4-BE49-F238E27FC236}">
                <a16:creationId xmlns:a16="http://schemas.microsoft.com/office/drawing/2014/main" id="{0F33154E-CDB0-4887-9077-23E22AE596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7057" y="771482"/>
            <a:ext cx="3593522" cy="4542373"/>
          </a:xfrm>
          <a:prstGeom prst="rect">
            <a:avLst/>
          </a:prstGeom>
        </p:spPr>
      </p:pic>
      <p:pic>
        <p:nvPicPr>
          <p:cNvPr id="7" name="Picture 6">
            <a:extLst>
              <a:ext uri="{FF2B5EF4-FFF2-40B4-BE49-F238E27FC236}">
                <a16:creationId xmlns:a16="http://schemas.microsoft.com/office/drawing/2014/main" id="{32AA6CAE-7B72-4166-BCE3-C89628F7CA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71483"/>
            <a:ext cx="4077057" cy="4542373"/>
          </a:xfrm>
          <a:prstGeom prst="rect">
            <a:avLst/>
          </a:prstGeom>
        </p:spPr>
      </p:pic>
      <p:sp>
        <p:nvSpPr>
          <p:cNvPr id="8" name="TextBox 7">
            <a:extLst>
              <a:ext uri="{FF2B5EF4-FFF2-40B4-BE49-F238E27FC236}">
                <a16:creationId xmlns:a16="http://schemas.microsoft.com/office/drawing/2014/main" id="{0F8872DC-DBC6-4541-B627-D5C4F297AF32}"/>
              </a:ext>
            </a:extLst>
          </p:cNvPr>
          <p:cNvSpPr txBox="1"/>
          <p:nvPr/>
        </p:nvSpPr>
        <p:spPr>
          <a:xfrm flipH="1">
            <a:off x="4631573" y="5717184"/>
            <a:ext cx="2928853" cy="369332"/>
          </a:xfrm>
          <a:prstGeom prst="rect">
            <a:avLst/>
          </a:prstGeom>
          <a:noFill/>
        </p:spPr>
        <p:txBody>
          <a:bodyPr wrap="square" rtlCol="0">
            <a:spAutoFit/>
          </a:bodyPr>
          <a:lstStyle/>
          <a:p>
            <a:r>
              <a:rPr lang="en-US" dirty="0"/>
              <a:t>Ahmed b. Abd al-Nabi </a:t>
            </a:r>
            <a:r>
              <a:rPr lang="en-US" dirty="0" err="1"/>
              <a:t>Makki</a:t>
            </a:r>
            <a:endParaRPr lang="en-US" dirty="0"/>
          </a:p>
        </p:txBody>
      </p:sp>
      <p:pic>
        <p:nvPicPr>
          <p:cNvPr id="10" name="Picture 9">
            <a:extLst>
              <a:ext uri="{FF2B5EF4-FFF2-40B4-BE49-F238E27FC236}">
                <a16:creationId xmlns:a16="http://schemas.microsoft.com/office/drawing/2014/main" id="{6CA575AC-79F4-4431-89D4-1339904F7D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70579" y="771480"/>
            <a:ext cx="3953304" cy="4542373"/>
          </a:xfrm>
          <a:prstGeom prst="rect">
            <a:avLst/>
          </a:prstGeom>
        </p:spPr>
      </p:pic>
      <p:sp>
        <p:nvSpPr>
          <p:cNvPr id="11" name="TextBox 10">
            <a:extLst>
              <a:ext uri="{FF2B5EF4-FFF2-40B4-BE49-F238E27FC236}">
                <a16:creationId xmlns:a16="http://schemas.microsoft.com/office/drawing/2014/main" id="{576C6C2B-9B46-4103-8F8D-F66EB2C2BFB7}"/>
              </a:ext>
            </a:extLst>
          </p:cNvPr>
          <p:cNvSpPr txBox="1"/>
          <p:nvPr/>
        </p:nvSpPr>
        <p:spPr>
          <a:xfrm flipH="1">
            <a:off x="8044259" y="5578684"/>
            <a:ext cx="3205944" cy="646331"/>
          </a:xfrm>
          <a:prstGeom prst="rect">
            <a:avLst/>
          </a:prstGeom>
          <a:noFill/>
        </p:spPr>
        <p:txBody>
          <a:bodyPr wrap="square" rtlCol="0">
            <a:spAutoFit/>
          </a:bodyPr>
          <a:lstStyle/>
          <a:p>
            <a:pPr algn="ctr"/>
            <a:r>
              <a:rPr lang="en-US" dirty="0"/>
              <a:t>Finance</a:t>
            </a:r>
          </a:p>
          <a:p>
            <a:pPr algn="ctr"/>
            <a:r>
              <a:rPr lang="en-US" dirty="0"/>
              <a:t>Darwish b. </a:t>
            </a:r>
            <a:r>
              <a:rPr lang="en-US" dirty="0" err="1"/>
              <a:t>Isma’il</a:t>
            </a:r>
            <a:r>
              <a:rPr lang="en-US" dirty="0"/>
              <a:t> al-</a:t>
            </a:r>
            <a:r>
              <a:rPr lang="en-US" dirty="0" err="1"/>
              <a:t>Baloushi</a:t>
            </a:r>
            <a:endParaRPr lang="en-US" dirty="0"/>
          </a:p>
        </p:txBody>
      </p:sp>
    </p:spTree>
    <p:extLst>
      <p:ext uri="{BB962C8B-B14F-4D97-AF65-F5344CB8AC3E}">
        <p14:creationId xmlns:p14="http://schemas.microsoft.com/office/powerpoint/2010/main" val="9488127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FB8B5FA-7F13-4E73-A230-D71374440D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3262" y="124691"/>
            <a:ext cx="7433465" cy="6651558"/>
          </a:xfrm>
          <a:prstGeom prst="rect">
            <a:avLst/>
          </a:prstGeom>
        </p:spPr>
      </p:pic>
    </p:spTree>
    <p:extLst>
      <p:ext uri="{BB962C8B-B14F-4D97-AF65-F5344CB8AC3E}">
        <p14:creationId xmlns:p14="http://schemas.microsoft.com/office/powerpoint/2010/main" val="40790034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635D5AB-EC49-42D4-AA38-23C52FE0E4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138130"/>
            <a:ext cx="4407911" cy="3891503"/>
          </a:xfrm>
          <a:prstGeom prst="rect">
            <a:avLst/>
          </a:prstGeom>
        </p:spPr>
      </p:pic>
      <p:pic>
        <p:nvPicPr>
          <p:cNvPr id="6" name="Picture 5">
            <a:extLst>
              <a:ext uri="{FF2B5EF4-FFF2-40B4-BE49-F238E27FC236}">
                <a16:creationId xmlns:a16="http://schemas.microsoft.com/office/drawing/2014/main" id="{72DCC8D1-1FCE-4121-8721-671A62432E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4569" y="1138130"/>
            <a:ext cx="4451431" cy="3891503"/>
          </a:xfrm>
          <a:prstGeom prst="rect">
            <a:avLst/>
          </a:prstGeom>
        </p:spPr>
      </p:pic>
      <p:sp>
        <p:nvSpPr>
          <p:cNvPr id="7" name="TextBox 6">
            <a:extLst>
              <a:ext uri="{FF2B5EF4-FFF2-40B4-BE49-F238E27FC236}">
                <a16:creationId xmlns:a16="http://schemas.microsoft.com/office/drawing/2014/main" id="{0C3A8AB3-24E3-4C94-827D-0AB67EDA7FEA}"/>
              </a:ext>
            </a:extLst>
          </p:cNvPr>
          <p:cNvSpPr txBox="1"/>
          <p:nvPr/>
        </p:nvSpPr>
        <p:spPr>
          <a:xfrm>
            <a:off x="1984005" y="5472592"/>
            <a:ext cx="3772558" cy="646331"/>
          </a:xfrm>
          <a:prstGeom prst="rect">
            <a:avLst/>
          </a:prstGeom>
          <a:noFill/>
        </p:spPr>
        <p:txBody>
          <a:bodyPr wrap="square" rtlCol="0">
            <a:spAutoFit/>
          </a:bodyPr>
          <a:lstStyle/>
          <a:p>
            <a:pPr algn="ctr"/>
            <a:r>
              <a:rPr lang="en-US"/>
              <a:t>Authority </a:t>
            </a:r>
            <a:r>
              <a:rPr lang="en-US" dirty="0"/>
              <a:t>for Craft Industries</a:t>
            </a:r>
          </a:p>
          <a:p>
            <a:pPr algn="ctr"/>
            <a:r>
              <a:rPr lang="en-US" dirty="0"/>
              <a:t>A’isha </a:t>
            </a:r>
            <a:r>
              <a:rPr lang="en-US" dirty="0" err="1"/>
              <a:t>bint</a:t>
            </a:r>
            <a:r>
              <a:rPr lang="en-US" dirty="0"/>
              <a:t> Khalfan al-</a:t>
            </a:r>
            <a:r>
              <a:rPr lang="en-US" dirty="0" err="1"/>
              <a:t>Siyabiyah</a:t>
            </a:r>
            <a:r>
              <a:rPr lang="en-US" dirty="0"/>
              <a:t> </a:t>
            </a:r>
          </a:p>
        </p:txBody>
      </p:sp>
      <p:sp>
        <p:nvSpPr>
          <p:cNvPr id="8" name="TextBox 7">
            <a:extLst>
              <a:ext uri="{FF2B5EF4-FFF2-40B4-BE49-F238E27FC236}">
                <a16:creationId xmlns:a16="http://schemas.microsoft.com/office/drawing/2014/main" id="{CBD27A4C-8064-4DE7-82C2-0AE7321D6095}"/>
              </a:ext>
            </a:extLst>
          </p:cNvPr>
          <p:cNvSpPr txBox="1"/>
          <p:nvPr/>
        </p:nvSpPr>
        <p:spPr>
          <a:xfrm>
            <a:off x="6602775" y="5472592"/>
            <a:ext cx="3394360" cy="646331"/>
          </a:xfrm>
          <a:prstGeom prst="rect">
            <a:avLst/>
          </a:prstGeom>
          <a:noFill/>
        </p:spPr>
        <p:txBody>
          <a:bodyPr wrap="square" rtlCol="0">
            <a:spAutoFit/>
          </a:bodyPr>
          <a:lstStyle/>
          <a:p>
            <a:pPr algn="ctr"/>
            <a:r>
              <a:rPr lang="en-US" dirty="0"/>
              <a:t>Higher Education</a:t>
            </a:r>
          </a:p>
          <a:p>
            <a:pPr algn="ctr"/>
            <a:r>
              <a:rPr lang="en-US" dirty="0" err="1"/>
              <a:t>Rawiyah</a:t>
            </a:r>
            <a:r>
              <a:rPr lang="en-US" dirty="0"/>
              <a:t> </a:t>
            </a:r>
            <a:r>
              <a:rPr lang="en-US" dirty="0" err="1"/>
              <a:t>bint</a:t>
            </a:r>
            <a:r>
              <a:rPr lang="en-US" dirty="0"/>
              <a:t> </a:t>
            </a:r>
            <a:r>
              <a:rPr lang="en-US" dirty="0" err="1"/>
              <a:t>Sa’ud</a:t>
            </a:r>
            <a:r>
              <a:rPr lang="en-US" dirty="0"/>
              <a:t> al-Bu </a:t>
            </a:r>
            <a:r>
              <a:rPr lang="en-US" dirty="0" err="1"/>
              <a:t>Sa’idiyah</a:t>
            </a:r>
            <a:endParaRPr lang="en-US" dirty="0"/>
          </a:p>
        </p:txBody>
      </p:sp>
    </p:spTree>
    <p:extLst>
      <p:ext uri="{BB962C8B-B14F-4D97-AF65-F5344CB8AC3E}">
        <p14:creationId xmlns:p14="http://schemas.microsoft.com/office/powerpoint/2010/main" val="23210286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85AC5B4-8E17-478F-9877-7970D0F616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9164" y="0"/>
            <a:ext cx="5473671" cy="6858000"/>
          </a:xfrm>
          <a:prstGeom prst="rect">
            <a:avLst/>
          </a:prstGeom>
        </p:spPr>
      </p:pic>
    </p:spTree>
    <p:extLst>
      <p:ext uri="{BB962C8B-B14F-4D97-AF65-F5344CB8AC3E}">
        <p14:creationId xmlns:p14="http://schemas.microsoft.com/office/powerpoint/2010/main" val="26379132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97BAF17-45F2-45BF-9531-2A2E523C879C}"/>
              </a:ext>
            </a:extLst>
          </p:cNvPr>
          <p:cNvSpPr txBox="1"/>
          <p:nvPr/>
        </p:nvSpPr>
        <p:spPr>
          <a:xfrm>
            <a:off x="3235035" y="1166842"/>
            <a:ext cx="5721929" cy="4524315"/>
          </a:xfrm>
          <a:prstGeom prst="rect">
            <a:avLst/>
          </a:prstGeom>
          <a:noFill/>
        </p:spPr>
        <p:txBody>
          <a:bodyPr wrap="square" rtlCol="0">
            <a:spAutoFit/>
          </a:bodyPr>
          <a:lstStyle/>
          <a:p>
            <a:pPr algn="ctr"/>
            <a:r>
              <a:rPr lang="en-US" sz="2400" dirty="0"/>
              <a:t>Royal Decrees 2018</a:t>
            </a:r>
          </a:p>
          <a:p>
            <a:pPr algn="ctr"/>
            <a:endParaRPr lang="en-US" sz="2400" dirty="0"/>
          </a:p>
          <a:p>
            <a:pPr algn="ctr"/>
            <a:r>
              <a:rPr lang="en-US" sz="2400" dirty="0"/>
              <a:t>42 Total</a:t>
            </a:r>
          </a:p>
          <a:p>
            <a:pPr algn="ctr"/>
            <a:endParaRPr lang="en-US" sz="2400" dirty="0"/>
          </a:p>
          <a:p>
            <a:r>
              <a:rPr lang="en-US" sz="2400" dirty="0"/>
              <a:t>20 administrative (government organization, </a:t>
            </a:r>
          </a:p>
          <a:p>
            <a:r>
              <a:rPr lang="en-US" sz="2400" dirty="0"/>
              <a:t>        appointments, public utility projects)</a:t>
            </a:r>
          </a:p>
          <a:p>
            <a:r>
              <a:rPr lang="en-US" sz="2400" dirty="0"/>
              <a:t>  8 granting citizenship</a:t>
            </a:r>
          </a:p>
          <a:p>
            <a:r>
              <a:rPr lang="en-US" sz="2400" dirty="0"/>
              <a:t>  4 ratified international agreements</a:t>
            </a:r>
          </a:p>
          <a:p>
            <a:endParaRPr lang="en-US" sz="2400" dirty="0"/>
          </a:p>
          <a:p>
            <a:r>
              <a:rPr lang="en-US" sz="2400" dirty="0"/>
              <a:t>10 legislation</a:t>
            </a:r>
          </a:p>
          <a:p>
            <a:r>
              <a:rPr lang="en-US" sz="2400" dirty="0"/>
              <a:t>       6 amending existing laws</a:t>
            </a:r>
          </a:p>
          <a:p>
            <a:r>
              <a:rPr lang="en-US" sz="2400" dirty="0"/>
              <a:t>       4 new laws</a:t>
            </a:r>
          </a:p>
        </p:txBody>
      </p:sp>
    </p:spTree>
    <p:extLst>
      <p:ext uri="{BB962C8B-B14F-4D97-AF65-F5344CB8AC3E}">
        <p14:creationId xmlns:p14="http://schemas.microsoft.com/office/powerpoint/2010/main" val="10003516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040BC6-F447-4B4E-B96A-1DE26EFF26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932" y="0"/>
            <a:ext cx="5276100" cy="6858000"/>
          </a:xfrm>
          <a:prstGeom prst="rect">
            <a:avLst/>
          </a:prstGeom>
        </p:spPr>
      </p:pic>
      <p:pic>
        <p:nvPicPr>
          <p:cNvPr id="7" name="Picture 6">
            <a:extLst>
              <a:ext uri="{FF2B5EF4-FFF2-40B4-BE49-F238E27FC236}">
                <a16:creationId xmlns:a16="http://schemas.microsoft.com/office/drawing/2014/main" id="{B6F0702E-C152-4C8A-8FF1-2277547BE6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6918" y="72796"/>
            <a:ext cx="5941118" cy="6642825"/>
          </a:xfrm>
          <a:prstGeom prst="rect">
            <a:avLst/>
          </a:prstGeom>
        </p:spPr>
      </p:pic>
    </p:spTree>
    <p:extLst>
      <p:ext uri="{BB962C8B-B14F-4D97-AF65-F5344CB8AC3E}">
        <p14:creationId xmlns:p14="http://schemas.microsoft.com/office/powerpoint/2010/main" val="16641483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379606-03E7-450B-AA7D-A3ED12ED58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1498" y="0"/>
            <a:ext cx="6009004" cy="6858000"/>
          </a:xfrm>
          <a:prstGeom prst="rect">
            <a:avLst/>
          </a:prstGeom>
        </p:spPr>
      </p:pic>
    </p:spTree>
    <p:extLst>
      <p:ext uri="{BB962C8B-B14F-4D97-AF65-F5344CB8AC3E}">
        <p14:creationId xmlns:p14="http://schemas.microsoft.com/office/powerpoint/2010/main" val="811156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B2CC86F-DE0C-4376-9BA4-0FA703A213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0283" y="0"/>
            <a:ext cx="6631433" cy="5666488"/>
          </a:xfrm>
          <a:prstGeom prst="rect">
            <a:avLst/>
          </a:prstGeom>
        </p:spPr>
      </p:pic>
      <p:sp>
        <p:nvSpPr>
          <p:cNvPr id="2" name="TextBox 1">
            <a:extLst>
              <a:ext uri="{FF2B5EF4-FFF2-40B4-BE49-F238E27FC236}">
                <a16:creationId xmlns:a16="http://schemas.microsoft.com/office/drawing/2014/main" id="{506CD33B-BE07-4898-830A-C1ADDDD4FA9B}"/>
              </a:ext>
            </a:extLst>
          </p:cNvPr>
          <p:cNvSpPr txBox="1"/>
          <p:nvPr/>
        </p:nvSpPr>
        <p:spPr>
          <a:xfrm>
            <a:off x="4530435" y="6068292"/>
            <a:ext cx="3131128" cy="461665"/>
          </a:xfrm>
          <a:prstGeom prst="rect">
            <a:avLst/>
          </a:prstGeom>
          <a:noFill/>
        </p:spPr>
        <p:txBody>
          <a:bodyPr wrap="square" rtlCol="0">
            <a:spAutoFit/>
          </a:bodyPr>
          <a:lstStyle/>
          <a:p>
            <a:r>
              <a:rPr lang="en-US" sz="2400" dirty="0"/>
              <a:t>Tariq b. </a:t>
            </a:r>
            <a:r>
              <a:rPr lang="en-US" sz="2400" dirty="0" err="1"/>
              <a:t>Taimur</a:t>
            </a:r>
            <a:r>
              <a:rPr lang="en-US" sz="2400" dirty="0"/>
              <a:t> Al </a:t>
            </a:r>
            <a:r>
              <a:rPr lang="en-US" sz="2400" dirty="0" err="1"/>
              <a:t>Sa’id</a:t>
            </a:r>
            <a:endParaRPr lang="en-US" sz="2400" dirty="0"/>
          </a:p>
        </p:txBody>
      </p:sp>
    </p:spTree>
    <p:extLst>
      <p:ext uri="{BB962C8B-B14F-4D97-AF65-F5344CB8AC3E}">
        <p14:creationId xmlns:p14="http://schemas.microsoft.com/office/powerpoint/2010/main" val="9618423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B3CB77-8028-4868-ADB0-C554AAB74F7B}"/>
              </a:ext>
            </a:extLst>
          </p:cNvPr>
          <p:cNvSpPr txBox="1"/>
          <p:nvPr/>
        </p:nvSpPr>
        <p:spPr>
          <a:xfrm>
            <a:off x="954231" y="2136338"/>
            <a:ext cx="10283537" cy="2585323"/>
          </a:xfrm>
          <a:prstGeom prst="rect">
            <a:avLst/>
          </a:prstGeom>
          <a:noFill/>
        </p:spPr>
        <p:txBody>
          <a:bodyPr wrap="square" rtlCol="0">
            <a:spAutoFit/>
          </a:bodyPr>
          <a:lstStyle/>
          <a:p>
            <a:pPr algn="ctr"/>
            <a:r>
              <a:rPr lang="en-US" sz="2400" dirty="0"/>
              <a:t>Development of Consultative Institutions</a:t>
            </a:r>
          </a:p>
          <a:p>
            <a:endParaRPr lang="en-US" sz="2400" dirty="0"/>
          </a:p>
          <a:p>
            <a:r>
              <a:rPr lang="en-US" sz="2400" dirty="0"/>
              <a:t>Council on Agriculture and Fisheries (1979-81)</a:t>
            </a:r>
          </a:p>
          <a:p>
            <a:r>
              <a:rPr lang="en-US" sz="2400" dirty="0"/>
              <a:t>State Consultative Council (1981-1991)</a:t>
            </a:r>
          </a:p>
          <a:p>
            <a:r>
              <a:rPr lang="en-US" sz="2400" dirty="0"/>
              <a:t>Majlis al-</a:t>
            </a:r>
            <a:r>
              <a:rPr lang="en-US" sz="2400" dirty="0" err="1"/>
              <a:t>Shura</a:t>
            </a:r>
            <a:r>
              <a:rPr lang="en-US" sz="2400" dirty="0"/>
              <a:t> (1991-94)  appointed</a:t>
            </a:r>
          </a:p>
          <a:p>
            <a:r>
              <a:rPr lang="en-US" sz="2400" dirty="0"/>
              <a:t>Majlis al-</a:t>
            </a:r>
            <a:r>
              <a:rPr lang="en-US" sz="2400" dirty="0" err="1"/>
              <a:t>Shura</a:t>
            </a:r>
            <a:r>
              <a:rPr lang="en-US" sz="2400" dirty="0"/>
              <a:t> (1994-2000)  proportional representation, first women, appointed</a:t>
            </a:r>
          </a:p>
          <a:p>
            <a:endParaRPr lang="en-US" dirty="0"/>
          </a:p>
        </p:txBody>
      </p:sp>
    </p:spTree>
    <p:extLst>
      <p:ext uri="{BB962C8B-B14F-4D97-AF65-F5344CB8AC3E}">
        <p14:creationId xmlns:p14="http://schemas.microsoft.com/office/powerpoint/2010/main" val="10285992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AE22492-5F2D-4D51-9BD8-C7306836C6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4880" y="1145776"/>
            <a:ext cx="3138469" cy="4566447"/>
          </a:xfrm>
          <a:prstGeom prst="rect">
            <a:avLst/>
          </a:prstGeom>
        </p:spPr>
      </p:pic>
      <p:pic>
        <p:nvPicPr>
          <p:cNvPr id="5" name="Picture 4">
            <a:extLst>
              <a:ext uri="{FF2B5EF4-FFF2-40B4-BE49-F238E27FC236}">
                <a16:creationId xmlns:a16="http://schemas.microsoft.com/office/drawing/2014/main" id="{861AFBD8-B562-4DDE-B017-5C02B429B7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4218" y="1124994"/>
            <a:ext cx="3871048" cy="4566446"/>
          </a:xfrm>
          <a:prstGeom prst="rect">
            <a:avLst/>
          </a:prstGeom>
        </p:spPr>
      </p:pic>
      <p:sp>
        <p:nvSpPr>
          <p:cNvPr id="6" name="TextBox 5">
            <a:extLst>
              <a:ext uri="{FF2B5EF4-FFF2-40B4-BE49-F238E27FC236}">
                <a16:creationId xmlns:a16="http://schemas.microsoft.com/office/drawing/2014/main" id="{EAE3B69F-2F03-4D07-8558-9C8A56DEFA8C}"/>
              </a:ext>
            </a:extLst>
          </p:cNvPr>
          <p:cNvSpPr txBox="1"/>
          <p:nvPr/>
        </p:nvSpPr>
        <p:spPr>
          <a:xfrm>
            <a:off x="2011723" y="5915890"/>
            <a:ext cx="3616037" cy="369332"/>
          </a:xfrm>
          <a:prstGeom prst="rect">
            <a:avLst/>
          </a:prstGeom>
          <a:noFill/>
        </p:spPr>
        <p:txBody>
          <a:bodyPr wrap="square" rtlCol="0">
            <a:spAutoFit/>
          </a:bodyPr>
          <a:lstStyle/>
          <a:p>
            <a:r>
              <a:rPr lang="en-US" dirty="0" err="1"/>
              <a:t>Tayyiba</a:t>
            </a:r>
            <a:r>
              <a:rPr lang="en-US" dirty="0"/>
              <a:t> </a:t>
            </a:r>
            <a:r>
              <a:rPr lang="en-US" dirty="0" err="1"/>
              <a:t>bint</a:t>
            </a:r>
            <a:r>
              <a:rPr lang="en-US" dirty="0"/>
              <a:t> Mohammad al-</a:t>
            </a:r>
            <a:r>
              <a:rPr lang="en-US" dirty="0" err="1"/>
              <a:t>Ma’awali</a:t>
            </a:r>
            <a:endParaRPr lang="en-US" dirty="0"/>
          </a:p>
        </p:txBody>
      </p:sp>
      <p:sp>
        <p:nvSpPr>
          <p:cNvPr id="7" name="TextBox 6">
            <a:extLst>
              <a:ext uri="{FF2B5EF4-FFF2-40B4-BE49-F238E27FC236}">
                <a16:creationId xmlns:a16="http://schemas.microsoft.com/office/drawing/2014/main" id="{D167710D-AF6F-46AC-AD52-FB0B2F29DF34}"/>
              </a:ext>
            </a:extLst>
          </p:cNvPr>
          <p:cNvSpPr txBox="1"/>
          <p:nvPr/>
        </p:nvSpPr>
        <p:spPr>
          <a:xfrm>
            <a:off x="6436095" y="5915890"/>
            <a:ext cx="3616037" cy="369332"/>
          </a:xfrm>
          <a:prstGeom prst="rect">
            <a:avLst/>
          </a:prstGeom>
          <a:noFill/>
        </p:spPr>
        <p:txBody>
          <a:bodyPr wrap="square" rtlCol="0">
            <a:spAutoFit/>
          </a:bodyPr>
          <a:lstStyle/>
          <a:p>
            <a:r>
              <a:rPr lang="en-US" dirty="0" err="1"/>
              <a:t>Shukur</a:t>
            </a:r>
            <a:r>
              <a:rPr lang="en-US" dirty="0"/>
              <a:t> </a:t>
            </a:r>
            <a:r>
              <a:rPr lang="en-US" dirty="0" err="1"/>
              <a:t>bint</a:t>
            </a:r>
            <a:r>
              <a:rPr lang="en-US" dirty="0"/>
              <a:t> Mohammed al-</a:t>
            </a:r>
            <a:r>
              <a:rPr lang="en-US" dirty="0" err="1"/>
              <a:t>Ghamari</a:t>
            </a:r>
            <a:endParaRPr lang="en-US" dirty="0"/>
          </a:p>
        </p:txBody>
      </p:sp>
    </p:spTree>
    <p:extLst>
      <p:ext uri="{BB962C8B-B14F-4D97-AF65-F5344CB8AC3E}">
        <p14:creationId xmlns:p14="http://schemas.microsoft.com/office/powerpoint/2010/main" val="14227404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0E40B1-2C67-403A-9491-F0C4AB3D5B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1266" y="450273"/>
            <a:ext cx="8209467" cy="5957454"/>
          </a:xfrm>
          <a:prstGeom prst="rect">
            <a:avLst/>
          </a:prstGeom>
        </p:spPr>
      </p:pic>
    </p:spTree>
    <p:extLst>
      <p:ext uri="{BB962C8B-B14F-4D97-AF65-F5344CB8AC3E}">
        <p14:creationId xmlns:p14="http://schemas.microsoft.com/office/powerpoint/2010/main" val="38320962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2FA41B-3F71-42CC-922B-1C6B8AC6FCAF}"/>
              </a:ext>
            </a:extLst>
          </p:cNvPr>
          <p:cNvSpPr/>
          <p:nvPr/>
        </p:nvSpPr>
        <p:spPr>
          <a:xfrm>
            <a:off x="831273" y="1905506"/>
            <a:ext cx="10529454" cy="3046988"/>
          </a:xfrm>
          <a:prstGeom prst="rect">
            <a:avLst/>
          </a:prstGeom>
        </p:spPr>
        <p:txBody>
          <a:bodyPr wrap="square">
            <a:spAutoFit/>
          </a:bodyPr>
          <a:lstStyle/>
          <a:p>
            <a:pPr algn="ctr"/>
            <a:r>
              <a:rPr lang="en-US" sz="2400" dirty="0"/>
              <a:t>Council of Oman</a:t>
            </a:r>
          </a:p>
          <a:p>
            <a:pPr algn="ctr"/>
            <a:endParaRPr lang="en-US" sz="2400" dirty="0"/>
          </a:p>
          <a:p>
            <a:r>
              <a:rPr lang="en-US" sz="2400" dirty="0"/>
              <a:t>	Majlis al-</a:t>
            </a:r>
            <a:r>
              <a:rPr lang="en-US" sz="2400" dirty="0" err="1"/>
              <a:t>Dawla</a:t>
            </a:r>
            <a:r>
              <a:rPr lang="en-US" sz="2400" dirty="0"/>
              <a:t> (1997-pres) appointed</a:t>
            </a:r>
          </a:p>
          <a:p>
            <a:endParaRPr lang="en-US" sz="2400" dirty="0"/>
          </a:p>
          <a:p>
            <a:r>
              <a:rPr lang="en-US" sz="2400" dirty="0"/>
              <a:t>	Majlis al-</a:t>
            </a:r>
            <a:r>
              <a:rPr lang="en-US" sz="2400" dirty="0" err="1"/>
              <a:t>Shura</a:t>
            </a:r>
            <a:r>
              <a:rPr lang="en-US" sz="2400" dirty="0"/>
              <a:t> (2000-03) direct elections, limited franchise</a:t>
            </a:r>
          </a:p>
          <a:p>
            <a:r>
              <a:rPr lang="en-US" sz="2400" dirty="0"/>
              <a:t>	Majlis al-</a:t>
            </a:r>
            <a:r>
              <a:rPr lang="en-US" sz="2400" dirty="0" err="1"/>
              <a:t>Shura</a:t>
            </a:r>
            <a:r>
              <a:rPr lang="en-US" sz="2400" dirty="0"/>
              <a:t> (2003-pres) universal adult suffrage</a:t>
            </a:r>
          </a:p>
          <a:p>
            <a:r>
              <a:rPr lang="en-US" sz="2400" dirty="0"/>
              <a:t>	Majlis al-</a:t>
            </a:r>
            <a:r>
              <a:rPr lang="en-US" sz="2400" dirty="0" err="1"/>
              <a:t>Dawla</a:t>
            </a:r>
            <a:r>
              <a:rPr lang="en-US" sz="2400" dirty="0"/>
              <a:t> and Majlis al-</a:t>
            </a:r>
            <a:r>
              <a:rPr lang="en-US" sz="2400" dirty="0" err="1"/>
              <a:t>Shura</a:t>
            </a:r>
            <a:r>
              <a:rPr lang="en-US" sz="2400" dirty="0"/>
              <a:t> (2011-pres) limited legislative role, 			election of its officers.</a:t>
            </a:r>
          </a:p>
        </p:txBody>
      </p:sp>
    </p:spTree>
    <p:extLst>
      <p:ext uri="{BB962C8B-B14F-4D97-AF65-F5344CB8AC3E}">
        <p14:creationId xmlns:p14="http://schemas.microsoft.com/office/powerpoint/2010/main" val="23248892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5720E7-9494-4D25-B346-6878CAC410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3013" y="0"/>
            <a:ext cx="7885974" cy="5857720"/>
          </a:xfrm>
          <a:prstGeom prst="rect">
            <a:avLst/>
          </a:prstGeom>
        </p:spPr>
      </p:pic>
      <p:sp>
        <p:nvSpPr>
          <p:cNvPr id="4" name="TextBox 3">
            <a:extLst>
              <a:ext uri="{FF2B5EF4-FFF2-40B4-BE49-F238E27FC236}">
                <a16:creationId xmlns:a16="http://schemas.microsoft.com/office/drawing/2014/main" id="{976AC41D-D8E6-417D-B31E-350F8985F4FF}"/>
              </a:ext>
            </a:extLst>
          </p:cNvPr>
          <p:cNvSpPr txBox="1"/>
          <p:nvPr/>
        </p:nvSpPr>
        <p:spPr>
          <a:xfrm>
            <a:off x="4731328" y="5985163"/>
            <a:ext cx="2729344" cy="646331"/>
          </a:xfrm>
          <a:prstGeom prst="rect">
            <a:avLst/>
          </a:prstGeom>
          <a:noFill/>
        </p:spPr>
        <p:txBody>
          <a:bodyPr wrap="square" rtlCol="0">
            <a:spAutoFit/>
          </a:bodyPr>
          <a:lstStyle/>
          <a:p>
            <a:pPr algn="ctr"/>
            <a:r>
              <a:rPr lang="en-US" dirty="0"/>
              <a:t>Grand Mufti</a:t>
            </a:r>
          </a:p>
          <a:p>
            <a:pPr algn="ctr"/>
            <a:r>
              <a:rPr lang="en-US" dirty="0"/>
              <a:t>Ahmed b. Hamad al-Khalili</a:t>
            </a:r>
          </a:p>
        </p:txBody>
      </p:sp>
    </p:spTree>
    <p:extLst>
      <p:ext uri="{BB962C8B-B14F-4D97-AF65-F5344CB8AC3E}">
        <p14:creationId xmlns:p14="http://schemas.microsoft.com/office/powerpoint/2010/main" val="9329047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3B181E-DCF9-4F1C-BD20-631B81B2A7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 y="0"/>
            <a:ext cx="12172950" cy="6858000"/>
          </a:xfrm>
          <a:prstGeom prst="rect">
            <a:avLst/>
          </a:prstGeom>
        </p:spPr>
      </p:pic>
    </p:spTree>
    <p:extLst>
      <p:ext uri="{BB962C8B-B14F-4D97-AF65-F5344CB8AC3E}">
        <p14:creationId xmlns:p14="http://schemas.microsoft.com/office/powerpoint/2010/main" val="42653700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B3AF11-5A54-4A03-BAA0-4639E69646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8758" y="1207795"/>
            <a:ext cx="4645170" cy="4142658"/>
          </a:xfrm>
          <a:prstGeom prst="rect">
            <a:avLst/>
          </a:prstGeom>
        </p:spPr>
      </p:pic>
      <p:pic>
        <p:nvPicPr>
          <p:cNvPr id="7" name="Picture 6">
            <a:extLst>
              <a:ext uri="{FF2B5EF4-FFF2-40B4-BE49-F238E27FC236}">
                <a16:creationId xmlns:a16="http://schemas.microsoft.com/office/drawing/2014/main" id="{A203F728-0AC7-4263-991F-3C701C4B6B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4938" y="1221966"/>
            <a:ext cx="4387763" cy="4156829"/>
          </a:xfrm>
          <a:prstGeom prst="rect">
            <a:avLst/>
          </a:prstGeom>
        </p:spPr>
      </p:pic>
      <p:sp>
        <p:nvSpPr>
          <p:cNvPr id="9" name="TextBox 8">
            <a:extLst>
              <a:ext uri="{FF2B5EF4-FFF2-40B4-BE49-F238E27FC236}">
                <a16:creationId xmlns:a16="http://schemas.microsoft.com/office/drawing/2014/main" id="{27ACAAAF-077B-4386-BE16-22BFC6280B85}"/>
              </a:ext>
            </a:extLst>
          </p:cNvPr>
          <p:cNvSpPr txBox="1"/>
          <p:nvPr/>
        </p:nvSpPr>
        <p:spPr>
          <a:xfrm>
            <a:off x="7569446" y="5685158"/>
            <a:ext cx="2216725" cy="646331"/>
          </a:xfrm>
          <a:prstGeom prst="rect">
            <a:avLst/>
          </a:prstGeom>
          <a:noFill/>
        </p:spPr>
        <p:txBody>
          <a:bodyPr wrap="square" rtlCol="0">
            <a:spAutoFit/>
          </a:bodyPr>
          <a:lstStyle/>
          <a:p>
            <a:pPr algn="ctr"/>
            <a:r>
              <a:rPr lang="en-US" dirty="0"/>
              <a:t>Attorney General</a:t>
            </a:r>
          </a:p>
          <a:p>
            <a:pPr algn="ctr"/>
            <a:r>
              <a:rPr lang="en-US" dirty="0"/>
              <a:t>Hussein b. Ali al-</a:t>
            </a:r>
            <a:r>
              <a:rPr lang="en-US" dirty="0" err="1"/>
              <a:t>Hilali</a:t>
            </a:r>
            <a:endParaRPr lang="en-US" dirty="0"/>
          </a:p>
        </p:txBody>
      </p:sp>
      <p:sp>
        <p:nvSpPr>
          <p:cNvPr id="12" name="TextBox 11">
            <a:extLst>
              <a:ext uri="{FF2B5EF4-FFF2-40B4-BE49-F238E27FC236}">
                <a16:creationId xmlns:a16="http://schemas.microsoft.com/office/drawing/2014/main" id="{43E47609-E4E8-496C-A383-A2AF48614A4A}"/>
              </a:ext>
            </a:extLst>
          </p:cNvPr>
          <p:cNvSpPr txBox="1"/>
          <p:nvPr/>
        </p:nvSpPr>
        <p:spPr>
          <a:xfrm flipH="1">
            <a:off x="2687912" y="5685158"/>
            <a:ext cx="2946862" cy="646331"/>
          </a:xfrm>
          <a:prstGeom prst="rect">
            <a:avLst/>
          </a:prstGeom>
          <a:noFill/>
        </p:spPr>
        <p:txBody>
          <a:bodyPr wrap="square" rtlCol="0">
            <a:spAutoFit/>
          </a:bodyPr>
          <a:lstStyle/>
          <a:p>
            <a:pPr algn="ctr"/>
            <a:r>
              <a:rPr lang="en-US" dirty="0"/>
              <a:t>Chief Justice, Supreme Court</a:t>
            </a:r>
          </a:p>
          <a:p>
            <a:pPr algn="ctr"/>
            <a:r>
              <a:rPr lang="en-US" dirty="0" err="1"/>
              <a:t>Ishaq</a:t>
            </a:r>
            <a:r>
              <a:rPr lang="en-US" dirty="0"/>
              <a:t> b. Ahmed al-Bu </a:t>
            </a:r>
            <a:r>
              <a:rPr lang="en-US" dirty="0" err="1"/>
              <a:t>Sa’idi</a:t>
            </a:r>
            <a:endParaRPr lang="en-US" dirty="0"/>
          </a:p>
        </p:txBody>
      </p:sp>
    </p:spTree>
    <p:extLst>
      <p:ext uri="{BB962C8B-B14F-4D97-AF65-F5344CB8AC3E}">
        <p14:creationId xmlns:p14="http://schemas.microsoft.com/office/powerpoint/2010/main" val="33689267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FACFF5-E000-4103-830B-C6B18ACEDE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2395" y="0"/>
            <a:ext cx="10207209" cy="6832581"/>
          </a:xfrm>
          <a:prstGeom prst="rect">
            <a:avLst/>
          </a:prstGeom>
        </p:spPr>
      </p:pic>
    </p:spTree>
    <p:extLst>
      <p:ext uri="{BB962C8B-B14F-4D97-AF65-F5344CB8AC3E}">
        <p14:creationId xmlns:p14="http://schemas.microsoft.com/office/powerpoint/2010/main" val="29143676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214FC23-647F-4B71-A3B6-E4B5F40A25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9162" y="96982"/>
            <a:ext cx="10253676" cy="6761018"/>
          </a:xfrm>
          <a:prstGeom prst="rect">
            <a:avLst/>
          </a:prstGeom>
        </p:spPr>
      </p:pic>
    </p:spTree>
    <p:extLst>
      <p:ext uri="{BB962C8B-B14F-4D97-AF65-F5344CB8AC3E}">
        <p14:creationId xmlns:p14="http://schemas.microsoft.com/office/powerpoint/2010/main" val="31579390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14BFF1-C04A-4501-AF46-86174CEE4C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7109" y="248865"/>
            <a:ext cx="9557782" cy="6360270"/>
          </a:xfrm>
          <a:prstGeom prst="rect">
            <a:avLst/>
          </a:prstGeom>
        </p:spPr>
      </p:pic>
    </p:spTree>
    <p:extLst>
      <p:ext uri="{BB962C8B-B14F-4D97-AF65-F5344CB8AC3E}">
        <p14:creationId xmlns:p14="http://schemas.microsoft.com/office/powerpoint/2010/main" val="2979554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42A8439-3334-42D0-AD10-51F312DDFF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9460" y="-13542"/>
            <a:ext cx="4473080" cy="6871542"/>
          </a:xfrm>
          <a:prstGeom prst="rect">
            <a:avLst/>
          </a:prstGeom>
        </p:spPr>
      </p:pic>
    </p:spTree>
    <p:extLst>
      <p:ext uri="{BB962C8B-B14F-4D97-AF65-F5344CB8AC3E}">
        <p14:creationId xmlns:p14="http://schemas.microsoft.com/office/powerpoint/2010/main" val="23477985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419ECF7-50EE-4CFF-ADDE-CF36D79DC0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9019" y="177567"/>
            <a:ext cx="5013961" cy="5669051"/>
          </a:xfrm>
          <a:prstGeom prst="rect">
            <a:avLst/>
          </a:prstGeom>
        </p:spPr>
      </p:pic>
      <p:sp>
        <p:nvSpPr>
          <p:cNvPr id="4" name="TextBox 3">
            <a:extLst>
              <a:ext uri="{FF2B5EF4-FFF2-40B4-BE49-F238E27FC236}">
                <a16:creationId xmlns:a16="http://schemas.microsoft.com/office/drawing/2014/main" id="{17AEB743-F904-4D14-A600-E8BC0E42543F}"/>
              </a:ext>
            </a:extLst>
          </p:cNvPr>
          <p:cNvSpPr txBox="1"/>
          <p:nvPr/>
        </p:nvSpPr>
        <p:spPr>
          <a:xfrm>
            <a:off x="5122717" y="6054437"/>
            <a:ext cx="1946564" cy="461665"/>
          </a:xfrm>
          <a:prstGeom prst="rect">
            <a:avLst/>
          </a:prstGeom>
          <a:noFill/>
        </p:spPr>
        <p:txBody>
          <a:bodyPr wrap="square" rtlCol="0">
            <a:spAutoFit/>
          </a:bodyPr>
          <a:lstStyle/>
          <a:p>
            <a:r>
              <a:rPr lang="en-US" sz="2400" dirty="0"/>
              <a:t>Ali al-</a:t>
            </a:r>
            <a:r>
              <a:rPr lang="en-US" sz="2400" dirty="0" err="1"/>
              <a:t>Zuwaidi</a:t>
            </a:r>
            <a:endParaRPr lang="en-US" sz="2400" dirty="0"/>
          </a:p>
        </p:txBody>
      </p:sp>
    </p:spTree>
    <p:extLst>
      <p:ext uri="{BB962C8B-B14F-4D97-AF65-F5344CB8AC3E}">
        <p14:creationId xmlns:p14="http://schemas.microsoft.com/office/powerpoint/2010/main" val="40320432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543D23-C54A-471E-B34A-3502614184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5891" y="384637"/>
            <a:ext cx="7980218" cy="5261956"/>
          </a:xfrm>
          <a:prstGeom prst="rect">
            <a:avLst/>
          </a:prstGeom>
        </p:spPr>
      </p:pic>
      <p:sp>
        <p:nvSpPr>
          <p:cNvPr id="4" name="TextBox 3">
            <a:extLst>
              <a:ext uri="{FF2B5EF4-FFF2-40B4-BE49-F238E27FC236}">
                <a16:creationId xmlns:a16="http://schemas.microsoft.com/office/drawing/2014/main" id="{EF337323-16BC-438D-9362-811771A12360}"/>
              </a:ext>
            </a:extLst>
          </p:cNvPr>
          <p:cNvSpPr txBox="1"/>
          <p:nvPr/>
        </p:nvSpPr>
        <p:spPr>
          <a:xfrm flipH="1">
            <a:off x="4281574" y="5902035"/>
            <a:ext cx="3628852" cy="461665"/>
          </a:xfrm>
          <a:prstGeom prst="rect">
            <a:avLst/>
          </a:prstGeom>
          <a:noFill/>
        </p:spPr>
        <p:txBody>
          <a:bodyPr wrap="square" rtlCol="0">
            <a:spAutoFit/>
          </a:bodyPr>
          <a:lstStyle/>
          <a:p>
            <a:r>
              <a:rPr lang="en-US" sz="2400" dirty="0"/>
              <a:t>Talib b. Ahmed al-</a:t>
            </a:r>
            <a:r>
              <a:rPr lang="en-US" sz="2400" dirty="0" err="1"/>
              <a:t>Ma’amari</a:t>
            </a:r>
            <a:endParaRPr lang="en-US" sz="2400" dirty="0"/>
          </a:p>
        </p:txBody>
      </p:sp>
    </p:spTree>
    <p:extLst>
      <p:ext uri="{BB962C8B-B14F-4D97-AF65-F5344CB8AC3E}">
        <p14:creationId xmlns:p14="http://schemas.microsoft.com/office/powerpoint/2010/main" val="16565670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D2522DF-E130-42CE-AD40-20A06768A0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2181" y="287078"/>
            <a:ext cx="4237113" cy="6040140"/>
          </a:xfrm>
          <a:prstGeom prst="rect">
            <a:avLst/>
          </a:prstGeom>
        </p:spPr>
      </p:pic>
      <p:pic>
        <p:nvPicPr>
          <p:cNvPr id="5" name="Picture 4">
            <a:extLst>
              <a:ext uri="{FF2B5EF4-FFF2-40B4-BE49-F238E27FC236}">
                <a16:creationId xmlns:a16="http://schemas.microsoft.com/office/drawing/2014/main" id="{7D524361-2E8F-4BC3-B6C9-717D3CCC30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706" y="287078"/>
            <a:ext cx="6096000" cy="6096000"/>
          </a:xfrm>
          <a:prstGeom prst="rect">
            <a:avLst/>
          </a:prstGeom>
        </p:spPr>
      </p:pic>
    </p:spTree>
    <p:extLst>
      <p:ext uri="{BB962C8B-B14F-4D97-AF65-F5344CB8AC3E}">
        <p14:creationId xmlns:p14="http://schemas.microsoft.com/office/powerpoint/2010/main" val="19227855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2E7003-D5A7-4539-A518-D8F1CEF4C4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0587" y="865909"/>
            <a:ext cx="10230825" cy="5126182"/>
          </a:xfrm>
          <a:prstGeom prst="rect">
            <a:avLst/>
          </a:prstGeom>
        </p:spPr>
      </p:pic>
    </p:spTree>
    <p:extLst>
      <p:ext uri="{BB962C8B-B14F-4D97-AF65-F5344CB8AC3E}">
        <p14:creationId xmlns:p14="http://schemas.microsoft.com/office/powerpoint/2010/main" val="40511760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631836-9116-47F4-8D24-1F5E3DBCBE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801" y="469669"/>
            <a:ext cx="5514108" cy="5889068"/>
          </a:xfrm>
          <a:prstGeom prst="rect">
            <a:avLst/>
          </a:prstGeom>
        </p:spPr>
      </p:pic>
    </p:spTree>
    <p:extLst>
      <p:ext uri="{BB962C8B-B14F-4D97-AF65-F5344CB8AC3E}">
        <p14:creationId xmlns:p14="http://schemas.microsoft.com/office/powerpoint/2010/main" val="41021915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355C84-1361-4416-831D-D022C01F07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3564" y="0"/>
            <a:ext cx="6924871" cy="6858000"/>
          </a:xfrm>
          <a:prstGeom prst="rect">
            <a:avLst/>
          </a:prstGeom>
        </p:spPr>
      </p:pic>
    </p:spTree>
    <p:extLst>
      <p:ext uri="{BB962C8B-B14F-4D97-AF65-F5344CB8AC3E}">
        <p14:creationId xmlns:p14="http://schemas.microsoft.com/office/powerpoint/2010/main" val="1734092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C05B29-E30E-4FDC-992E-BE69615F67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0534" y="0"/>
            <a:ext cx="4830932" cy="6858000"/>
          </a:xfrm>
          <a:prstGeom prst="rect">
            <a:avLst/>
          </a:prstGeom>
        </p:spPr>
      </p:pic>
    </p:spTree>
    <p:extLst>
      <p:ext uri="{BB962C8B-B14F-4D97-AF65-F5344CB8AC3E}">
        <p14:creationId xmlns:p14="http://schemas.microsoft.com/office/powerpoint/2010/main" val="564364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BEF9C3-D68F-48E7-BF58-F86B1A5060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95" y="1066803"/>
            <a:ext cx="12120705" cy="4863846"/>
          </a:xfrm>
          <a:prstGeom prst="rect">
            <a:avLst/>
          </a:prstGeom>
        </p:spPr>
      </p:pic>
    </p:spTree>
    <p:extLst>
      <p:ext uri="{BB962C8B-B14F-4D97-AF65-F5344CB8AC3E}">
        <p14:creationId xmlns:p14="http://schemas.microsoft.com/office/powerpoint/2010/main" val="2010226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FAC879F-83B8-4771-B56D-C1181B97A9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090" y="-83195"/>
            <a:ext cx="10113819" cy="7024389"/>
          </a:xfrm>
          <a:prstGeom prst="rect">
            <a:avLst/>
          </a:prstGeom>
        </p:spPr>
      </p:pic>
    </p:spTree>
    <p:extLst>
      <p:ext uri="{BB962C8B-B14F-4D97-AF65-F5344CB8AC3E}">
        <p14:creationId xmlns:p14="http://schemas.microsoft.com/office/powerpoint/2010/main" val="35360657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EDD162A-39C8-4450-8915-72025272F5BE}"/>
              </a:ext>
            </a:extLst>
          </p:cNvPr>
          <p:cNvSpPr txBox="1"/>
          <p:nvPr/>
        </p:nvSpPr>
        <p:spPr>
          <a:xfrm rot="10800000" flipH="1" flipV="1">
            <a:off x="1454727" y="1720840"/>
            <a:ext cx="9282546" cy="3416320"/>
          </a:xfrm>
          <a:prstGeom prst="rect">
            <a:avLst/>
          </a:prstGeom>
          <a:noFill/>
        </p:spPr>
        <p:txBody>
          <a:bodyPr wrap="square" rtlCol="0">
            <a:spAutoFit/>
          </a:bodyPr>
          <a:lstStyle/>
          <a:p>
            <a:pPr algn="ctr"/>
            <a:r>
              <a:rPr lang="en-US" sz="2400" dirty="0"/>
              <a:t>Defense Council</a:t>
            </a:r>
          </a:p>
          <a:p>
            <a:r>
              <a:rPr lang="en-US" sz="2400" dirty="0"/>
              <a:t>Minister of the Palace Office  Sultan b. Mohammed al-</a:t>
            </a:r>
            <a:r>
              <a:rPr lang="en-US" sz="2400" dirty="0" err="1"/>
              <a:t>Nu’amani</a:t>
            </a:r>
            <a:endParaRPr lang="en-US" sz="2400" dirty="0"/>
          </a:p>
          <a:p>
            <a:r>
              <a:rPr lang="en-US" sz="2400" dirty="0"/>
              <a:t>Inspector General of Police and Customs  Hasan b. Mohsin al-</a:t>
            </a:r>
            <a:r>
              <a:rPr lang="en-US" sz="2400" dirty="0" err="1"/>
              <a:t>Shuraiki</a:t>
            </a:r>
            <a:endParaRPr lang="en-US" sz="2400" dirty="0"/>
          </a:p>
          <a:p>
            <a:r>
              <a:rPr lang="en-US" sz="2400" dirty="0"/>
              <a:t>Chief of Staff, Sultan’s Armed Forces  Ahmad b. Harith al-</a:t>
            </a:r>
            <a:r>
              <a:rPr lang="en-US" sz="2400" dirty="0" err="1"/>
              <a:t>Nabhani</a:t>
            </a:r>
            <a:endParaRPr lang="en-US" sz="2400" dirty="0"/>
          </a:p>
          <a:p>
            <a:r>
              <a:rPr lang="en-US" sz="2400" dirty="0"/>
              <a:t>Commander, Air Force  </a:t>
            </a:r>
            <a:r>
              <a:rPr lang="en-US" sz="2400" dirty="0" err="1"/>
              <a:t>Matar</a:t>
            </a:r>
            <a:r>
              <a:rPr lang="en-US" sz="2400" dirty="0"/>
              <a:t> b. Ali al-</a:t>
            </a:r>
            <a:r>
              <a:rPr lang="en-US" sz="2400" dirty="0" err="1"/>
              <a:t>Obaidani</a:t>
            </a:r>
            <a:endParaRPr lang="en-US" sz="2400" dirty="0"/>
          </a:p>
          <a:p>
            <a:r>
              <a:rPr lang="en-US" sz="2400" dirty="0"/>
              <a:t>Commander, Navy  Abdallah b Khamis al-</a:t>
            </a:r>
            <a:r>
              <a:rPr lang="en-US" sz="2400" dirty="0" err="1"/>
              <a:t>Raisi</a:t>
            </a:r>
            <a:endParaRPr lang="en-US" sz="2400" dirty="0"/>
          </a:p>
          <a:p>
            <a:r>
              <a:rPr lang="en-US" sz="2400" dirty="0"/>
              <a:t>Commander, Army  </a:t>
            </a:r>
            <a:r>
              <a:rPr lang="en-US" sz="2400" dirty="0" err="1"/>
              <a:t>Matar</a:t>
            </a:r>
            <a:r>
              <a:rPr lang="en-US" sz="2400" dirty="0"/>
              <a:t> b. Salim al-</a:t>
            </a:r>
            <a:r>
              <a:rPr lang="en-US" sz="2400" dirty="0" err="1"/>
              <a:t>Baloushi</a:t>
            </a:r>
            <a:endParaRPr lang="en-US" sz="2400" dirty="0"/>
          </a:p>
          <a:p>
            <a:r>
              <a:rPr lang="en-US" sz="2400" dirty="0"/>
              <a:t>Commander, Royal Guard  </a:t>
            </a:r>
            <a:r>
              <a:rPr lang="en-US" sz="2400" dirty="0" err="1"/>
              <a:t>Khalifah</a:t>
            </a:r>
            <a:r>
              <a:rPr lang="en-US" sz="2400" dirty="0"/>
              <a:t> b. Abdallah al-</a:t>
            </a:r>
            <a:r>
              <a:rPr lang="en-US" sz="2400" dirty="0" err="1"/>
              <a:t>Junaibi</a:t>
            </a:r>
            <a:endParaRPr lang="en-US" sz="2400" dirty="0"/>
          </a:p>
          <a:p>
            <a:r>
              <a:rPr lang="en-US" sz="2400" dirty="0"/>
              <a:t>Director, Internal Security  </a:t>
            </a:r>
            <a:r>
              <a:rPr lang="en-US" sz="2400" dirty="0" err="1"/>
              <a:t>Sa’id</a:t>
            </a:r>
            <a:r>
              <a:rPr lang="en-US" sz="2400" dirty="0"/>
              <a:t> b. Ali al-</a:t>
            </a:r>
            <a:r>
              <a:rPr lang="en-US" sz="2400" dirty="0" err="1"/>
              <a:t>Hilali</a:t>
            </a:r>
            <a:r>
              <a:rPr lang="en-US" sz="2400" dirty="0"/>
              <a:t> </a:t>
            </a:r>
          </a:p>
        </p:txBody>
      </p:sp>
    </p:spTree>
    <p:extLst>
      <p:ext uri="{BB962C8B-B14F-4D97-AF65-F5344CB8AC3E}">
        <p14:creationId xmlns:p14="http://schemas.microsoft.com/office/powerpoint/2010/main" val="15817611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587</TotalTime>
  <Words>561</Words>
  <Application>Microsoft Office PowerPoint</Application>
  <PresentationFormat>Widescreen</PresentationFormat>
  <Paragraphs>99</Paragraphs>
  <Slides>44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44</vt:i4>
      </vt:variant>
    </vt:vector>
  </HeadingPairs>
  <TitlesOfParts>
    <vt:vector size="48" baseType="lpstr">
      <vt:lpstr>Arial</vt:lpstr>
      <vt:lpstr>Calibri</vt:lpstr>
      <vt:lpstr>Calibri Light</vt:lpstr>
      <vt:lpstr>Office Theme</vt:lpstr>
      <vt:lpstr>Understanding Oman: A Unique Place in the Gulf Region  University of Illinois at Urbana-Champaign April 22-23, 2019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Oman: A Unique Place in the Gulf Region</dc:title>
  <dc:creator>edsermeiss@gmail.com</dc:creator>
  <cp:lastModifiedBy>csames</cp:lastModifiedBy>
  <cp:revision>42</cp:revision>
  <dcterms:created xsi:type="dcterms:W3CDTF">2019-04-19T15:47:51Z</dcterms:created>
  <dcterms:modified xsi:type="dcterms:W3CDTF">2019-05-08T19:00:37Z</dcterms:modified>
</cp:coreProperties>
</file>