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sldIdLst>
    <p:sldId id="256" r:id="rId2"/>
    <p:sldId id="260" r:id="rId3"/>
    <p:sldId id="257" r:id="rId4"/>
    <p:sldId id="258" r:id="rId5"/>
    <p:sldId id="259" r:id="rId6"/>
    <p:sldId id="270" r:id="rId7"/>
    <p:sldId id="261" r:id="rId8"/>
    <p:sldId id="262" r:id="rId9"/>
    <p:sldId id="263" r:id="rId10"/>
    <p:sldId id="264" r:id="rId11"/>
    <p:sldId id="265" r:id="rId12"/>
    <p:sldId id="266" r:id="rId13"/>
    <p:sldId id="296" r:id="rId14"/>
    <p:sldId id="267" r:id="rId15"/>
    <p:sldId id="269" r:id="rId16"/>
    <p:sldId id="268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80" r:id="rId25"/>
    <p:sldId id="279" r:id="rId26"/>
    <p:sldId id="282" r:id="rId27"/>
    <p:sldId id="283" r:id="rId28"/>
    <p:sldId id="284" r:id="rId29"/>
    <p:sldId id="281" r:id="rId30"/>
    <p:sldId id="294" r:id="rId31"/>
    <p:sldId id="290" r:id="rId32"/>
    <p:sldId id="291" r:id="rId33"/>
    <p:sldId id="293" r:id="rId34"/>
    <p:sldId id="285" r:id="rId35"/>
    <p:sldId id="286" r:id="rId36"/>
    <p:sldId id="287" r:id="rId37"/>
    <p:sldId id="288" r:id="rId38"/>
    <p:sldId id="295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200"/>
    <a:srgbClr val="FB9FF0"/>
    <a:srgbClr val="81F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1380B-643C-4214-B7CF-9E0A86505B53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C4619-C656-454C-9C12-F571976B3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37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C4619-C656-454C-9C12-F571976B3A0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239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80F8A-660C-4EF4-8A25-BFBA6CDD76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67475E-967B-4EB4-AB92-7885D95D13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8FA71-ED52-4437-887F-ECEC3419A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B0CD-842B-4B2D-90E1-51CE36EBD8A3}" type="datetime1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F1DEBE-37E3-402A-B04C-18BE2CC3F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Understanding Oman: A Unique Player in the Gulf Region - April 22-23,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DAE15-F484-420E-B22B-969B250F1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76FE4-7305-4D1E-9392-9F502340F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863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6831B-EE62-40E1-B7E3-83C01712C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535909-09BC-4F92-883B-DE3EC90168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03FD84-D427-47A9-82F6-231B427DD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B409A-DF91-421B-B779-1172B0C0A9A1}" type="datetime1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13A9F-46BB-43A9-B89C-480F6BD49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Understanding Oman: A Unique Player in the Gulf Region - April 22-23,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36B58-9D76-4FAB-A4DD-234278E9F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76FE4-7305-4D1E-9392-9F502340F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46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F9D2F3-6B68-4688-8129-269B1AB163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D516F6-8EDE-4F1E-96E3-16F7252295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C14B72-8BFD-4296-B71F-9BDE74442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8A83-8514-44D9-A08F-7C89B03361F1}" type="datetime1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282C6-63B0-4DAF-9DC0-2252B2415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Understanding Oman: A Unique Player in the Gulf Region - April 22-23,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A3A15-0D9C-4264-92ED-3EECD242D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76FE4-7305-4D1E-9392-9F502340F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91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319B8-7C3D-4073-9D5B-8BAC090B8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D8CCB-9665-49B1-82FD-4EEAABE5A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1AAEF-4E27-495B-9900-58FBCE02B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CE25A-1417-43D2-B6FA-A6EF3D9D2558}" type="datetime1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2967A-BC73-4497-9A8A-8A44DD613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Understanding Oman: A Unique Player in the Gulf Region - April 22-23,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090D0-B2B5-477C-B617-4A7693E95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76FE4-7305-4D1E-9392-9F502340F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1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D1358-D91D-4ED0-912F-4B3575A74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BD29DA-A621-41E1-87A5-25EA2152D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E7BA4-67AE-4C24-B573-D1E275480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424B-F1E1-4B27-8C6A-16ACBB384A75}" type="datetime1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64245-ECF6-497F-BFFE-DBA125A1D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Understanding Oman: A Unique Player in the Gulf Region - April 22-23,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1D389-859C-43C4-8EDA-7BD57FA38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76FE4-7305-4D1E-9392-9F502340F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62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A8340-E30D-4BFC-A66E-C1BC9E3B1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6D9B0-E0FB-4473-A021-C33D6FB7C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55E562-E513-4F89-A1A3-266580C031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821CEF-99CE-44EC-8440-2D0400C21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506E-738A-4C01-AAB0-580ACF4E88F9}" type="datetime1">
              <a:rPr lang="en-US" smtClean="0"/>
              <a:t>5/8/2019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637F3B-F8B8-4837-9F26-8C2E58EBB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Understanding Oman: A Unique Player in the Gulf Region - April 22-23, 2019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EF79F4-9372-4B0E-8DCE-1AD68C5C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76FE4-7305-4D1E-9392-9F502340F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6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89DA5-DC3F-4E7C-917B-B75424A34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01AE1-1F39-4177-9DD9-2AB0A2B0D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16BBF6-55D1-4C9E-BC0A-A33A451E7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405366-936D-459A-AD62-D40AC4003E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409B5E-B75A-4F07-BF6D-5975A75946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BEDBDC-17D7-4017-BF76-2FF53CF95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411C-507D-43A2-833C-00B04288DF0E}" type="datetime1">
              <a:rPr lang="en-US" smtClean="0"/>
              <a:t>5/8/2019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6F9F4A-9B20-4690-9664-25474A17B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Understanding Oman: A Unique Player in the Gulf Region - April 22-23, 2019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1F8ACE-35DE-4906-BAA1-D3020F85A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76FE4-7305-4D1E-9392-9F502340F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797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23934-DD12-4360-A458-38EF4CEAF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4C70AF-7E35-497D-8E33-8D5E71618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2484-D1CF-4918-8D48-B6F7BDF729BD}" type="datetime1">
              <a:rPr lang="en-US" smtClean="0"/>
              <a:t>5/8/2019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12B1D-5D18-4E9C-B1B4-DAD03E968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Understanding Oman: A Unique Player in the Gulf Region - April 22-23,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BABE3D-3F7F-4B15-932C-5FA198DDD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76FE4-7305-4D1E-9392-9F502340F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10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707222-DE07-4139-B4EF-03B3C2CE7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A05B2-3F91-4B20-A12A-398945A78F29}" type="datetime1">
              <a:rPr lang="en-US" smtClean="0"/>
              <a:t>5/8/2019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45762A-71F5-4676-9C12-5BA55541F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Understanding Oman: A Unique Player in the Gulf Region - April 22-23,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2B7CC6-44C2-4561-BCB6-5BB404487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76FE4-7305-4D1E-9392-9F502340F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52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9EA3F-5CFF-4365-8CA9-1BDC5F013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18668-9801-47C8-ADA8-BF98490AC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A240B3-02DC-44AC-A845-4D4BB09F0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2C47B8-387C-4423-8A48-2136FBD29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74E0-903F-407D-963C-FBC5946290A8}" type="datetime1">
              <a:rPr lang="en-US" smtClean="0"/>
              <a:t>5/8/2019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82F220-0734-4006-80D6-3E5F423FB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Understanding Oman: A Unique Player in the Gulf Region - April 22-23, 2019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03567C-31A3-4ECB-8C7B-62BFB6148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76FE4-7305-4D1E-9392-9F502340F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178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6E7EB-A43B-410C-95E9-8F52FC5A2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4B0DEB-E784-4B0B-B4D8-759F3F7BCF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DDAF46-F969-48C5-AEF2-B1A57288FB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C2957F-6254-43F2-9B2A-3EE4DC6EA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15C0-D299-4730-A06B-5E0031D5CA9D}" type="datetime1">
              <a:rPr lang="en-US" smtClean="0"/>
              <a:t>5/8/2019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32EBFD-3AC5-4504-93BD-EC22E8428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Understanding Oman: A Unique Player in the Gulf Region - April 22-23, 2019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735655-B19E-4333-8A48-84D8B3B85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76FE4-7305-4D1E-9392-9F502340F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002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ABA9F6-2FBD-4975-9AEF-F0DACBB4C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C2E6E7-A03B-4BE2-A35F-970D039A8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4A987-DE7C-447C-817A-DE628DEE40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5018B-DEDB-46FE-B1B6-F675D86B1D1F}" type="datetime1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24B71-F1C0-4E3A-93EE-A05468ED4B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Understanding Oman: A Unique Player in the Gulf Region - April 22-23,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9169D-B469-4F59-8C22-CD99DB6861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76FE4-7305-4D1E-9392-9F502340F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28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DED22-ADE9-44B8-8615-D04625D86B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Labor Markets and Employment Trends in Oman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C737FE-8273-4E47-BB2E-BCC52B7A37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33599"/>
          </a:xfrm>
        </p:spPr>
        <p:txBody>
          <a:bodyPr>
            <a:normAutofit/>
          </a:bodyPr>
          <a:lstStyle/>
          <a:p>
            <a:r>
              <a:rPr lang="en-US" sz="2000" dirty="0" err="1"/>
              <a:t>Usamah</a:t>
            </a:r>
            <a:r>
              <a:rPr lang="en-US" sz="2000" dirty="0"/>
              <a:t> F. </a:t>
            </a:r>
            <a:r>
              <a:rPr lang="en-US" sz="2000" dirty="0" err="1"/>
              <a:t>Alfarhan</a:t>
            </a:r>
            <a:endParaRPr lang="en-US" sz="2000" dirty="0"/>
          </a:p>
          <a:p>
            <a:r>
              <a:rPr lang="en-US" sz="2000" dirty="0"/>
              <a:t>Sultan Qaboos University</a:t>
            </a:r>
          </a:p>
          <a:p>
            <a:r>
              <a:rPr lang="en-US" b="1" dirty="0"/>
              <a:t>Understanding Oman: A Unique Player in the Gulf Region</a:t>
            </a:r>
          </a:p>
          <a:p>
            <a:r>
              <a:rPr lang="en-US" sz="2000" dirty="0"/>
              <a:t>University of Illinois - CSAMES</a:t>
            </a:r>
          </a:p>
          <a:p>
            <a:r>
              <a:rPr lang="en-US" sz="2000" dirty="0"/>
              <a:t>April 22-23, 2019.</a:t>
            </a:r>
          </a:p>
        </p:txBody>
      </p:sp>
    </p:spTree>
    <p:extLst>
      <p:ext uri="{BB962C8B-B14F-4D97-AF65-F5344CB8AC3E}">
        <p14:creationId xmlns:p14="http://schemas.microsoft.com/office/powerpoint/2010/main" val="1543255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29E93C-7B8D-488C-950B-191BA1B4DE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90" y="884420"/>
            <a:ext cx="10409420" cy="445626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C0668E-67A1-44F6-AFC8-E240AF048EF9}"/>
              </a:ext>
            </a:extLst>
          </p:cNvPr>
          <p:cNvSpPr txBox="1"/>
          <p:nvPr/>
        </p:nvSpPr>
        <p:spPr>
          <a:xfrm>
            <a:off x="586490" y="5340687"/>
            <a:ext cx="110190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Leading economic activities, average during 1998-2017:</a:t>
            </a:r>
          </a:p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Petroleum (42%)</a:t>
            </a:r>
            <a:r>
              <a:rPr lang="en-US" sz="2000" dirty="0"/>
              <a:t> – </a:t>
            </a:r>
            <a:r>
              <a:rPr lang="en-US" sz="2000" b="1" dirty="0">
                <a:solidFill>
                  <a:srgbClr val="7030A0"/>
                </a:solidFill>
              </a:rPr>
              <a:t>Public Administration (9.3%)</a:t>
            </a:r>
            <a:r>
              <a:rPr lang="en-US" sz="2000" dirty="0"/>
              <a:t> –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Manufacture (9.3%)</a:t>
            </a:r>
            <a:r>
              <a:rPr lang="en-US" sz="2000" dirty="0"/>
              <a:t> – </a:t>
            </a:r>
            <a:r>
              <a:rPr lang="en-US" sz="2000" b="1" dirty="0">
                <a:solidFill>
                  <a:srgbClr val="C00000"/>
                </a:solidFill>
              </a:rPr>
              <a:t>Finance and Real Estate (8.6%)</a:t>
            </a:r>
            <a:r>
              <a:rPr lang="en-US" sz="2000" dirty="0"/>
              <a:t> –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Wholesale and Retail Trade (8.1%)</a:t>
            </a:r>
            <a:r>
              <a:rPr lang="en-US" sz="2000" dirty="0"/>
              <a:t> –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Transportation and Storage (5.5%)</a:t>
            </a:r>
            <a:r>
              <a:rPr lang="en-US" sz="2000" dirty="0"/>
              <a:t> –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Construction (5.1%)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1DC6B5-439C-429B-9254-E6842D0AD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Understanding Oman: A Unique Player in the Gulf Region - April 22-23,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0D35C-6A18-490A-BFB5-7599CAD30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76FE4-7305-4D1E-9392-9F502340FD52}" type="slidenum">
              <a:rPr lang="en-US" smtClean="0"/>
              <a:t>10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AB4C005-BF62-46BA-91D2-EF821BB47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9295"/>
          </a:xfrm>
        </p:spPr>
        <p:txBody>
          <a:bodyPr>
            <a:normAutofit fontScale="90000"/>
          </a:bodyPr>
          <a:lstStyle/>
          <a:p>
            <a:r>
              <a:rPr lang="en-US" sz="3200" b="1" u="sng" dirty="0"/>
              <a:t>II. The Macroeconomy: Production.</a:t>
            </a:r>
          </a:p>
        </p:txBody>
      </p:sp>
    </p:spTree>
    <p:extLst>
      <p:ext uri="{BB962C8B-B14F-4D97-AF65-F5344CB8AC3E}">
        <p14:creationId xmlns:p14="http://schemas.microsoft.com/office/powerpoint/2010/main" val="523095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9C23A5-E29F-49C0-A71A-FEF91EA48F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15" y="365126"/>
            <a:ext cx="5455171" cy="614685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8E3245-C10E-4B65-8C4C-C07DF0FE6D6E}"/>
              </a:ext>
            </a:extLst>
          </p:cNvPr>
          <p:cNvSpPr txBox="1"/>
          <p:nvPr/>
        </p:nvSpPr>
        <p:spPr>
          <a:xfrm>
            <a:off x="6293370" y="1753849"/>
            <a:ext cx="50604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International oil prices lead domestic costs of living.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responsiveness of domestic price levels are more responsive to increases in oil prices, compared with decreases in oil prices.</a:t>
            </a:r>
          </a:p>
          <a:p>
            <a:endParaRPr lang="en-US" sz="20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5833C54-CF31-490C-9E64-70B960C23BC2}"/>
              </a:ext>
            </a:extLst>
          </p:cNvPr>
          <p:cNvCxnSpPr>
            <a:cxnSpLocks/>
          </p:cNvCxnSpPr>
          <p:nvPr/>
        </p:nvCxnSpPr>
        <p:spPr>
          <a:xfrm flipV="1">
            <a:off x="1894381" y="2260120"/>
            <a:ext cx="622717" cy="17276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7E5C93F-B714-44D2-A7FE-3224E782F28F}"/>
              </a:ext>
            </a:extLst>
          </p:cNvPr>
          <p:cNvCxnSpPr>
            <a:cxnSpLocks/>
          </p:cNvCxnSpPr>
          <p:nvPr/>
        </p:nvCxnSpPr>
        <p:spPr>
          <a:xfrm flipV="1">
            <a:off x="2129228" y="3684289"/>
            <a:ext cx="434088" cy="9008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69E908E-FFBF-437B-A822-9C80C6D8D7C2}"/>
              </a:ext>
            </a:extLst>
          </p:cNvPr>
          <p:cNvCxnSpPr>
            <a:cxnSpLocks/>
          </p:cNvCxnSpPr>
          <p:nvPr/>
        </p:nvCxnSpPr>
        <p:spPr>
          <a:xfrm>
            <a:off x="2788170" y="2307280"/>
            <a:ext cx="510290" cy="1381505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A2D94C8-9803-4FED-A5B4-AAF826B7655C}"/>
              </a:ext>
            </a:extLst>
          </p:cNvPr>
          <p:cNvCxnSpPr>
            <a:cxnSpLocks/>
          </p:cNvCxnSpPr>
          <p:nvPr/>
        </p:nvCxnSpPr>
        <p:spPr>
          <a:xfrm>
            <a:off x="2642639" y="3493781"/>
            <a:ext cx="707661" cy="299802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749F110-6BCB-4A98-BF4A-B9CD475A7C00}"/>
              </a:ext>
            </a:extLst>
          </p:cNvPr>
          <p:cNvCxnSpPr>
            <a:cxnSpLocks/>
          </p:cNvCxnSpPr>
          <p:nvPr/>
        </p:nvCxnSpPr>
        <p:spPr>
          <a:xfrm flipV="1">
            <a:off x="4489553" y="2969477"/>
            <a:ext cx="557759" cy="11413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FBDDF87-1169-409A-9663-534FE4D83E33}"/>
              </a:ext>
            </a:extLst>
          </p:cNvPr>
          <p:cNvCxnSpPr>
            <a:cxnSpLocks/>
          </p:cNvCxnSpPr>
          <p:nvPr/>
        </p:nvCxnSpPr>
        <p:spPr>
          <a:xfrm flipV="1">
            <a:off x="4210366" y="2418325"/>
            <a:ext cx="712657" cy="14112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393DE52-4E7E-4666-BE0E-63E56005D81E}"/>
              </a:ext>
            </a:extLst>
          </p:cNvPr>
          <p:cNvCxnSpPr>
            <a:cxnSpLocks/>
          </p:cNvCxnSpPr>
          <p:nvPr/>
        </p:nvCxnSpPr>
        <p:spPr>
          <a:xfrm>
            <a:off x="5567596" y="2547119"/>
            <a:ext cx="163017" cy="1253516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352B7AB-ACF6-4173-A331-AC7A89032883}"/>
              </a:ext>
            </a:extLst>
          </p:cNvPr>
          <p:cNvCxnSpPr>
            <a:cxnSpLocks/>
          </p:cNvCxnSpPr>
          <p:nvPr/>
        </p:nvCxnSpPr>
        <p:spPr>
          <a:xfrm>
            <a:off x="5432373" y="2260120"/>
            <a:ext cx="433461" cy="428647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0CA165-4992-49F2-B845-857E8276A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Understanding Oman: A Unique Player in the Gulf Region - April 22-23,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BEB8A3-DDFA-46A8-83C5-15A1600C8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76FE4-7305-4D1E-9392-9F502340FD52}" type="slidenum">
              <a:rPr lang="en-US" smtClean="0"/>
              <a:t>11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F5AEB0D-CAB1-413A-86CD-1962494E0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9295"/>
          </a:xfrm>
        </p:spPr>
        <p:txBody>
          <a:bodyPr>
            <a:normAutofit fontScale="90000"/>
          </a:bodyPr>
          <a:lstStyle/>
          <a:p>
            <a:r>
              <a:rPr lang="en-US" sz="3200" b="1" u="sng" dirty="0"/>
              <a:t>II. The Macroeconomy: Prices.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6B2972-B184-41CE-8BCB-341D01D295EC}"/>
              </a:ext>
            </a:extLst>
          </p:cNvPr>
          <p:cNvSpPr txBox="1"/>
          <p:nvPr/>
        </p:nvSpPr>
        <p:spPr>
          <a:xfrm>
            <a:off x="1982924" y="1097892"/>
            <a:ext cx="689612" cy="446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GDP</a:t>
            </a:r>
          </a:p>
        </p:txBody>
      </p:sp>
    </p:spTree>
    <p:extLst>
      <p:ext uri="{BB962C8B-B14F-4D97-AF65-F5344CB8AC3E}">
        <p14:creationId xmlns:p14="http://schemas.microsoft.com/office/powerpoint/2010/main" val="4445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1D3B3A-3EB0-42F5-AFE0-1E96FAF8A8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657" y="774672"/>
            <a:ext cx="6460785" cy="601907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A0A434-2DDB-46FB-9C01-B76445BA725D}"/>
              </a:ext>
            </a:extLst>
          </p:cNvPr>
          <p:cNvSpPr txBox="1"/>
          <p:nvPr/>
        </p:nvSpPr>
        <p:spPr>
          <a:xfrm>
            <a:off x="525554" y="906601"/>
            <a:ext cx="399298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1" dirty="0"/>
              <a:t>1968</a:t>
            </a:r>
            <a:r>
              <a:rPr lang="en-US" sz="2000" dirty="0"/>
              <a:t>: The begin of the oil era, 82%.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1" dirty="0"/>
              <a:t>1970</a:t>
            </a:r>
            <a:r>
              <a:rPr lang="en-US" sz="2000" dirty="0"/>
              <a:t>: The ascension of Sultan Qaboos to the throne, 14%.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1973: The Dhofar Rebellion, -14%.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1987: The global financial crisis,    -3.4%.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1990: War on Iraq, -0.13%.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2003: The invasion of Iraq, -2.7%.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2011: Arab spring and unrest in Oman, -1.1%.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1F40AA-DE72-4994-A04D-47CD72B8D566}"/>
              </a:ext>
            </a:extLst>
          </p:cNvPr>
          <p:cNvSpPr txBox="1"/>
          <p:nvPr/>
        </p:nvSpPr>
        <p:spPr>
          <a:xfrm>
            <a:off x="5921115" y="5364098"/>
            <a:ext cx="1184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70’s: 6.8%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7F7FEB-63BA-4C25-8851-4D152A6B11A6}"/>
              </a:ext>
            </a:extLst>
          </p:cNvPr>
          <p:cNvSpPr txBox="1"/>
          <p:nvPr/>
        </p:nvSpPr>
        <p:spPr>
          <a:xfrm>
            <a:off x="6920460" y="5364098"/>
            <a:ext cx="1184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80’s: 9.8%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FBCA91-2ED7-4CBE-B395-3654441B5731}"/>
              </a:ext>
            </a:extLst>
          </p:cNvPr>
          <p:cNvSpPr txBox="1"/>
          <p:nvPr/>
        </p:nvSpPr>
        <p:spPr>
          <a:xfrm>
            <a:off x="7938529" y="5364098"/>
            <a:ext cx="1184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90’s: 4.1%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52DC99-F72F-4CEF-960C-753B5B2CF33D}"/>
              </a:ext>
            </a:extLst>
          </p:cNvPr>
          <p:cNvSpPr txBox="1"/>
          <p:nvPr/>
        </p:nvSpPr>
        <p:spPr>
          <a:xfrm>
            <a:off x="8937874" y="5364097"/>
            <a:ext cx="1184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E200"/>
                </a:solidFill>
              </a:rPr>
              <a:t>00’s: 3.1%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8046B4-FF30-4F5E-BBC4-12AA87B703B5}"/>
              </a:ext>
            </a:extLst>
          </p:cNvPr>
          <p:cNvSpPr txBox="1"/>
          <p:nvPr/>
        </p:nvSpPr>
        <p:spPr>
          <a:xfrm>
            <a:off x="9955943" y="5364097"/>
            <a:ext cx="1165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E200"/>
                </a:solidFill>
              </a:rPr>
              <a:t>10’s: 3.8%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46DC6F-5105-4FB9-8D9F-6672845FE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Understanding Oman: A Unique Player in the Gulf Region - April 22-23,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333A7F-3890-4529-9D2C-22FD7E5B4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76FE4-7305-4D1E-9392-9F502340FD52}" type="slidenum">
              <a:rPr lang="en-US" smtClean="0"/>
              <a:t>12</a:t>
            </a:fld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6547041-AC94-4B36-97D7-77B210C0E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9295"/>
          </a:xfrm>
        </p:spPr>
        <p:txBody>
          <a:bodyPr>
            <a:normAutofit fontScale="90000"/>
          </a:bodyPr>
          <a:lstStyle/>
          <a:p>
            <a:r>
              <a:rPr lang="en-US" sz="3200" b="1" u="sng" dirty="0"/>
              <a:t>II. The Macroeconomy: Prices.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F9CE84A-1991-4B72-BDAC-5A6E312B9B1F}"/>
              </a:ext>
            </a:extLst>
          </p:cNvPr>
          <p:cNvCxnSpPr>
            <a:cxnSpLocks/>
          </p:cNvCxnSpPr>
          <p:nvPr/>
        </p:nvCxnSpPr>
        <p:spPr>
          <a:xfrm>
            <a:off x="4007698" y="1139252"/>
            <a:ext cx="1553653" cy="10878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0A196DD-D210-46B7-AF42-DFC086BF281E}"/>
              </a:ext>
            </a:extLst>
          </p:cNvPr>
          <p:cNvCxnSpPr>
            <a:cxnSpLocks/>
          </p:cNvCxnSpPr>
          <p:nvPr/>
        </p:nvCxnSpPr>
        <p:spPr>
          <a:xfrm>
            <a:off x="3759672" y="2409668"/>
            <a:ext cx="1936590" cy="15153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F77DE6E-25EA-46D4-A802-89F4AB0B6D10}"/>
              </a:ext>
            </a:extLst>
          </p:cNvPr>
          <p:cNvCxnSpPr>
            <a:cxnSpLocks/>
          </p:cNvCxnSpPr>
          <p:nvPr/>
        </p:nvCxnSpPr>
        <p:spPr>
          <a:xfrm>
            <a:off x="3912072" y="3071728"/>
            <a:ext cx="2183928" cy="18323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633DAFF-D450-404D-ADF0-137C8B29AF98}"/>
              </a:ext>
            </a:extLst>
          </p:cNvPr>
          <p:cNvCxnSpPr>
            <a:cxnSpLocks/>
          </p:cNvCxnSpPr>
          <p:nvPr/>
        </p:nvCxnSpPr>
        <p:spPr>
          <a:xfrm>
            <a:off x="1657465" y="3925016"/>
            <a:ext cx="6015994" cy="6917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234F7D8-8FBE-4ECD-A706-3FE43CD87B1C}"/>
              </a:ext>
            </a:extLst>
          </p:cNvPr>
          <p:cNvCxnSpPr>
            <a:cxnSpLocks/>
          </p:cNvCxnSpPr>
          <p:nvPr/>
        </p:nvCxnSpPr>
        <p:spPr>
          <a:xfrm flipV="1">
            <a:off x="3627620" y="4553811"/>
            <a:ext cx="4310909" cy="254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5CEF127-6177-48F0-8A88-B4FA0C3739F5}"/>
              </a:ext>
            </a:extLst>
          </p:cNvPr>
          <p:cNvCxnSpPr>
            <a:cxnSpLocks/>
          </p:cNvCxnSpPr>
          <p:nvPr/>
        </p:nvCxnSpPr>
        <p:spPr>
          <a:xfrm flipV="1">
            <a:off x="4337332" y="4638901"/>
            <a:ext cx="5016530" cy="4797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349577D-506C-4D08-9E68-F94471E3D623}"/>
              </a:ext>
            </a:extLst>
          </p:cNvPr>
          <p:cNvCxnSpPr>
            <a:cxnSpLocks/>
          </p:cNvCxnSpPr>
          <p:nvPr/>
        </p:nvCxnSpPr>
        <p:spPr>
          <a:xfrm flipV="1">
            <a:off x="4104974" y="4587076"/>
            <a:ext cx="6133308" cy="12226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43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DED22-ADE9-44B8-8615-D04625D86B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Labor Markets and Employment Trends in Oman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C737FE-8273-4E47-BB2E-BCC52B7A37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33599"/>
          </a:xfrm>
        </p:spPr>
        <p:txBody>
          <a:bodyPr>
            <a:normAutofit/>
          </a:bodyPr>
          <a:lstStyle/>
          <a:p>
            <a:r>
              <a:rPr lang="en-US" sz="2000" dirty="0" err="1"/>
              <a:t>Usamah</a:t>
            </a:r>
            <a:r>
              <a:rPr lang="en-US" sz="2000" dirty="0"/>
              <a:t> F. </a:t>
            </a:r>
            <a:r>
              <a:rPr lang="en-US" sz="2000" dirty="0" err="1"/>
              <a:t>Alfarhan</a:t>
            </a:r>
            <a:endParaRPr lang="en-US" sz="2000" dirty="0"/>
          </a:p>
          <a:p>
            <a:r>
              <a:rPr lang="en-US" sz="2000" dirty="0"/>
              <a:t>Sultan Qaboos University</a:t>
            </a:r>
          </a:p>
          <a:p>
            <a:r>
              <a:rPr lang="en-US" b="1" dirty="0"/>
              <a:t>Understanding Oman: A Unique Player in the Gulf Region</a:t>
            </a:r>
          </a:p>
          <a:p>
            <a:r>
              <a:rPr lang="en-US" sz="2000" dirty="0"/>
              <a:t>University of Illinois - CSAMES</a:t>
            </a:r>
          </a:p>
          <a:p>
            <a:r>
              <a:rPr lang="en-US" sz="2000" dirty="0"/>
              <a:t>April 22-23, 2019.</a:t>
            </a:r>
          </a:p>
        </p:txBody>
      </p:sp>
    </p:spTree>
    <p:extLst>
      <p:ext uri="{BB962C8B-B14F-4D97-AF65-F5344CB8AC3E}">
        <p14:creationId xmlns:p14="http://schemas.microsoft.com/office/powerpoint/2010/main" val="3645628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D76B27D-A814-4467-B4F0-3440F84F603F}"/>
              </a:ext>
            </a:extLst>
          </p:cNvPr>
          <p:cNvSpPr txBox="1"/>
          <p:nvPr/>
        </p:nvSpPr>
        <p:spPr>
          <a:xfrm>
            <a:off x="6222168" y="906601"/>
            <a:ext cx="513163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 addition to energy and financial resources, </a:t>
            </a:r>
            <a:r>
              <a:rPr lang="en-US" sz="2000" b="1" dirty="0"/>
              <a:t>economic growth required manpower</a:t>
            </a:r>
            <a:r>
              <a:rPr lang="en-US" sz="20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 remarkable </a:t>
            </a:r>
            <a:r>
              <a:rPr lang="en-US" sz="2000" b="1" i="1" dirty="0"/>
              <a:t>change in the composition </a:t>
            </a:r>
            <a:r>
              <a:rPr lang="en-US" sz="2000" dirty="0"/>
              <a:t>of the Omani population through migration: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1" dirty="0"/>
              <a:t>During the 1980s</a:t>
            </a:r>
            <a:r>
              <a:rPr lang="en-US" sz="2000" dirty="0"/>
              <a:t>: Pop: 1.47mn. Ratio: 24/100.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4488" lvl="1" indent="-285750">
              <a:buFont typeface="Arial" panose="020B0604020202020204" pitchFamily="34" charset="0"/>
              <a:buChar char="•"/>
            </a:pPr>
            <a:r>
              <a:rPr lang="en-US" sz="2000" b="1" i="1" dirty="0"/>
              <a:t>During the 1990s</a:t>
            </a:r>
            <a:r>
              <a:rPr lang="en-US" sz="2000" dirty="0"/>
              <a:t>: Pop: 2.05mn. Ratio: 34/100.</a:t>
            </a:r>
          </a:p>
          <a:p>
            <a:pPr marL="344488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4488" lvl="2" indent="-285750">
              <a:buFont typeface="Arial" panose="020B0604020202020204" pitchFamily="34" charset="0"/>
              <a:buChar char="•"/>
            </a:pPr>
            <a:r>
              <a:rPr lang="en-US" sz="2000" b="1" i="1" dirty="0"/>
              <a:t>During the 2000s</a:t>
            </a:r>
            <a:r>
              <a:rPr lang="en-US" sz="2000" dirty="0"/>
              <a:t>: Pop: 2.61mn. Ratio: 39/100.</a:t>
            </a:r>
          </a:p>
          <a:p>
            <a:pPr marL="58738" lvl="2"/>
            <a:endParaRPr lang="en-US" sz="2000" dirty="0"/>
          </a:p>
          <a:p>
            <a:pPr marL="344488" lvl="3" indent="-285750">
              <a:buFont typeface="Arial" panose="020B0604020202020204" pitchFamily="34" charset="0"/>
              <a:buChar char="•"/>
            </a:pPr>
            <a:r>
              <a:rPr lang="en-US" sz="2000" b="1" i="1" dirty="0"/>
              <a:t>During the 2010s</a:t>
            </a:r>
            <a:r>
              <a:rPr lang="en-US" sz="2000" dirty="0"/>
              <a:t>: Pop: 3.83mn. Ratio: 72/100.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DDE220EC-351F-4D3C-81D4-B2B1012315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906600"/>
            <a:ext cx="5383969" cy="5449749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6773C1-AC11-47D1-B829-31A455B0F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Understanding Oman: A Unique Player in the Gulf Region - April 22-23,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0F2516-65CC-4D37-AFB4-19AB29225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76FE4-7305-4D1E-9392-9F502340FD52}" type="slidenum">
              <a:rPr lang="en-US" smtClean="0"/>
              <a:t>14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54C1C55-BC29-4226-BCE0-3CC3143C3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9295"/>
          </a:xfrm>
        </p:spPr>
        <p:txBody>
          <a:bodyPr>
            <a:normAutofit fontScale="90000"/>
          </a:bodyPr>
          <a:lstStyle/>
          <a:p>
            <a:r>
              <a:rPr lang="en-US" sz="3200" b="1" u="sng" dirty="0"/>
              <a:t>III. Population: Nationality.</a:t>
            </a:r>
          </a:p>
        </p:txBody>
      </p:sp>
    </p:spTree>
    <p:extLst>
      <p:ext uri="{BB962C8B-B14F-4D97-AF65-F5344CB8AC3E}">
        <p14:creationId xmlns:p14="http://schemas.microsoft.com/office/powerpoint/2010/main" val="230622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05F1363-1995-4D06-A798-B42F6267FDC2}"/>
              </a:ext>
            </a:extLst>
          </p:cNvPr>
          <p:cNvSpPr txBox="1"/>
          <p:nvPr/>
        </p:nvSpPr>
        <p:spPr>
          <a:xfrm>
            <a:off x="754672" y="1690062"/>
            <a:ext cx="498916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Oman has a population with male majority.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1" dirty="0"/>
              <a:t>In 2000:</a:t>
            </a:r>
          </a:p>
          <a:p>
            <a:pPr marL="284163"/>
            <a:r>
              <a:rPr lang="en-US" sz="2000" dirty="0"/>
              <a:t>Male pop: 1.4mn, Female pop: 1.mn         </a:t>
            </a:r>
            <a:r>
              <a:rPr lang="en-US" sz="2000" dirty="0">
                <a:sym typeface="Wingdings" panose="05000000000000000000" pitchFamily="2" charset="2"/>
              </a:rPr>
              <a:t> </a:t>
            </a:r>
            <a:r>
              <a:rPr lang="en-US" sz="2000" b="1" i="1" dirty="0">
                <a:sym typeface="Wingdings" panose="05000000000000000000" pitchFamily="2" charset="2"/>
              </a:rPr>
              <a:t>Gender ratio: 1.4.</a:t>
            </a:r>
          </a:p>
          <a:p>
            <a:pPr marL="284163"/>
            <a:endParaRPr lang="en-US" sz="20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sym typeface="Wingdings" panose="05000000000000000000" pitchFamily="2" charset="2"/>
              </a:rPr>
              <a:t>In 2017:</a:t>
            </a:r>
          </a:p>
          <a:p>
            <a:pPr marL="284163"/>
            <a:r>
              <a:rPr lang="en-US" sz="2000" dirty="0"/>
              <a:t>Male pop: 2.98mn, Female pop: 1.58mn         </a:t>
            </a:r>
            <a:r>
              <a:rPr lang="en-US" sz="2000" dirty="0">
                <a:sym typeface="Wingdings" panose="05000000000000000000" pitchFamily="2" charset="2"/>
              </a:rPr>
              <a:t> </a:t>
            </a:r>
            <a:r>
              <a:rPr lang="en-US" sz="2000" b="1" i="1" dirty="0">
                <a:sym typeface="Wingdings" panose="05000000000000000000" pitchFamily="2" charset="2"/>
              </a:rPr>
              <a:t>Gender ratio: 1.9.</a:t>
            </a:r>
          </a:p>
          <a:p>
            <a:pPr marL="284163"/>
            <a:endParaRPr lang="en-US" sz="20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9431A02-337E-4365-AC7C-46E9336E5A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71" y="853176"/>
            <a:ext cx="5653457" cy="5837055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27894E-4C52-451E-871C-500C06D19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Understanding Oman: A Unique Player in the Gulf Region - April 22-23,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B0D63-B121-46F2-A090-927DD31C2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76FE4-7305-4D1E-9392-9F502340FD52}" type="slidenum">
              <a:rPr lang="en-US" smtClean="0"/>
              <a:t>15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0824E03-6767-4400-82C0-E912C29BA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9295"/>
          </a:xfrm>
        </p:spPr>
        <p:txBody>
          <a:bodyPr>
            <a:normAutofit fontScale="90000"/>
          </a:bodyPr>
          <a:lstStyle/>
          <a:p>
            <a:r>
              <a:rPr lang="en-US" sz="3200" b="1" u="sng" dirty="0"/>
              <a:t>III. Population: Gender.</a:t>
            </a:r>
          </a:p>
        </p:txBody>
      </p:sp>
    </p:spTree>
    <p:extLst>
      <p:ext uri="{BB962C8B-B14F-4D97-AF65-F5344CB8AC3E}">
        <p14:creationId xmlns:p14="http://schemas.microsoft.com/office/powerpoint/2010/main" val="55597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F020828-C5A0-4668-83EF-0503D3E024FE}"/>
              </a:ext>
            </a:extLst>
          </p:cNvPr>
          <p:cNvSpPr txBox="1"/>
          <p:nvPr/>
        </p:nvSpPr>
        <p:spPr>
          <a:xfrm>
            <a:off x="6096000" y="751344"/>
            <a:ext cx="52578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 closer look into the composition of the population by nationality and gender reveals: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Omani male population grew by 40.5% from 0.9mn in 2000 to 1.26mn in 2017.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Omani female population grew by 41.4% from 0.88mn in 2000 to 1.24mn in 2017.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b="1" i="1" dirty="0">
                <a:sym typeface="Wingdings" panose="05000000000000000000" pitchFamily="2" charset="2"/>
              </a:rPr>
              <a:t>A balanced gender growth in the local populations.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The Non-Omani male population grew by 243% from 0.5mn in 2000 to 1.72mn in 2017.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The Non-Omani female population grew by 175% from 0.12mn in 2000 to 0.33mn in 2017.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b="1" i="1" dirty="0">
                <a:sym typeface="Wingdings" panose="05000000000000000000" pitchFamily="2" charset="2"/>
              </a:rPr>
              <a:t>An unbalanced gender growth in the migrant population (the bachelor migrant phenomenon)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5D27C79-0C9C-49AA-834F-790BE99E31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07021"/>
            <a:ext cx="5257800" cy="5714453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3C0C7E-6484-4943-9AB3-C6C839BF2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Understanding Oman: A Unique Player in the Gulf Region - April 22-23,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132113-7473-4DC6-8261-34A6563EE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76FE4-7305-4D1E-9392-9F502340FD52}" type="slidenum">
              <a:rPr lang="en-US" smtClean="0"/>
              <a:t>16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3B53FC7-23FD-4D71-816B-1573CCFDC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9295"/>
          </a:xfrm>
        </p:spPr>
        <p:txBody>
          <a:bodyPr>
            <a:normAutofit fontScale="90000"/>
          </a:bodyPr>
          <a:lstStyle/>
          <a:p>
            <a:r>
              <a:rPr lang="en-US" sz="3200" b="1" u="sng" dirty="0"/>
              <a:t>III. Population: Nationality and Gender.</a:t>
            </a:r>
          </a:p>
        </p:txBody>
      </p:sp>
    </p:spTree>
    <p:extLst>
      <p:ext uri="{BB962C8B-B14F-4D97-AF65-F5344CB8AC3E}">
        <p14:creationId xmlns:p14="http://schemas.microsoft.com/office/powerpoint/2010/main" val="201915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FDA0F-C3D0-45A7-801D-1523A187E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4419"/>
            <a:ext cx="10515600" cy="58370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2500" dirty="0"/>
          </a:p>
          <a:p>
            <a:r>
              <a:rPr lang="en-US" sz="2700" dirty="0"/>
              <a:t>The </a:t>
            </a:r>
            <a:r>
              <a:rPr lang="en-US" sz="2700" dirty="0" err="1"/>
              <a:t>Kafalah</a:t>
            </a:r>
            <a:r>
              <a:rPr lang="en-US" sz="2700" dirty="0"/>
              <a:t> system is </a:t>
            </a:r>
            <a:r>
              <a:rPr lang="en-US" sz="2700" b="1" i="1" dirty="0"/>
              <a:t>rooted</a:t>
            </a:r>
            <a:r>
              <a:rPr lang="en-US" sz="2700" dirty="0"/>
              <a:t> in the British colonial era.</a:t>
            </a:r>
          </a:p>
          <a:p>
            <a:pPr marL="0" indent="0">
              <a:buNone/>
            </a:pPr>
            <a:endParaRPr lang="en-US" sz="2500" dirty="0"/>
          </a:p>
          <a:p>
            <a:r>
              <a:rPr lang="en-US" sz="2700" dirty="0"/>
              <a:t>In the Gulf, it </a:t>
            </a:r>
            <a:r>
              <a:rPr lang="en-US" sz="2700" b="1" i="1" dirty="0"/>
              <a:t>started as means to regulate the pearl diving sector in Bahrain</a:t>
            </a:r>
            <a:r>
              <a:rPr lang="en-US" sz="2700" dirty="0"/>
              <a:t>:</a:t>
            </a:r>
          </a:p>
          <a:p>
            <a:pPr lvl="1"/>
            <a:r>
              <a:rPr lang="en-US" sz="2200" dirty="0"/>
              <a:t>Each ship captain </a:t>
            </a:r>
            <a:r>
              <a:rPr lang="en-US" sz="2200" i="1" dirty="0" err="1"/>
              <a:t>Nokhetha</a:t>
            </a:r>
            <a:r>
              <a:rPr lang="en-US" sz="2200" dirty="0"/>
              <a:t> was responsible for the people on his boat, reporting their number, names, and valid travel permits to British officials.</a:t>
            </a:r>
          </a:p>
          <a:p>
            <a:pPr lvl="1"/>
            <a:r>
              <a:rPr lang="en-US" sz="2200" dirty="0"/>
              <a:t>A repatriation deposit paid by captains,</a:t>
            </a:r>
          </a:p>
          <a:p>
            <a:pPr lvl="1"/>
            <a:r>
              <a:rPr lang="en-US" sz="2200" dirty="0"/>
              <a:t>A diving permit</a:t>
            </a:r>
          </a:p>
          <a:p>
            <a:pPr marL="457200" lvl="1" indent="0">
              <a:buNone/>
            </a:pPr>
            <a:endParaRPr lang="en-US" sz="2500" dirty="0"/>
          </a:p>
          <a:p>
            <a:pPr marL="228600" lvl="1"/>
            <a:r>
              <a:rPr lang="en-US" sz="2700" b="1" i="1" dirty="0"/>
              <a:t>No Objection Certificates</a:t>
            </a:r>
            <a:r>
              <a:rPr lang="en-US" sz="2700" dirty="0"/>
              <a:t> were also required for employees of the British Empire working in the Gulf, mainly those from the Indian Subcontinent.</a:t>
            </a:r>
          </a:p>
          <a:p>
            <a:pPr marL="228600" lvl="1"/>
            <a:endParaRPr lang="en-US" sz="2500" dirty="0"/>
          </a:p>
          <a:p>
            <a:pPr marL="228600" lvl="1"/>
            <a:r>
              <a:rPr lang="en-US" sz="2700" b="1" i="1" dirty="0"/>
              <a:t>Sureties</a:t>
            </a:r>
            <a:r>
              <a:rPr lang="en-US" sz="2700" dirty="0"/>
              <a:t> were also used as means to control behavior</a:t>
            </a:r>
          </a:p>
          <a:p>
            <a:pPr marL="0" lvl="1" indent="0">
              <a:buNone/>
            </a:pPr>
            <a:endParaRPr lang="en-US" sz="2500" dirty="0"/>
          </a:p>
          <a:p>
            <a:pPr marL="0" indent="0">
              <a:buNone/>
            </a:pPr>
            <a:r>
              <a:rPr lang="en-US" sz="1600" dirty="0"/>
              <a:t>Source: Omar Hesham </a:t>
            </a:r>
            <a:r>
              <a:rPr lang="en-US" sz="1600" dirty="0" err="1"/>
              <a:t>AlShehabi</a:t>
            </a:r>
            <a:r>
              <a:rPr lang="en-US" sz="1600" dirty="0"/>
              <a:t> (2019): Policing </a:t>
            </a:r>
            <a:r>
              <a:rPr lang="en-US" sz="1600" dirty="0" err="1"/>
              <a:t>labour</a:t>
            </a:r>
            <a:r>
              <a:rPr lang="en-US" sz="1600" dirty="0"/>
              <a:t> in empire: the modern origins of the Kafala sponsorship system in the Gulf Arab States, British Journal of Middle Eastern Studies</a:t>
            </a:r>
            <a:r>
              <a:rPr lang="en-US" dirty="0"/>
              <a:t> </a:t>
            </a:r>
            <a:endParaRPr lang="en-US" sz="4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ED4BB4-B27C-4625-8510-423FE4DFF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Understanding Oman: A Unique Player in the Gulf Region - April 22-23,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5C1DBD-0DEE-4810-A334-66F5FACE6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76FE4-7305-4D1E-9392-9F502340FD52}" type="slidenum">
              <a:rPr lang="en-US" smtClean="0"/>
              <a:t>17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9D36249-B4CB-4048-9AA6-B0663B593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9295"/>
          </a:xfrm>
        </p:spPr>
        <p:txBody>
          <a:bodyPr>
            <a:normAutofit fontScale="90000"/>
          </a:bodyPr>
          <a:lstStyle/>
          <a:p>
            <a:r>
              <a:rPr lang="en-US" sz="3200" b="1" u="sng" dirty="0"/>
              <a:t>IV. The </a:t>
            </a:r>
            <a:r>
              <a:rPr lang="en-US" sz="3200" b="1" u="sng" dirty="0" err="1"/>
              <a:t>Kafalah</a:t>
            </a:r>
            <a:r>
              <a:rPr lang="en-US" sz="3200" b="1" u="sng" dirty="0"/>
              <a:t> (Sponsorship) System:</a:t>
            </a:r>
          </a:p>
        </p:txBody>
      </p:sp>
    </p:spTree>
    <p:extLst>
      <p:ext uri="{BB962C8B-B14F-4D97-AF65-F5344CB8AC3E}">
        <p14:creationId xmlns:p14="http://schemas.microsoft.com/office/powerpoint/2010/main" val="171568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376F7-9020-4B0E-BD14-9756511FF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40277-8DBC-439B-AC06-041FEECD9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7906"/>
            <a:ext cx="10515600" cy="5148042"/>
          </a:xfrm>
        </p:spPr>
        <p:txBody>
          <a:bodyPr>
            <a:noAutofit/>
          </a:bodyPr>
          <a:lstStyle/>
          <a:p>
            <a:endParaRPr lang="en-US" sz="2500" dirty="0"/>
          </a:p>
          <a:p>
            <a:r>
              <a:rPr lang="en-US" sz="2500" b="1" i="1" dirty="0"/>
              <a:t>During the oil era, NOC and sureties were fused together</a:t>
            </a:r>
            <a:r>
              <a:rPr lang="en-US" sz="2500" dirty="0"/>
              <a:t> where migrant workers in the oil industry and elsewhere had to get the employer pay a repatriation surety deposit to British authorities in order to obtain the NOC and land in the Gulf.</a:t>
            </a:r>
          </a:p>
          <a:p>
            <a:endParaRPr lang="en-US" sz="2500" dirty="0"/>
          </a:p>
          <a:p>
            <a:r>
              <a:rPr lang="en-US" sz="2500" b="1" i="1" dirty="0"/>
              <a:t>Under these arrangements governed by Orders in </a:t>
            </a:r>
            <a:r>
              <a:rPr lang="en-US" sz="2500" b="1" i="1" dirty="0" err="1"/>
              <a:t>Counsil</a:t>
            </a:r>
            <a:r>
              <a:rPr lang="en-US" sz="2500" dirty="0"/>
              <a:t>, regulation of foreigners fell under the jurisdiction of British administration, while locals and non-local Muslims fell under the jurisdictions of local rulers.</a:t>
            </a:r>
          </a:p>
          <a:p>
            <a:endParaRPr lang="en-US" sz="2500" dirty="0"/>
          </a:p>
          <a:p>
            <a:r>
              <a:rPr lang="en-US" sz="2500" b="1" i="1" dirty="0"/>
              <a:t>By the end of British protectionism</a:t>
            </a:r>
            <a:r>
              <a:rPr lang="en-US" sz="2500" dirty="0"/>
              <a:t> in the Arabian Gulf, sponsorship was restricted to citizens.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C2B32E-7157-4B85-9C5C-8957E4F13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Understanding Oman: A Unique Player in the Gulf Region - April 22-23,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5D23F1-AFBB-4B9C-BDCD-62E87F125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76FE4-7305-4D1E-9392-9F502340FD52}" type="slidenum">
              <a:rPr lang="en-US" smtClean="0"/>
              <a:t>18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95ACAC1-9A8C-41BA-AE23-4FA47A6D7B3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51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u="sng" dirty="0"/>
              <a:t>IV. The </a:t>
            </a:r>
            <a:r>
              <a:rPr lang="en-US" sz="3200" b="1" u="sng" dirty="0" err="1"/>
              <a:t>Kafalah</a:t>
            </a:r>
            <a:r>
              <a:rPr lang="en-US" sz="3200" b="1" u="sng" dirty="0"/>
              <a:t> (Sponsorship) System:</a:t>
            </a:r>
          </a:p>
        </p:txBody>
      </p:sp>
    </p:spTree>
    <p:extLst>
      <p:ext uri="{BB962C8B-B14F-4D97-AF65-F5344CB8AC3E}">
        <p14:creationId xmlns:p14="http://schemas.microsoft.com/office/powerpoint/2010/main" val="334359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C2078-3746-4CC0-8C44-78FEA5E20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4420"/>
            <a:ext cx="10515600" cy="5471930"/>
          </a:xfrm>
        </p:spPr>
        <p:txBody>
          <a:bodyPr>
            <a:noAutofit/>
          </a:bodyPr>
          <a:lstStyle/>
          <a:p>
            <a:endParaRPr lang="en-US" sz="2500" dirty="0"/>
          </a:p>
          <a:p>
            <a:r>
              <a:rPr lang="en-US" sz="2500" dirty="0"/>
              <a:t>Procurement of a </a:t>
            </a:r>
            <a:r>
              <a:rPr lang="en-US" sz="2500" b="1" i="1" dirty="0"/>
              <a:t>Labor License</a:t>
            </a:r>
            <a:r>
              <a:rPr lang="en-US" sz="2500" dirty="0"/>
              <a:t> by employer:</a:t>
            </a:r>
          </a:p>
          <a:p>
            <a:pPr lvl="1"/>
            <a:r>
              <a:rPr lang="en-US" sz="2500" dirty="0"/>
              <a:t>Compliance with </a:t>
            </a:r>
            <a:r>
              <a:rPr lang="en-US" sz="2500" b="1" i="1" dirty="0" err="1"/>
              <a:t>Omanization</a:t>
            </a:r>
            <a:r>
              <a:rPr lang="en-US" sz="2500" b="1" i="1" dirty="0"/>
              <a:t> quotas</a:t>
            </a:r>
            <a:r>
              <a:rPr lang="en-US" sz="2500" dirty="0"/>
              <a:t>.</a:t>
            </a:r>
          </a:p>
          <a:p>
            <a:pPr lvl="2"/>
            <a:r>
              <a:rPr lang="en-US" dirty="0"/>
              <a:t>Storage and Transportation: 60%</a:t>
            </a:r>
          </a:p>
          <a:p>
            <a:pPr lvl="2"/>
            <a:r>
              <a:rPr lang="en-US" dirty="0"/>
              <a:t>Finance and Real Estate:	 45%</a:t>
            </a:r>
          </a:p>
          <a:p>
            <a:pPr lvl="2"/>
            <a:r>
              <a:rPr lang="en-US" dirty="0"/>
              <a:t>Manufacture: 35%</a:t>
            </a:r>
          </a:p>
          <a:p>
            <a:pPr lvl="2"/>
            <a:r>
              <a:rPr lang="en-US" dirty="0"/>
              <a:t>Restaurants and Hotels: 30%</a:t>
            </a:r>
          </a:p>
          <a:p>
            <a:pPr lvl="2"/>
            <a:r>
              <a:rPr lang="en-US" dirty="0"/>
              <a:t>Wholesale and Retail Trade: 20%</a:t>
            </a:r>
          </a:p>
          <a:p>
            <a:pPr lvl="2"/>
            <a:r>
              <a:rPr lang="en-US" dirty="0"/>
              <a:t>Construction: 15%</a:t>
            </a:r>
          </a:p>
          <a:p>
            <a:pPr marL="914400" lvl="2" indent="0">
              <a:buNone/>
            </a:pPr>
            <a:endParaRPr lang="en-US" sz="2500" dirty="0"/>
          </a:p>
          <a:p>
            <a:pPr lvl="1"/>
            <a:r>
              <a:rPr lang="en-US" sz="2500" dirty="0"/>
              <a:t>Numbers requested are </a:t>
            </a:r>
            <a:r>
              <a:rPr lang="en-US" sz="2500" b="1" i="1" dirty="0"/>
              <a:t>appropriate for the operations</a:t>
            </a:r>
            <a:r>
              <a:rPr lang="en-US" sz="2500" dirty="0"/>
              <a:t> of the employer</a:t>
            </a:r>
          </a:p>
          <a:p>
            <a:pPr marL="457200" lvl="1" indent="0">
              <a:buNone/>
            </a:pPr>
            <a:endParaRPr lang="en-US" sz="2500" dirty="0"/>
          </a:p>
          <a:p>
            <a:pPr lvl="1"/>
            <a:r>
              <a:rPr lang="en-US" sz="2500" dirty="0"/>
              <a:t>Recruits possess </a:t>
            </a:r>
            <a:r>
              <a:rPr lang="en-US" sz="2500" b="1" i="1" dirty="0"/>
              <a:t>attested qualifications</a:t>
            </a:r>
            <a:r>
              <a:rPr lang="en-US" sz="2500" dirty="0"/>
              <a:t> and </a:t>
            </a:r>
            <a:r>
              <a:rPr lang="en-US" sz="2500" b="1" i="1" dirty="0"/>
              <a:t>documentatio</a:t>
            </a:r>
            <a:r>
              <a:rPr lang="en-US" sz="2500" dirty="0"/>
              <a:t>n.</a:t>
            </a:r>
          </a:p>
          <a:p>
            <a:pPr lvl="1"/>
            <a:r>
              <a:rPr lang="en-US" sz="2500" b="1" i="1" dirty="0"/>
              <a:t>Cost</a:t>
            </a:r>
            <a:r>
              <a:rPr lang="en-US" sz="2500" dirty="0"/>
              <a:t> is about $800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87D7-2E04-4725-B500-D00F4259E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Understanding Oman: A Unique Player in the Gulf Region - April 22-23,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BBB10B-0DBF-4DC1-A993-A516857FE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76FE4-7305-4D1E-9392-9F502340FD52}" type="slidenum">
              <a:rPr lang="en-US" smtClean="0"/>
              <a:t>19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090017-0760-4985-B785-9B9F17C4868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51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u="sng" dirty="0"/>
              <a:t>IV. The </a:t>
            </a:r>
            <a:r>
              <a:rPr lang="en-US" sz="3200" b="1" u="sng" dirty="0" err="1"/>
              <a:t>Kafalah</a:t>
            </a:r>
            <a:r>
              <a:rPr lang="en-US" sz="3200" b="1" u="sng" dirty="0"/>
              <a:t> (Sponsorship) System:</a:t>
            </a:r>
          </a:p>
        </p:txBody>
      </p:sp>
    </p:spTree>
    <p:extLst>
      <p:ext uri="{BB962C8B-B14F-4D97-AF65-F5344CB8AC3E}">
        <p14:creationId xmlns:p14="http://schemas.microsoft.com/office/powerpoint/2010/main" val="6835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D0237-4B4B-4089-AFF3-543796AD2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9295"/>
          </a:xfrm>
        </p:spPr>
        <p:txBody>
          <a:bodyPr>
            <a:normAutofit fontScale="90000"/>
          </a:bodyPr>
          <a:lstStyle/>
          <a:p>
            <a:r>
              <a:rPr lang="en-US" sz="3200" b="1" u="sng" dirty="0"/>
              <a:t>I. Historical Background: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5C8A7-B5EF-4B69-BAED-6CD172BC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4420"/>
            <a:ext cx="10515600" cy="4351338"/>
          </a:xfrm>
        </p:spPr>
        <p:txBody>
          <a:bodyPr>
            <a:normAutofit/>
          </a:bodyPr>
          <a:lstStyle/>
          <a:p>
            <a:endParaRPr lang="en-US" sz="2500" dirty="0"/>
          </a:p>
          <a:p>
            <a:r>
              <a:rPr lang="en-US" sz="2500" b="1" i="1" dirty="0"/>
              <a:t>Oman is the oldest independent state in the Arab world</a:t>
            </a:r>
            <a:r>
              <a:rPr lang="en-US" sz="2500" dirty="0"/>
              <a:t>, with archeological evidence that suggests the presence of a middle stone age industry in Dhofar.</a:t>
            </a:r>
          </a:p>
          <a:p>
            <a:endParaRPr lang="en-US" dirty="0"/>
          </a:p>
          <a:p>
            <a:r>
              <a:rPr lang="en-US" sz="2500" b="1" i="1" dirty="0"/>
              <a:t>Omanis embraced Islam freely in the 7th century</a:t>
            </a:r>
            <a:r>
              <a:rPr lang="en-US" sz="2500" dirty="0"/>
              <a:t>, known by their tolerance and peaceful attitude.</a:t>
            </a:r>
          </a:p>
          <a:p>
            <a:endParaRPr lang="en-US" dirty="0"/>
          </a:p>
          <a:p>
            <a:r>
              <a:rPr lang="en-US" sz="2500" b="1" i="1" dirty="0"/>
              <a:t>During the 15</a:t>
            </a:r>
            <a:r>
              <a:rPr lang="en-US" sz="2500" b="1" i="1" baseline="30000" dirty="0"/>
              <a:t>th</a:t>
            </a:r>
            <a:r>
              <a:rPr lang="en-US" sz="2500" b="1" i="1" dirty="0"/>
              <a:t> and 16</a:t>
            </a:r>
            <a:r>
              <a:rPr lang="en-US" sz="2500" b="1" i="1" baseline="30000" dirty="0"/>
              <a:t>th</a:t>
            </a:r>
            <a:r>
              <a:rPr lang="en-US" sz="2500" b="1" i="1" dirty="0"/>
              <a:t> century</a:t>
            </a:r>
            <a:r>
              <a:rPr lang="en-US" sz="2500" dirty="0"/>
              <a:t>, the African horn, the Swahili coast and the coastal Arab peninsula, including Oman, were </a:t>
            </a:r>
            <a:r>
              <a:rPr lang="en-US" sz="2500" b="1" i="1" dirty="0"/>
              <a:t>dominated by the Portuguese Empire</a:t>
            </a:r>
            <a:r>
              <a:rPr lang="en-US" sz="2500" dirty="0"/>
              <a:t>, controlling sea routes and trade.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89B148-6633-4383-BB72-10A0540A3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Understanding Oman: A Unique Player in the Gulf Region - April 22-23,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A1CB38-0CA0-4A2D-8466-FB00572A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76FE4-7305-4D1E-9392-9F502340FD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49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A90CE-DDE3-482D-A721-7F23BC896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4419"/>
            <a:ext cx="10515600" cy="5246557"/>
          </a:xfrm>
        </p:spPr>
        <p:txBody>
          <a:bodyPr>
            <a:normAutofit/>
          </a:bodyPr>
          <a:lstStyle/>
          <a:p>
            <a:endParaRPr lang="en-US" sz="2500" b="1" i="1" dirty="0"/>
          </a:p>
          <a:p>
            <a:r>
              <a:rPr lang="en-US" sz="2500" b="1" i="1" dirty="0"/>
              <a:t>A job offer</a:t>
            </a:r>
            <a:r>
              <a:rPr lang="en-US" sz="2500" dirty="0"/>
              <a:t> to be sent to the employee.</a:t>
            </a:r>
          </a:p>
          <a:p>
            <a:endParaRPr lang="en-US" sz="2500" dirty="0"/>
          </a:p>
          <a:p>
            <a:r>
              <a:rPr lang="en-US" sz="2500" dirty="0"/>
              <a:t>Issuance of an </a:t>
            </a:r>
            <a:r>
              <a:rPr lang="en-US" sz="2500" b="1" i="1" dirty="0"/>
              <a:t>employment visa</a:t>
            </a:r>
            <a:r>
              <a:rPr lang="en-US" sz="2500" dirty="0"/>
              <a:t>.</a:t>
            </a:r>
          </a:p>
          <a:p>
            <a:pPr lvl="1"/>
            <a:r>
              <a:rPr lang="en-US" sz="2000" dirty="0"/>
              <a:t>Age between 21-60</a:t>
            </a:r>
          </a:p>
          <a:p>
            <a:pPr lvl="1"/>
            <a:r>
              <a:rPr lang="en-US" sz="2000" dirty="0"/>
              <a:t>Gender</a:t>
            </a:r>
          </a:p>
          <a:p>
            <a:pPr lvl="1"/>
            <a:r>
              <a:rPr lang="en-US" sz="2000" dirty="0"/>
              <a:t>Occupation and position</a:t>
            </a:r>
          </a:p>
          <a:p>
            <a:pPr lvl="1"/>
            <a:r>
              <a:rPr lang="en-US" sz="2000" dirty="0"/>
              <a:t>Nationality</a:t>
            </a:r>
          </a:p>
          <a:p>
            <a:pPr lvl="1"/>
            <a:r>
              <a:rPr lang="en-US" sz="2000" dirty="0"/>
              <a:t>A medical certificate (at country of origin or destination)</a:t>
            </a:r>
          </a:p>
          <a:p>
            <a:pPr marL="457200" lvl="1" indent="0">
              <a:buNone/>
            </a:pPr>
            <a:endParaRPr lang="en-US" sz="2000" dirty="0"/>
          </a:p>
          <a:p>
            <a:pPr marL="228600" lvl="1"/>
            <a:r>
              <a:rPr lang="en-US" sz="2500" dirty="0"/>
              <a:t>Issuance of a </a:t>
            </a:r>
            <a:r>
              <a:rPr lang="en-US" sz="2500" b="1" i="1" dirty="0"/>
              <a:t>residence card.</a:t>
            </a:r>
          </a:p>
          <a:p>
            <a:pPr marL="0" lvl="1" indent="0">
              <a:buNone/>
            </a:pPr>
            <a:endParaRPr lang="en-US" sz="2500" dirty="0"/>
          </a:p>
          <a:p>
            <a:pPr marL="228600" lvl="1"/>
            <a:r>
              <a:rPr lang="en-US" sz="2500" b="1" i="1" dirty="0"/>
              <a:t>NOC</a:t>
            </a:r>
            <a:r>
              <a:rPr lang="en-US" sz="2500" dirty="0"/>
              <a:t> at changing jobs or job termination.</a:t>
            </a:r>
          </a:p>
          <a:p>
            <a:pPr lvl="1"/>
            <a:endParaRPr lang="en-US" sz="2500" dirty="0"/>
          </a:p>
          <a:p>
            <a:pPr marL="60325" lvl="1" indent="396875">
              <a:buNone/>
            </a:pPr>
            <a:endParaRPr lang="en-US" sz="25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A5F9AE-83AB-4A05-9463-90901D17A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Understanding Oman: A Unique Player in the Gulf Region - April 22-23,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456461-AFE5-41D5-87C2-B15F656D9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76FE4-7305-4D1E-9392-9F502340FD52}" type="slidenum">
              <a:rPr lang="en-US" smtClean="0"/>
              <a:t>20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27B50B1-AE68-41D9-B495-6855B5E2BF8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51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u="sng" dirty="0"/>
              <a:t>IV. The </a:t>
            </a:r>
            <a:r>
              <a:rPr lang="en-US" sz="3200" b="1" u="sng" dirty="0" err="1"/>
              <a:t>Kafalah</a:t>
            </a:r>
            <a:r>
              <a:rPr lang="en-US" sz="3200" b="1" u="sng" dirty="0"/>
              <a:t> (Sponsorship) System:</a:t>
            </a:r>
          </a:p>
        </p:txBody>
      </p:sp>
    </p:spTree>
    <p:extLst>
      <p:ext uri="{BB962C8B-B14F-4D97-AF65-F5344CB8AC3E}">
        <p14:creationId xmlns:p14="http://schemas.microsoft.com/office/powerpoint/2010/main" val="2676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779A12F-BA72-4251-BC2A-66CFB285D2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1399564"/>
              </p:ext>
            </p:extLst>
          </p:nvPr>
        </p:nvGraphicFramePr>
        <p:xfrm>
          <a:off x="1440929" y="1249198"/>
          <a:ext cx="9040317" cy="4738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69572">
                  <a:extLst>
                    <a:ext uri="{9D8B030D-6E8A-4147-A177-3AD203B41FA5}">
                      <a16:colId xmlns:a16="http://schemas.microsoft.com/office/drawing/2014/main" val="3792525477"/>
                    </a:ext>
                  </a:extLst>
                </a:gridCol>
                <a:gridCol w="1364621">
                  <a:extLst>
                    <a:ext uri="{9D8B030D-6E8A-4147-A177-3AD203B41FA5}">
                      <a16:colId xmlns:a16="http://schemas.microsoft.com/office/drawing/2014/main" val="690728971"/>
                    </a:ext>
                  </a:extLst>
                </a:gridCol>
                <a:gridCol w="1843790">
                  <a:extLst>
                    <a:ext uri="{9D8B030D-6E8A-4147-A177-3AD203B41FA5}">
                      <a16:colId xmlns:a16="http://schemas.microsoft.com/office/drawing/2014/main" val="3856646716"/>
                    </a:ext>
                  </a:extLst>
                </a:gridCol>
                <a:gridCol w="2113614">
                  <a:extLst>
                    <a:ext uri="{9D8B030D-6E8A-4147-A177-3AD203B41FA5}">
                      <a16:colId xmlns:a16="http://schemas.microsoft.com/office/drawing/2014/main" val="187109870"/>
                    </a:ext>
                  </a:extLst>
                </a:gridCol>
                <a:gridCol w="1948720">
                  <a:extLst>
                    <a:ext uri="{9D8B030D-6E8A-4147-A177-3AD203B41FA5}">
                      <a16:colId xmlns:a16="http://schemas.microsoft.com/office/drawing/2014/main" val="3435824911"/>
                    </a:ext>
                  </a:extLst>
                </a:gridCol>
              </a:tblGrid>
              <a:tr h="9181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Destination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Origin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Median Monthly Earnings ($)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Average Costs of Migration ($)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Repayment Period (months)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957011"/>
                  </a:ext>
                </a:extLst>
              </a:tr>
              <a:tr h="5179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Saudi Arabia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Pakistan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433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3970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9.2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668488"/>
                  </a:ext>
                </a:extLst>
              </a:tr>
              <a:tr h="5179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Ethiopia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264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826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3.1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200410"/>
                  </a:ext>
                </a:extLst>
              </a:tr>
              <a:tr h="51798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Qatar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India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599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1156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1.9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939526"/>
                  </a:ext>
                </a:extLst>
              </a:tr>
              <a:tr h="5179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Nepal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326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1088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3.3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43002"/>
                  </a:ext>
                </a:extLst>
              </a:tr>
              <a:tr h="6152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Philippines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435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414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444034"/>
                  </a:ext>
                </a:extLst>
              </a:tr>
              <a:tr h="6152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UAE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Pakistan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323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2095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6.5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06693"/>
                  </a:ext>
                </a:extLst>
              </a:tr>
              <a:tr h="517980">
                <a:tc gridSpan="5">
                  <a:txBody>
                    <a:bodyPr/>
                    <a:lstStyle/>
                    <a:p>
                      <a:pPr algn="l" fontAlgn="b"/>
                      <a:r>
                        <a:rPr lang="fr-FR" sz="1500" u="none" strike="noStrike" dirty="0">
                          <a:effectLst/>
                        </a:rPr>
                        <a:t>Source: https://migrationdataportal.org/themes/migrant-recruitment-costs</a:t>
                      </a:r>
                      <a:endParaRPr lang="fr-F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119449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0ADE06-5167-4FC8-A7FD-132C4F248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Understanding Oman: A Unique Player in the Gulf Region - April 22-23,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73D6-553F-4CE2-B290-407179864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76FE4-7305-4D1E-9392-9F502340FD52}" type="slidenum">
              <a:rPr lang="en-US" smtClean="0"/>
              <a:t>21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EFAE0C2-6B65-4E61-8051-75F38B93E50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51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u="sng" dirty="0"/>
              <a:t>IV. Migration costs:</a:t>
            </a:r>
          </a:p>
        </p:txBody>
      </p:sp>
    </p:spTree>
    <p:extLst>
      <p:ext uri="{BB962C8B-B14F-4D97-AF65-F5344CB8AC3E}">
        <p14:creationId xmlns:p14="http://schemas.microsoft.com/office/powerpoint/2010/main" val="4117753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59B568-4FDE-4956-BC4B-43B72E9429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690687"/>
            <a:ext cx="5257800" cy="4185457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4713AE-21BE-4227-B3FB-D5B6800FAE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690687"/>
            <a:ext cx="5257800" cy="4185457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72A442-1FC0-4C79-84D7-C16BF6CD6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Understanding Oman: A Unique Player in the Gulf Region - April 22-23,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672ECF-DDBF-41E4-9FB4-E5235C8F2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76FE4-7305-4D1E-9392-9F502340FD52}" type="slidenum">
              <a:rPr lang="en-US" smtClean="0"/>
              <a:t>22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B54CF39-71D6-41B7-912C-934CFEEC734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51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u="sng" dirty="0"/>
              <a:t>V. Major Migrant Nationalities by Gender (NCSI 2017):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3336D2-6F07-4843-9151-FBF3C2C0ABB2}"/>
              </a:ext>
            </a:extLst>
          </p:cNvPr>
          <p:cNvSpPr txBox="1"/>
          <p:nvPr/>
        </p:nvSpPr>
        <p:spPr>
          <a:xfrm>
            <a:off x="2324774" y="1126099"/>
            <a:ext cx="754244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/>
              <a:t>India and Bangladesh: 79% of males and 40% of females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D01B94-1B6F-4E07-B775-2CA927BDECB6}"/>
              </a:ext>
            </a:extLst>
          </p:cNvPr>
          <p:cNvSpPr txBox="1"/>
          <p:nvPr/>
        </p:nvSpPr>
        <p:spPr>
          <a:xfrm>
            <a:off x="2737354" y="5761881"/>
            <a:ext cx="671728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/>
              <a:t>A relative higher diversity among female </a:t>
            </a:r>
            <a:r>
              <a:rPr lang="en-US" sz="2500" dirty="0" err="1"/>
              <a:t>migratns</a:t>
            </a:r>
            <a:r>
              <a:rPr lang="en-US" sz="25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221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64FFD914-D5C4-4C9D-A1ED-E692F0689F3E}"/>
              </a:ext>
            </a:extLst>
          </p:cNvPr>
          <p:cNvSpPr/>
          <p:nvPr/>
        </p:nvSpPr>
        <p:spPr>
          <a:xfrm>
            <a:off x="5099154" y="1185303"/>
            <a:ext cx="1993691" cy="92939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Total Population: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4.56 million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6C9674B-8460-461E-8C12-B3FF3C03E57B}"/>
              </a:ext>
            </a:extLst>
          </p:cNvPr>
          <p:cNvCxnSpPr>
            <a:cxnSpLocks/>
            <a:stCxn id="29" idx="2"/>
            <a:endCxn id="35" idx="0"/>
          </p:cNvCxnSpPr>
          <p:nvPr/>
        </p:nvCxnSpPr>
        <p:spPr>
          <a:xfrm flipH="1">
            <a:off x="2724581" y="2114693"/>
            <a:ext cx="3371419" cy="4049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039725E4-9050-406E-990B-69F30E228812}"/>
              </a:ext>
            </a:extLst>
          </p:cNvPr>
          <p:cNvSpPr/>
          <p:nvPr/>
        </p:nvSpPr>
        <p:spPr>
          <a:xfrm>
            <a:off x="1844416" y="2519685"/>
            <a:ext cx="1760329" cy="77574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Working Age: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3.14 million (67%)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8D318CC-8FA5-4068-A3CE-1B1DBBC0FB9F}"/>
              </a:ext>
            </a:extLst>
          </p:cNvPr>
          <p:cNvCxnSpPr>
            <a:cxnSpLocks/>
            <a:stCxn id="29" idx="2"/>
            <a:endCxn id="39" idx="0"/>
          </p:cNvCxnSpPr>
          <p:nvPr/>
        </p:nvCxnSpPr>
        <p:spPr>
          <a:xfrm>
            <a:off x="6096000" y="2114693"/>
            <a:ext cx="3052371" cy="4049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1F9675D7-94C5-4DBC-A69F-3CDE7EE27AEC}"/>
              </a:ext>
            </a:extLst>
          </p:cNvPr>
          <p:cNvSpPr/>
          <p:nvPr/>
        </p:nvSpPr>
        <p:spPr>
          <a:xfrm>
            <a:off x="8177132" y="2519684"/>
            <a:ext cx="1942477" cy="7757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Non-Working Age: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1.42 million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(33%)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0E6FFCE-90EA-478D-8ACF-D1587A4AE10C}"/>
              </a:ext>
            </a:extLst>
          </p:cNvPr>
          <p:cNvSpPr/>
          <p:nvPr/>
        </p:nvSpPr>
        <p:spPr>
          <a:xfrm>
            <a:off x="1042043" y="4534584"/>
            <a:ext cx="1366244" cy="77041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Omanis: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1.22 m (39%)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ED2464C-C5B1-48F0-85E7-1F99860149AC}"/>
              </a:ext>
            </a:extLst>
          </p:cNvPr>
          <p:cNvSpPr/>
          <p:nvPr/>
        </p:nvSpPr>
        <p:spPr>
          <a:xfrm>
            <a:off x="7666218" y="4534584"/>
            <a:ext cx="1021828" cy="7704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Omanis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1.29 m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(91%)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729AB50-7E49-4C44-A487-497C5A8B462B}"/>
              </a:ext>
            </a:extLst>
          </p:cNvPr>
          <p:cNvSpPr/>
          <p:nvPr/>
        </p:nvSpPr>
        <p:spPr>
          <a:xfrm>
            <a:off x="2981852" y="4572517"/>
            <a:ext cx="1462790" cy="77041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Non-Omanis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1.92 m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(61%)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7685237-E730-4FC5-934C-852ACFD7084C}"/>
              </a:ext>
            </a:extLst>
          </p:cNvPr>
          <p:cNvSpPr/>
          <p:nvPr/>
        </p:nvSpPr>
        <p:spPr>
          <a:xfrm>
            <a:off x="10119609" y="4573029"/>
            <a:ext cx="1466538" cy="7704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Non-Omanis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0.13 m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(9%)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44373F8-504C-490E-91A4-280B5BBA4923}"/>
              </a:ext>
            </a:extLst>
          </p:cNvPr>
          <p:cNvCxnSpPr>
            <a:cxnSpLocks/>
            <a:stCxn id="35" idx="2"/>
            <a:endCxn id="33" idx="0"/>
          </p:cNvCxnSpPr>
          <p:nvPr/>
        </p:nvCxnSpPr>
        <p:spPr>
          <a:xfrm flipH="1">
            <a:off x="1725165" y="3295426"/>
            <a:ext cx="999416" cy="12391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40AA33A-18B0-4913-A7BE-72751AA394B7}"/>
              </a:ext>
            </a:extLst>
          </p:cNvPr>
          <p:cNvCxnSpPr>
            <a:cxnSpLocks/>
            <a:stCxn id="35" idx="2"/>
            <a:endCxn id="40" idx="0"/>
          </p:cNvCxnSpPr>
          <p:nvPr/>
        </p:nvCxnSpPr>
        <p:spPr>
          <a:xfrm>
            <a:off x="2724581" y="3295426"/>
            <a:ext cx="988666" cy="12770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21D331D1-A006-443A-AD1C-18E61689FDBF}"/>
              </a:ext>
            </a:extLst>
          </p:cNvPr>
          <p:cNvCxnSpPr>
            <a:cxnSpLocks/>
            <a:stCxn id="39" idx="2"/>
            <a:endCxn id="38" idx="0"/>
          </p:cNvCxnSpPr>
          <p:nvPr/>
        </p:nvCxnSpPr>
        <p:spPr>
          <a:xfrm flipH="1">
            <a:off x="8177132" y="3295425"/>
            <a:ext cx="971239" cy="12391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9EC53AD-7ED1-4DD5-ACA6-913589F4677E}"/>
              </a:ext>
            </a:extLst>
          </p:cNvPr>
          <p:cNvCxnSpPr>
            <a:cxnSpLocks/>
            <a:stCxn id="39" idx="2"/>
            <a:endCxn id="41" idx="0"/>
          </p:cNvCxnSpPr>
          <p:nvPr/>
        </p:nvCxnSpPr>
        <p:spPr>
          <a:xfrm>
            <a:off x="9148371" y="3295425"/>
            <a:ext cx="1704507" cy="12776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752179-AA35-4E5F-BFDB-635DE484F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Understanding Oman: A Unique Player in the Gulf Region - April 22-23,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A90161-1401-4B18-B1D0-6489E917C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76FE4-7305-4D1E-9392-9F502340FD52}" type="slidenum">
              <a:rPr lang="en-US" smtClean="0"/>
              <a:t>23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3F7BD95-0E47-4451-A89D-E680EFD1298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51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u="sng" dirty="0"/>
              <a:t>VI. Omani Labor Force (NCSI 2017):</a:t>
            </a:r>
          </a:p>
        </p:txBody>
      </p:sp>
    </p:spTree>
    <p:extLst>
      <p:ext uri="{BB962C8B-B14F-4D97-AF65-F5344CB8AC3E}">
        <p14:creationId xmlns:p14="http://schemas.microsoft.com/office/powerpoint/2010/main" val="414591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5" grpId="0" animBg="1"/>
      <p:bldP spid="39" grpId="0" animBg="1"/>
      <p:bldP spid="33" grpId="0" animBg="1"/>
      <p:bldP spid="38" grpId="0" animBg="1"/>
      <p:bldP spid="40" grpId="0" animBg="1"/>
      <p:bldP spid="4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2FDA3D3-4575-41CD-A29C-4F25921577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785" y="884420"/>
            <a:ext cx="7225258" cy="5471930"/>
          </a:xfrm>
        </p:spPr>
      </p:pic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882AC588-BFAB-4569-BEAE-193F7560609D}"/>
              </a:ext>
            </a:extLst>
          </p:cNvPr>
          <p:cNvSpPr/>
          <p:nvPr/>
        </p:nvSpPr>
        <p:spPr>
          <a:xfrm>
            <a:off x="284813" y="1881172"/>
            <a:ext cx="1318673" cy="86943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17/100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551CF96-1DEC-421F-A082-8C3DC43B6B7D}"/>
              </a:ext>
            </a:extLst>
          </p:cNvPr>
          <p:cNvCxnSpPr>
            <a:cxnSpLocks/>
            <a:endCxn id="26" idx="6"/>
          </p:cNvCxnSpPr>
          <p:nvPr/>
        </p:nvCxnSpPr>
        <p:spPr>
          <a:xfrm flipH="1" flipV="1">
            <a:off x="1603486" y="2315887"/>
            <a:ext cx="699774" cy="7190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94D6E70-F823-4378-8647-BBEC88AF423E}"/>
              </a:ext>
            </a:extLst>
          </p:cNvPr>
          <p:cNvCxnSpPr>
            <a:cxnSpLocks/>
            <a:endCxn id="26" idx="6"/>
          </p:cNvCxnSpPr>
          <p:nvPr/>
        </p:nvCxnSpPr>
        <p:spPr>
          <a:xfrm flipH="1">
            <a:off x="1603486" y="2299091"/>
            <a:ext cx="1274626" cy="167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88E8C007-67EE-433C-A9C4-6AC967419D25}"/>
              </a:ext>
            </a:extLst>
          </p:cNvPr>
          <p:cNvSpPr/>
          <p:nvPr/>
        </p:nvSpPr>
        <p:spPr>
          <a:xfrm>
            <a:off x="284813" y="4721901"/>
            <a:ext cx="1297199" cy="86943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97/100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532BD1D-ED93-44D1-8CE7-687CED09150C}"/>
              </a:ext>
            </a:extLst>
          </p:cNvPr>
          <p:cNvCxnSpPr>
            <a:cxnSpLocks/>
            <a:endCxn id="10" idx="7"/>
          </p:cNvCxnSpPr>
          <p:nvPr/>
        </p:nvCxnSpPr>
        <p:spPr>
          <a:xfrm flipH="1">
            <a:off x="1392042" y="4356776"/>
            <a:ext cx="1261688" cy="492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6D485BE-4D36-4283-A2E4-83BF6161236B}"/>
              </a:ext>
            </a:extLst>
          </p:cNvPr>
          <p:cNvCxnSpPr>
            <a:cxnSpLocks/>
            <a:endCxn id="10" idx="7"/>
          </p:cNvCxnSpPr>
          <p:nvPr/>
        </p:nvCxnSpPr>
        <p:spPr>
          <a:xfrm flipH="1">
            <a:off x="1392042" y="3823011"/>
            <a:ext cx="1181194" cy="10262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65D36C-EF13-43E9-9E64-90ABD2F5F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Understanding Oman: A Unique Player in the Gulf Region - April 22-23,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B3738B-D8B0-42B5-AAED-C500AC954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76FE4-7305-4D1E-9392-9F502340FD52}" type="slidenum">
              <a:rPr lang="en-US" smtClean="0"/>
              <a:t>24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1657268-1001-4363-8A30-48D1D586703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51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u="sng" dirty="0"/>
              <a:t>VI. Omani Labor Force (NCSI 2017):</a:t>
            </a:r>
          </a:p>
        </p:txBody>
      </p:sp>
    </p:spTree>
    <p:extLst>
      <p:ext uri="{BB962C8B-B14F-4D97-AF65-F5344CB8AC3E}">
        <p14:creationId xmlns:p14="http://schemas.microsoft.com/office/powerpoint/2010/main" val="255324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50E6FFCE-90EA-478D-8ACF-D1587A4AE10C}"/>
              </a:ext>
            </a:extLst>
          </p:cNvPr>
          <p:cNvSpPr/>
          <p:nvPr/>
        </p:nvSpPr>
        <p:spPr>
          <a:xfrm>
            <a:off x="2263334" y="1091598"/>
            <a:ext cx="1663019" cy="77041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Omanis (WAP):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1.22 million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D0E5B5-5768-4B7B-A12D-B2A46DFAE5A1}"/>
              </a:ext>
            </a:extLst>
          </p:cNvPr>
          <p:cNvSpPr/>
          <p:nvPr/>
        </p:nvSpPr>
        <p:spPr>
          <a:xfrm>
            <a:off x="1645349" y="2117360"/>
            <a:ext cx="1366243" cy="914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Employed: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0.43 m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(36%)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DEB39A6-3D9C-4AB7-BABC-6F224C31DB63}"/>
              </a:ext>
            </a:extLst>
          </p:cNvPr>
          <p:cNvSpPr/>
          <p:nvPr/>
        </p:nvSpPr>
        <p:spPr>
          <a:xfrm>
            <a:off x="3271599" y="2117360"/>
            <a:ext cx="161644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Not Employed: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0.79 m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(64%)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30443E3-653D-4E21-AE69-685B3F82671F}"/>
              </a:ext>
            </a:extLst>
          </p:cNvPr>
          <p:cNvSpPr/>
          <p:nvPr/>
        </p:nvSpPr>
        <p:spPr>
          <a:xfrm>
            <a:off x="673310" y="3457725"/>
            <a:ext cx="1366243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Males: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0.29 m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(67%)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83DA74E-A31B-448A-9F5E-3F791A07021E}"/>
              </a:ext>
            </a:extLst>
          </p:cNvPr>
          <p:cNvSpPr/>
          <p:nvPr/>
        </p:nvSpPr>
        <p:spPr>
          <a:xfrm>
            <a:off x="2546189" y="3457725"/>
            <a:ext cx="1366243" cy="914400"/>
          </a:xfrm>
          <a:prstGeom prst="rect">
            <a:avLst/>
          </a:prstGeom>
          <a:solidFill>
            <a:srgbClr val="FB9FF0"/>
          </a:solidFill>
          <a:ln>
            <a:solidFill>
              <a:srgbClr val="FB9F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Females: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0.14 m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(33%)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9F25423-7E93-41AE-95D6-229C198002F0}"/>
              </a:ext>
            </a:extLst>
          </p:cNvPr>
          <p:cNvSpPr/>
          <p:nvPr/>
        </p:nvSpPr>
        <p:spPr>
          <a:xfrm>
            <a:off x="7793994" y="1105673"/>
            <a:ext cx="2134672" cy="77041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Non-Omanis (WAP):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1.92 million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7DB97D2-A905-4BDE-AB06-7E512D3B05BF}"/>
              </a:ext>
            </a:extLst>
          </p:cNvPr>
          <p:cNvSpPr/>
          <p:nvPr/>
        </p:nvSpPr>
        <p:spPr>
          <a:xfrm>
            <a:off x="7214376" y="2117360"/>
            <a:ext cx="1366243" cy="914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Employed: 1.83 m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(95%)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D8A9777-8AB4-464D-AC48-8930C8F69891}"/>
              </a:ext>
            </a:extLst>
          </p:cNvPr>
          <p:cNvSpPr/>
          <p:nvPr/>
        </p:nvSpPr>
        <p:spPr>
          <a:xfrm>
            <a:off x="9085283" y="2145510"/>
            <a:ext cx="161644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Not Employed: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0.09 m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(5%)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E247001-10A2-4B04-AF2C-04FBAEB9B252}"/>
              </a:ext>
            </a:extLst>
          </p:cNvPr>
          <p:cNvSpPr/>
          <p:nvPr/>
        </p:nvSpPr>
        <p:spPr>
          <a:xfrm>
            <a:off x="6382781" y="3457725"/>
            <a:ext cx="1366243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Males: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1.62 m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(89%)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88C97AE-E1D2-4DD9-908F-666C8AE80302}"/>
              </a:ext>
            </a:extLst>
          </p:cNvPr>
          <p:cNvSpPr/>
          <p:nvPr/>
        </p:nvSpPr>
        <p:spPr>
          <a:xfrm>
            <a:off x="8170526" y="3460221"/>
            <a:ext cx="1366243" cy="914400"/>
          </a:xfrm>
          <a:prstGeom prst="rect">
            <a:avLst/>
          </a:prstGeom>
          <a:solidFill>
            <a:srgbClr val="FB9FF0"/>
          </a:solidFill>
          <a:ln>
            <a:solidFill>
              <a:srgbClr val="FB9F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Females: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0.21 m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(11%)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06D1A73-2ACB-428C-A15D-C0DCC96A549D}"/>
              </a:ext>
            </a:extLst>
          </p:cNvPr>
          <p:cNvCxnSpPr>
            <a:cxnSpLocks/>
            <a:stCxn id="33" idx="2"/>
            <a:endCxn id="6" idx="0"/>
          </p:cNvCxnSpPr>
          <p:nvPr/>
        </p:nvCxnSpPr>
        <p:spPr>
          <a:xfrm flipH="1">
            <a:off x="2328471" y="1862010"/>
            <a:ext cx="766373" cy="2553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4A4CDE4-04AE-4C46-87A4-F1169815994F}"/>
              </a:ext>
            </a:extLst>
          </p:cNvPr>
          <p:cNvCxnSpPr>
            <a:cxnSpLocks/>
            <a:stCxn id="33" idx="2"/>
            <a:endCxn id="27" idx="0"/>
          </p:cNvCxnSpPr>
          <p:nvPr/>
        </p:nvCxnSpPr>
        <p:spPr>
          <a:xfrm>
            <a:off x="3094844" y="1862010"/>
            <a:ext cx="984975" cy="25535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F616DC4-B892-4DBE-9C40-FD36C722ECC2}"/>
              </a:ext>
            </a:extLst>
          </p:cNvPr>
          <p:cNvCxnSpPr>
            <a:cxnSpLocks/>
            <a:stCxn id="6" idx="2"/>
            <a:endCxn id="28" idx="0"/>
          </p:cNvCxnSpPr>
          <p:nvPr/>
        </p:nvCxnSpPr>
        <p:spPr>
          <a:xfrm flipH="1">
            <a:off x="1356432" y="3031760"/>
            <a:ext cx="972039" cy="4259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FFE872B-4D9C-4933-AF7E-F949F4238F00}"/>
              </a:ext>
            </a:extLst>
          </p:cNvPr>
          <p:cNvCxnSpPr>
            <a:cxnSpLocks/>
            <a:stCxn id="6" idx="2"/>
            <a:endCxn id="30" idx="0"/>
          </p:cNvCxnSpPr>
          <p:nvPr/>
        </p:nvCxnSpPr>
        <p:spPr>
          <a:xfrm>
            <a:off x="2328471" y="3031760"/>
            <a:ext cx="900840" cy="4259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50CA0D5-2FFD-4E18-9971-BFE3C39E0281}"/>
              </a:ext>
            </a:extLst>
          </p:cNvPr>
          <p:cNvCxnSpPr>
            <a:cxnSpLocks/>
            <a:stCxn id="32" idx="2"/>
            <a:endCxn id="34" idx="0"/>
          </p:cNvCxnSpPr>
          <p:nvPr/>
        </p:nvCxnSpPr>
        <p:spPr>
          <a:xfrm flipH="1">
            <a:off x="7897498" y="1876085"/>
            <a:ext cx="963832" cy="2412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38FD62E-E195-406A-92E5-35BAEF0AD119}"/>
              </a:ext>
            </a:extLst>
          </p:cNvPr>
          <p:cNvCxnSpPr>
            <a:cxnSpLocks/>
            <a:stCxn id="34" idx="2"/>
            <a:endCxn id="42" idx="0"/>
          </p:cNvCxnSpPr>
          <p:nvPr/>
        </p:nvCxnSpPr>
        <p:spPr>
          <a:xfrm flipH="1">
            <a:off x="7065903" y="3031760"/>
            <a:ext cx="831595" cy="4259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6F808698-7360-4DB6-B1E3-41ABBA741348}"/>
              </a:ext>
            </a:extLst>
          </p:cNvPr>
          <p:cNvCxnSpPr>
            <a:cxnSpLocks/>
            <a:stCxn id="34" idx="2"/>
            <a:endCxn id="43" idx="0"/>
          </p:cNvCxnSpPr>
          <p:nvPr/>
        </p:nvCxnSpPr>
        <p:spPr>
          <a:xfrm>
            <a:off x="7897498" y="3031760"/>
            <a:ext cx="956150" cy="4284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7219092-9C21-455A-B0B4-4CEC9BD546A7}"/>
              </a:ext>
            </a:extLst>
          </p:cNvPr>
          <p:cNvCxnSpPr>
            <a:cxnSpLocks/>
            <a:stCxn id="32" idx="2"/>
            <a:endCxn id="36" idx="0"/>
          </p:cNvCxnSpPr>
          <p:nvPr/>
        </p:nvCxnSpPr>
        <p:spPr>
          <a:xfrm>
            <a:off x="8861330" y="1876085"/>
            <a:ext cx="1032173" cy="269425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B1D6AD0E-8655-4899-802D-B902C90FD01D}"/>
              </a:ext>
            </a:extLst>
          </p:cNvPr>
          <p:cNvSpPr/>
          <p:nvPr/>
        </p:nvSpPr>
        <p:spPr>
          <a:xfrm>
            <a:off x="462019" y="4739368"/>
            <a:ext cx="1801316" cy="914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tx1"/>
                </a:solidFill>
              </a:rPr>
              <a:t>%OMWAP:</a:t>
            </a:r>
          </a:p>
          <a:p>
            <a:pPr algn="ctr"/>
            <a:r>
              <a:rPr lang="en-US" sz="2500" b="1" dirty="0">
                <a:solidFill>
                  <a:schemeClr val="tx1"/>
                </a:solidFill>
              </a:rPr>
              <a:t>47%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F427737C-6466-47A1-A03D-CFF1E866C677}"/>
              </a:ext>
            </a:extLst>
          </p:cNvPr>
          <p:cNvSpPr/>
          <p:nvPr/>
        </p:nvSpPr>
        <p:spPr>
          <a:xfrm>
            <a:off x="2442326" y="4726169"/>
            <a:ext cx="1562004" cy="914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tx1"/>
                </a:solidFill>
              </a:rPr>
              <a:t>%OFWAP:</a:t>
            </a:r>
          </a:p>
          <a:p>
            <a:pPr algn="ctr"/>
            <a:r>
              <a:rPr lang="en-US" sz="2500" b="1" dirty="0">
                <a:solidFill>
                  <a:schemeClr val="tx1"/>
                </a:solidFill>
              </a:rPr>
              <a:t>23%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255A6941-C276-4851-9727-DA53E95E9D5D}"/>
              </a:ext>
            </a:extLst>
          </p:cNvPr>
          <p:cNvSpPr/>
          <p:nvPr/>
        </p:nvSpPr>
        <p:spPr>
          <a:xfrm>
            <a:off x="6113140" y="4799126"/>
            <a:ext cx="1739746" cy="914400"/>
          </a:xfrm>
          <a:prstGeom prst="ellipse">
            <a:avLst/>
          </a:prstGeom>
          <a:solidFill>
            <a:srgbClr val="81FF8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tx1"/>
                </a:solidFill>
              </a:rPr>
              <a:t>%NMWAP:</a:t>
            </a:r>
          </a:p>
          <a:p>
            <a:pPr algn="ctr"/>
            <a:r>
              <a:rPr lang="en-US" sz="2500" b="1" dirty="0">
                <a:solidFill>
                  <a:schemeClr val="tx1"/>
                </a:solidFill>
              </a:rPr>
              <a:t>99%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F0EDB9B8-BA4C-4BB7-A994-9C620047FC40}"/>
              </a:ext>
            </a:extLst>
          </p:cNvPr>
          <p:cNvSpPr/>
          <p:nvPr/>
        </p:nvSpPr>
        <p:spPr>
          <a:xfrm>
            <a:off x="8031877" y="4774932"/>
            <a:ext cx="1653421" cy="914400"/>
          </a:xfrm>
          <a:prstGeom prst="ellipse">
            <a:avLst/>
          </a:prstGeom>
          <a:solidFill>
            <a:srgbClr val="81FF8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tx1"/>
                </a:solidFill>
              </a:rPr>
              <a:t>%NFWAP:</a:t>
            </a:r>
          </a:p>
          <a:p>
            <a:pPr algn="ctr"/>
            <a:r>
              <a:rPr lang="en-US" sz="2500" b="1" dirty="0">
                <a:solidFill>
                  <a:schemeClr val="tx1"/>
                </a:solidFill>
              </a:rPr>
              <a:t>76%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AE251041-8BBA-4C43-933B-292CB8465E0D}"/>
              </a:ext>
            </a:extLst>
          </p:cNvPr>
          <p:cNvCxnSpPr>
            <a:cxnSpLocks/>
            <a:stCxn id="28" idx="2"/>
            <a:endCxn id="61" idx="0"/>
          </p:cNvCxnSpPr>
          <p:nvPr/>
        </p:nvCxnSpPr>
        <p:spPr>
          <a:xfrm>
            <a:off x="1356432" y="4372125"/>
            <a:ext cx="6245" cy="367243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796C8631-55F1-4611-BDBC-FDBEFDD6048E}"/>
              </a:ext>
            </a:extLst>
          </p:cNvPr>
          <p:cNvCxnSpPr>
            <a:cxnSpLocks/>
            <a:stCxn id="30" idx="2"/>
            <a:endCxn id="62" idx="0"/>
          </p:cNvCxnSpPr>
          <p:nvPr/>
        </p:nvCxnSpPr>
        <p:spPr>
          <a:xfrm flipH="1">
            <a:off x="3223328" y="4372125"/>
            <a:ext cx="5983" cy="354044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45969B3A-6DBB-42AF-B1D9-B433E6C8FCDF}"/>
              </a:ext>
            </a:extLst>
          </p:cNvPr>
          <p:cNvCxnSpPr>
            <a:cxnSpLocks/>
            <a:stCxn id="42" idx="2"/>
            <a:endCxn id="63" idx="0"/>
          </p:cNvCxnSpPr>
          <p:nvPr/>
        </p:nvCxnSpPr>
        <p:spPr>
          <a:xfrm flipH="1">
            <a:off x="6983013" y="4372125"/>
            <a:ext cx="82890" cy="427001"/>
          </a:xfrm>
          <a:prstGeom prst="straightConnector1">
            <a:avLst/>
          </a:prstGeom>
          <a:ln w="63500">
            <a:solidFill>
              <a:srgbClr val="00E2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94613A59-A3A8-4579-A88C-84C11F08CBF2}"/>
              </a:ext>
            </a:extLst>
          </p:cNvPr>
          <p:cNvCxnSpPr>
            <a:cxnSpLocks/>
            <a:stCxn id="43" idx="2"/>
            <a:endCxn id="64" idx="0"/>
          </p:cNvCxnSpPr>
          <p:nvPr/>
        </p:nvCxnSpPr>
        <p:spPr>
          <a:xfrm>
            <a:off x="8853648" y="4374621"/>
            <a:ext cx="4940" cy="400311"/>
          </a:xfrm>
          <a:prstGeom prst="straightConnector1">
            <a:avLst/>
          </a:prstGeom>
          <a:ln w="63500">
            <a:solidFill>
              <a:srgbClr val="00E2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C03B2163-B48C-43CE-B0FE-38D873CB6651}"/>
              </a:ext>
            </a:extLst>
          </p:cNvPr>
          <p:cNvSpPr/>
          <p:nvPr/>
        </p:nvSpPr>
        <p:spPr>
          <a:xfrm>
            <a:off x="9833196" y="3457724"/>
            <a:ext cx="1925160" cy="2718223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Official Unemployment Rate:</a:t>
            </a: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Males: </a:t>
            </a:r>
            <a:r>
              <a:rPr lang="en-US" sz="2000" b="1" dirty="0">
                <a:solidFill>
                  <a:srgbClr val="FF0000"/>
                </a:solidFill>
              </a:rPr>
              <a:t>1.0%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Females: </a:t>
            </a:r>
            <a:r>
              <a:rPr lang="en-US" sz="2000" b="1" dirty="0">
                <a:solidFill>
                  <a:srgbClr val="FF0000"/>
                </a:solidFill>
              </a:rPr>
              <a:t>8.5%</a:t>
            </a:r>
          </a:p>
          <a:p>
            <a:pPr algn="ctr"/>
            <a:endParaRPr lang="en-US" sz="2000" b="1" dirty="0">
              <a:solidFill>
                <a:srgbClr val="FF0000"/>
              </a:solidFill>
            </a:endParaRPr>
          </a:p>
          <a:p>
            <a:pPr algn="ctr"/>
            <a:r>
              <a:rPr lang="en-US" sz="3600" b="1" dirty="0">
                <a:solidFill>
                  <a:schemeClr val="accent1"/>
                </a:solidFill>
              </a:rPr>
              <a:t>?</a:t>
            </a:r>
            <a:r>
              <a:rPr lang="en-US" sz="3600" b="1" dirty="0">
                <a:solidFill>
                  <a:srgbClr val="FB9FF0"/>
                </a:solidFill>
              </a:rPr>
              <a:t>?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30ED733-D8CF-4ED7-8E3F-22F0892F2A13}"/>
              </a:ext>
            </a:extLst>
          </p:cNvPr>
          <p:cNvSpPr txBox="1"/>
          <p:nvPr/>
        </p:nvSpPr>
        <p:spPr>
          <a:xfrm>
            <a:off x="3626189" y="5631824"/>
            <a:ext cx="308440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rgbClr val="FF0000"/>
                </a:solidFill>
              </a:rPr>
              <a:t>Gender labor market segmentation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A8D443B-7716-48AC-A414-E731FCC38674}"/>
              </a:ext>
            </a:extLst>
          </p:cNvPr>
          <p:cNvCxnSpPr>
            <a:cxnSpLocks/>
            <a:stCxn id="30" idx="1"/>
            <a:endCxn id="18" idx="0"/>
          </p:cNvCxnSpPr>
          <p:nvPr/>
        </p:nvCxnSpPr>
        <p:spPr>
          <a:xfrm flipH="1">
            <a:off x="2359793" y="3914925"/>
            <a:ext cx="186396" cy="182910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EEEB5FF-E561-4472-B543-9C16397C308F}"/>
              </a:ext>
            </a:extLst>
          </p:cNvPr>
          <p:cNvCxnSpPr>
            <a:cxnSpLocks/>
            <a:stCxn id="28" idx="3"/>
            <a:endCxn id="18" idx="0"/>
          </p:cNvCxnSpPr>
          <p:nvPr/>
        </p:nvCxnSpPr>
        <p:spPr>
          <a:xfrm>
            <a:off x="2039553" y="3914925"/>
            <a:ext cx="320240" cy="182910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6EBCBF61-C888-4020-8B2A-E52F800C6654}"/>
              </a:ext>
            </a:extLst>
          </p:cNvPr>
          <p:cNvSpPr/>
          <p:nvPr/>
        </p:nvSpPr>
        <p:spPr>
          <a:xfrm>
            <a:off x="1678900" y="5744026"/>
            <a:ext cx="1361786" cy="55485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tx1"/>
                </a:solidFill>
              </a:rPr>
              <a:t>207/100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452D28A-6185-44D1-9208-D882749EE491}"/>
              </a:ext>
            </a:extLst>
          </p:cNvPr>
          <p:cNvCxnSpPr>
            <a:cxnSpLocks/>
            <a:stCxn id="42" idx="3"/>
            <a:endCxn id="54" idx="0"/>
          </p:cNvCxnSpPr>
          <p:nvPr/>
        </p:nvCxnSpPr>
        <p:spPr>
          <a:xfrm>
            <a:off x="7749024" y="3914925"/>
            <a:ext cx="207029" cy="187658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3FF2075E-D035-4134-A89B-C73C94AD5E90}"/>
              </a:ext>
            </a:extLst>
          </p:cNvPr>
          <p:cNvCxnSpPr>
            <a:cxnSpLocks/>
            <a:stCxn id="43" idx="1"/>
            <a:endCxn id="54" idx="0"/>
          </p:cNvCxnSpPr>
          <p:nvPr/>
        </p:nvCxnSpPr>
        <p:spPr>
          <a:xfrm flipH="1">
            <a:off x="7956053" y="3917421"/>
            <a:ext cx="214473" cy="187408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ACC7EA29-21BB-4291-BB2D-61D7A8984782}"/>
              </a:ext>
            </a:extLst>
          </p:cNvPr>
          <p:cNvSpPr/>
          <p:nvPr/>
        </p:nvSpPr>
        <p:spPr>
          <a:xfrm>
            <a:off x="7313288" y="5791506"/>
            <a:ext cx="1285529" cy="55485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tx1"/>
                </a:solidFill>
              </a:rPr>
              <a:t>771/100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D057FDA-0F21-4C50-BA20-D39B4CCE3E8D}"/>
              </a:ext>
            </a:extLst>
          </p:cNvPr>
          <p:cNvSpPr txBox="1"/>
          <p:nvPr/>
        </p:nvSpPr>
        <p:spPr>
          <a:xfrm>
            <a:off x="4032308" y="4296282"/>
            <a:ext cx="218571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rgbClr val="FF0000"/>
                </a:solidFill>
              </a:rPr>
              <a:t>Local-migrant labor market segmentation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B9BDE45E-297C-48DF-A164-E996B038ACE4}"/>
              </a:ext>
            </a:extLst>
          </p:cNvPr>
          <p:cNvCxnSpPr>
            <a:cxnSpLocks/>
            <a:stCxn id="6" idx="3"/>
            <a:endCxn id="66" idx="0"/>
          </p:cNvCxnSpPr>
          <p:nvPr/>
        </p:nvCxnSpPr>
        <p:spPr>
          <a:xfrm>
            <a:off x="3011592" y="2574560"/>
            <a:ext cx="2191419" cy="107333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68EBE14-DDA6-4E98-9ADC-33DB3C3D1B5C}"/>
              </a:ext>
            </a:extLst>
          </p:cNvPr>
          <p:cNvCxnSpPr>
            <a:cxnSpLocks/>
            <a:stCxn id="34" idx="1"/>
            <a:endCxn id="66" idx="0"/>
          </p:cNvCxnSpPr>
          <p:nvPr/>
        </p:nvCxnSpPr>
        <p:spPr>
          <a:xfrm flipH="1">
            <a:off x="5203011" y="2574560"/>
            <a:ext cx="2011365" cy="107333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9CF5E68C-6F0C-40F3-AFA3-85D364A3913B}"/>
              </a:ext>
            </a:extLst>
          </p:cNvPr>
          <p:cNvSpPr/>
          <p:nvPr/>
        </p:nvSpPr>
        <p:spPr>
          <a:xfrm>
            <a:off x="4619468" y="3647899"/>
            <a:ext cx="1167086" cy="55485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tx1"/>
                </a:solidFill>
              </a:rPr>
              <a:t>23/100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0E4C04-1127-412F-AE18-566F99D4E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Understanding Oman: A Unique Player in the Gulf Region - April 22-23,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26338-9A10-4E05-9E4B-62AC07004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76FE4-7305-4D1E-9392-9F502340FD52}" type="slidenum">
              <a:rPr lang="en-US" smtClean="0"/>
              <a:t>25</a:t>
            </a:fld>
            <a:endParaRPr lang="en-US"/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96601421-4D13-4181-A79C-3CC26DA8CCA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51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u="sng" dirty="0"/>
              <a:t>VI. Omani Labor Force (NCSI 2017):</a:t>
            </a:r>
          </a:p>
        </p:txBody>
      </p:sp>
    </p:spTree>
    <p:extLst>
      <p:ext uri="{BB962C8B-B14F-4D97-AF65-F5344CB8AC3E}">
        <p14:creationId xmlns:p14="http://schemas.microsoft.com/office/powerpoint/2010/main" val="137229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7" grpId="0" animBg="1"/>
      <p:bldP spid="28" grpId="0" animBg="1"/>
      <p:bldP spid="30" grpId="0" animBg="1"/>
      <p:bldP spid="32" grpId="0" animBg="1"/>
      <p:bldP spid="34" grpId="0" animBg="1"/>
      <p:bldP spid="36" grpId="0" animBg="1"/>
      <p:bldP spid="42" grpId="0" animBg="1"/>
      <p:bldP spid="43" grpId="0" animBg="1"/>
      <p:bldP spid="61" grpId="0" animBg="1"/>
      <p:bldP spid="62" grpId="0" animBg="1"/>
      <p:bldP spid="63" grpId="0" animBg="1"/>
      <p:bldP spid="64" grpId="0" animBg="1"/>
      <p:bldP spid="82" grpId="0" animBg="1"/>
      <p:bldP spid="83" grpId="0"/>
      <p:bldP spid="18" grpId="0" animBg="1"/>
      <p:bldP spid="54" grpId="0" animBg="1"/>
      <p:bldP spid="55" grpId="0"/>
      <p:bldP spid="6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353D9F-6916-472F-A0D4-D672B0C89E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23204"/>
            <a:ext cx="5257800" cy="576210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B2F79D-2ADB-45EE-AE9B-2B0F7FA9A612}"/>
              </a:ext>
            </a:extLst>
          </p:cNvPr>
          <p:cNvSpPr txBox="1"/>
          <p:nvPr/>
        </p:nvSpPr>
        <p:spPr>
          <a:xfrm>
            <a:off x="6510104" y="1379577"/>
            <a:ext cx="480309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i="1" dirty="0"/>
              <a:t>University degree holders</a:t>
            </a:r>
            <a:r>
              <a:rPr lang="en-US" sz="2500" dirty="0"/>
              <a:t> comprise 9% of the employed labor force, split equally between Omanis and non-Omanis.</a:t>
            </a:r>
          </a:p>
          <a:p>
            <a:endParaRPr lang="en-US" sz="2500" dirty="0"/>
          </a:p>
          <a:p>
            <a:endParaRPr lang="en-US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About 75% of the employed labor force are non-Omanis who hold </a:t>
            </a:r>
            <a:r>
              <a:rPr lang="en-US" sz="2500" b="1" i="1" dirty="0"/>
              <a:t>less than a university degree</a:t>
            </a:r>
            <a:r>
              <a:rPr lang="en-US" sz="25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500" dirty="0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5E503C45-FD27-4D54-9E9B-BE8D60EF6069}"/>
              </a:ext>
            </a:extLst>
          </p:cNvPr>
          <p:cNvSpPr/>
          <p:nvPr/>
        </p:nvSpPr>
        <p:spPr>
          <a:xfrm>
            <a:off x="2083633" y="3604098"/>
            <a:ext cx="3627620" cy="1454046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8B617A8-C0BF-471E-A6BC-A2485092CE29}"/>
              </a:ext>
            </a:extLst>
          </p:cNvPr>
          <p:cNvCxnSpPr>
            <a:cxnSpLocks/>
            <a:endCxn id="7" idx="6"/>
          </p:cNvCxnSpPr>
          <p:nvPr/>
        </p:nvCxnSpPr>
        <p:spPr>
          <a:xfrm flipH="1">
            <a:off x="5711253" y="4331121"/>
            <a:ext cx="79885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9CC4BF21-BFE9-47AA-863F-61800BCE6A99}"/>
              </a:ext>
            </a:extLst>
          </p:cNvPr>
          <p:cNvSpPr/>
          <p:nvPr/>
        </p:nvSpPr>
        <p:spPr>
          <a:xfrm>
            <a:off x="2218544" y="3114210"/>
            <a:ext cx="457200" cy="4572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6C5929E-F042-4CBE-B06C-C9FF5B29D21E}"/>
              </a:ext>
            </a:extLst>
          </p:cNvPr>
          <p:cNvCxnSpPr>
            <a:cxnSpLocks/>
            <a:endCxn id="10" idx="6"/>
          </p:cNvCxnSpPr>
          <p:nvPr/>
        </p:nvCxnSpPr>
        <p:spPr>
          <a:xfrm flipH="1">
            <a:off x="2675744" y="1669175"/>
            <a:ext cx="3834360" cy="16736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0A74D5-DC6E-4C2F-BAC2-055AD7850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Understanding Oman: A Unique Player in the Gulf Region - April 22-23,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6EAE-4385-476E-AB20-3A70A7207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76FE4-7305-4D1E-9392-9F502340FD52}" type="slidenum">
              <a:rPr lang="en-US" smtClean="0"/>
              <a:t>26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25C8A88-672C-4538-8C35-244CA957AB9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51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u="sng" dirty="0"/>
              <a:t>VI. Employed by Nationality and Education (NCSI 2017):</a:t>
            </a:r>
          </a:p>
        </p:txBody>
      </p:sp>
    </p:spTree>
    <p:extLst>
      <p:ext uri="{BB962C8B-B14F-4D97-AF65-F5344CB8AC3E}">
        <p14:creationId xmlns:p14="http://schemas.microsoft.com/office/powerpoint/2010/main" val="195177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3A3D41-7F99-4612-8896-921F312FF6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84420"/>
            <a:ext cx="5257800" cy="583705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66EEDB-AAF2-49A1-9467-BC37D167B6E3}"/>
              </a:ext>
            </a:extLst>
          </p:cNvPr>
          <p:cNvSpPr txBox="1"/>
          <p:nvPr/>
        </p:nvSpPr>
        <p:spPr>
          <a:xfrm>
            <a:off x="6400800" y="1651589"/>
            <a:ext cx="4953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i="1" dirty="0"/>
              <a:t>For university degree holders</a:t>
            </a:r>
            <a:r>
              <a:rPr lang="en-US" sz="2500" dirty="0"/>
              <a:t>, about 13% of the Omani employed labor force are females, compared to 11% for males.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500" dirty="0"/>
          </a:p>
          <a:p>
            <a:endParaRPr lang="en-US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About 53% of the Omani employed labor force are males with </a:t>
            </a:r>
            <a:r>
              <a:rPr lang="en-US" sz="2500" b="1" i="1" dirty="0"/>
              <a:t>less than a university degree</a:t>
            </a:r>
            <a:r>
              <a:rPr lang="en-US" sz="2500" dirty="0"/>
              <a:t>.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BA587E64-2A29-4DA5-903E-C76CDD8DC12B}"/>
              </a:ext>
            </a:extLst>
          </p:cNvPr>
          <p:cNvSpPr/>
          <p:nvPr/>
        </p:nvSpPr>
        <p:spPr>
          <a:xfrm>
            <a:off x="2908092" y="3034792"/>
            <a:ext cx="1304143" cy="528403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26D5EB8-BDF2-4816-821E-C4584501CE16}"/>
              </a:ext>
            </a:extLst>
          </p:cNvPr>
          <p:cNvCxnSpPr>
            <a:cxnSpLocks/>
            <a:endCxn id="7" idx="6"/>
          </p:cNvCxnSpPr>
          <p:nvPr/>
        </p:nvCxnSpPr>
        <p:spPr>
          <a:xfrm flipH="1">
            <a:off x="4212235" y="1854315"/>
            <a:ext cx="2188565" cy="14446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5073A326-3998-43D6-BD1E-67F07C57FE06}"/>
              </a:ext>
            </a:extLst>
          </p:cNvPr>
          <p:cNvSpPr/>
          <p:nvPr/>
        </p:nvSpPr>
        <p:spPr>
          <a:xfrm>
            <a:off x="2297867" y="3656535"/>
            <a:ext cx="3473346" cy="1444678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5AD6189-67FC-4227-ADD6-E176B599E614}"/>
              </a:ext>
            </a:extLst>
          </p:cNvPr>
          <p:cNvCxnSpPr>
            <a:cxnSpLocks/>
            <a:endCxn id="11" idx="6"/>
          </p:cNvCxnSpPr>
          <p:nvPr/>
        </p:nvCxnSpPr>
        <p:spPr>
          <a:xfrm flipH="1" flipV="1">
            <a:off x="5771213" y="4378874"/>
            <a:ext cx="649576" cy="1323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2C10FF-4ECF-4282-849A-6553651F5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Understanding Oman: A Unique Player in the Gulf Region - April 22-23,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E544A7-D3B3-4198-9CFF-D78833426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76FE4-7305-4D1E-9392-9F502340FD52}" type="slidenum">
              <a:rPr lang="en-US" smtClean="0"/>
              <a:t>27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E5018E7-B7C6-49C4-8E26-DCB7684D9F1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51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u="sng" dirty="0"/>
              <a:t>VI. Employed Omanis by Education (NCSI 2017):</a:t>
            </a:r>
          </a:p>
        </p:txBody>
      </p:sp>
    </p:spTree>
    <p:extLst>
      <p:ext uri="{BB962C8B-B14F-4D97-AF65-F5344CB8AC3E}">
        <p14:creationId xmlns:p14="http://schemas.microsoft.com/office/powerpoint/2010/main" val="119840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BA08E2-48ED-423B-A430-E4ABBF44A3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84419"/>
            <a:ext cx="5532620" cy="583705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D21E57-D679-4C1A-9926-D7B271F90FEC}"/>
              </a:ext>
            </a:extLst>
          </p:cNvPr>
          <p:cNvSpPr txBox="1"/>
          <p:nvPr/>
        </p:nvSpPr>
        <p:spPr>
          <a:xfrm>
            <a:off x="6370820" y="2024730"/>
            <a:ext cx="49829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About 4.4% of the employed non-Omani labor force are males </a:t>
            </a:r>
            <a:r>
              <a:rPr lang="en-US" sz="2500" b="1" i="1" dirty="0"/>
              <a:t>holding a university degree</a:t>
            </a:r>
            <a:r>
              <a:rPr lang="en-US" sz="2500" dirty="0"/>
              <a:t>, compared to 1.3% for females.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About 83% of the employed non-Omani labor force are males with </a:t>
            </a:r>
            <a:r>
              <a:rPr lang="en-US" sz="2500" b="1" i="1" dirty="0"/>
              <a:t>less than a university degree</a:t>
            </a:r>
            <a:r>
              <a:rPr lang="en-US" sz="2500" dirty="0"/>
              <a:t>.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AB49FF65-5436-422F-AFB2-17517B33B5BD}"/>
              </a:ext>
            </a:extLst>
          </p:cNvPr>
          <p:cNvSpPr/>
          <p:nvPr/>
        </p:nvSpPr>
        <p:spPr>
          <a:xfrm>
            <a:off x="2458387" y="3755707"/>
            <a:ext cx="3237873" cy="1166962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5A54D0BD-29B7-4684-93C0-980264632F56}"/>
              </a:ext>
            </a:extLst>
          </p:cNvPr>
          <p:cNvSpPr/>
          <p:nvPr/>
        </p:nvSpPr>
        <p:spPr>
          <a:xfrm>
            <a:off x="2133599" y="3208172"/>
            <a:ext cx="414728" cy="363511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A542884-5ABB-43F9-9B34-BC136A5D7F84}"/>
              </a:ext>
            </a:extLst>
          </p:cNvPr>
          <p:cNvCxnSpPr>
            <a:cxnSpLocks/>
            <a:endCxn id="8" idx="6"/>
          </p:cNvCxnSpPr>
          <p:nvPr/>
        </p:nvCxnSpPr>
        <p:spPr>
          <a:xfrm flipH="1">
            <a:off x="2548327" y="2222966"/>
            <a:ext cx="3927424" cy="11669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35739BA-02D1-48BE-80A5-208D6FE6E001}"/>
              </a:ext>
            </a:extLst>
          </p:cNvPr>
          <p:cNvCxnSpPr>
            <a:cxnSpLocks/>
            <a:endCxn id="7" idx="6"/>
          </p:cNvCxnSpPr>
          <p:nvPr/>
        </p:nvCxnSpPr>
        <p:spPr>
          <a:xfrm flipH="1" flipV="1">
            <a:off x="5696260" y="4339188"/>
            <a:ext cx="799482" cy="1910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36E33F-5406-4240-ABC7-49ABE6694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Understanding Oman: A Unique Player in the Gulf Region - April 22-23,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BE9697-03B7-480D-B1C3-D5BB39994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76FE4-7305-4D1E-9392-9F502340FD52}" type="slidenum">
              <a:rPr lang="en-US" smtClean="0"/>
              <a:t>28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19957A5-A8FE-4C8C-8A3D-FFDFDFC1B96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51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u="sng" dirty="0"/>
              <a:t>VI. Employed Non-Omanis by Education (NCSI 2017):</a:t>
            </a:r>
          </a:p>
        </p:txBody>
      </p:sp>
    </p:spTree>
    <p:extLst>
      <p:ext uri="{BB962C8B-B14F-4D97-AF65-F5344CB8AC3E}">
        <p14:creationId xmlns:p14="http://schemas.microsoft.com/office/powerpoint/2010/main" val="135518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A2658E-91FB-487F-BCBD-F3AAD8DDEB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41804"/>
            <a:ext cx="5257799" cy="37242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CDB46D-16AF-47D5-B8A0-8AD2FB8BFB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241805"/>
            <a:ext cx="5257799" cy="37242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936D8B-DF16-4AF1-B513-92EF0BE9297A}"/>
              </a:ext>
            </a:extLst>
          </p:cNvPr>
          <p:cNvSpPr txBox="1"/>
          <p:nvPr/>
        </p:nvSpPr>
        <p:spPr>
          <a:xfrm>
            <a:off x="2333468" y="1173959"/>
            <a:ext cx="752506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rgbClr val="FF0000"/>
                </a:solidFill>
              </a:rPr>
              <a:t>A public – private labor market segmentation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14BCE7-4E20-4A69-AD54-7F92EF4E0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Understanding Oman: A Unique Player in the Gulf Region - April 22-23,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A1F384-BB27-44A6-AC4B-333D9DD64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76FE4-7305-4D1E-9392-9F502340FD52}" type="slidenum">
              <a:rPr lang="en-US" smtClean="0"/>
              <a:t>29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59C07ED-7833-4F91-81D1-96A8D91F90F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51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u="sng" dirty="0"/>
              <a:t>VI. Employment by Nationality and Sector (NCSI 2017):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0124B1B-BF9F-4523-9F87-F8A6641497EB}"/>
              </a:ext>
            </a:extLst>
          </p:cNvPr>
          <p:cNvCxnSpPr>
            <a:stCxn id="7" idx="0"/>
            <a:endCxn id="8" idx="2"/>
          </p:cNvCxnSpPr>
          <p:nvPr/>
        </p:nvCxnSpPr>
        <p:spPr>
          <a:xfrm flipH="1" flipV="1">
            <a:off x="6095999" y="1651013"/>
            <a:ext cx="2628900" cy="5907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7EE873B-13DD-4267-8DE2-C3D2D7B730A6}"/>
              </a:ext>
            </a:extLst>
          </p:cNvPr>
          <p:cNvCxnSpPr>
            <a:cxnSpLocks/>
            <a:stCxn id="5" idx="0"/>
            <a:endCxn id="8" idx="2"/>
          </p:cNvCxnSpPr>
          <p:nvPr/>
        </p:nvCxnSpPr>
        <p:spPr>
          <a:xfrm flipV="1">
            <a:off x="3467100" y="1651013"/>
            <a:ext cx="2628899" cy="5907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596F618-703F-49F6-A6C1-BD9507A21C94}"/>
              </a:ext>
            </a:extLst>
          </p:cNvPr>
          <p:cNvSpPr txBox="1"/>
          <p:nvPr/>
        </p:nvSpPr>
        <p:spPr>
          <a:xfrm>
            <a:off x="2485868" y="5643520"/>
            <a:ext cx="752506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rgbClr val="FF0000"/>
                </a:solidFill>
              </a:rPr>
              <a:t>Failure of Nationalization (</a:t>
            </a:r>
            <a:r>
              <a:rPr lang="en-US" sz="2500" b="1" dirty="0" err="1">
                <a:solidFill>
                  <a:srgbClr val="FF0000"/>
                </a:solidFill>
              </a:rPr>
              <a:t>Omanization</a:t>
            </a:r>
            <a:r>
              <a:rPr lang="en-US" sz="2500" b="1" dirty="0">
                <a:solidFill>
                  <a:srgbClr val="FF0000"/>
                </a:solidFill>
              </a:rPr>
              <a:t>) Policies</a:t>
            </a:r>
          </a:p>
        </p:txBody>
      </p:sp>
    </p:spTree>
    <p:extLst>
      <p:ext uri="{BB962C8B-B14F-4D97-AF65-F5344CB8AC3E}">
        <p14:creationId xmlns:p14="http://schemas.microsoft.com/office/powerpoint/2010/main" val="406766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5C8A7-B5EF-4B69-BAED-6CD172BC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4420"/>
            <a:ext cx="10515600" cy="4351338"/>
          </a:xfrm>
        </p:spPr>
        <p:txBody>
          <a:bodyPr>
            <a:normAutofit/>
          </a:bodyPr>
          <a:lstStyle/>
          <a:p>
            <a:endParaRPr lang="en-US" sz="2500" dirty="0"/>
          </a:p>
          <a:p>
            <a:r>
              <a:rPr lang="en-US" sz="2500" b="1" i="1" dirty="0"/>
              <a:t>By the mid 17</a:t>
            </a:r>
            <a:r>
              <a:rPr lang="en-US" sz="2500" b="1" i="1" baseline="30000" dirty="0"/>
              <a:t>th</a:t>
            </a:r>
            <a:r>
              <a:rPr lang="en-US" sz="2500" b="1" i="1" dirty="0"/>
              <a:t> century, Omanis managed to expel the Portuguese</a:t>
            </a:r>
            <a:r>
              <a:rPr lang="en-US" sz="2500" dirty="0"/>
              <a:t> out of Oman and sought dominance over other Portuguese dominions, particularly in the Swahili coast.</a:t>
            </a:r>
          </a:p>
          <a:p>
            <a:endParaRPr lang="en-US" sz="2500" dirty="0"/>
          </a:p>
          <a:p>
            <a:r>
              <a:rPr lang="en-US" sz="2500" b="1" i="1" dirty="0"/>
              <a:t>The Omani Empire seized control over a wide area of land</a:t>
            </a:r>
            <a:r>
              <a:rPr lang="en-US" sz="2500" dirty="0"/>
              <a:t>, including a coastal stretch extending from the eastern coast of the </a:t>
            </a:r>
            <a:r>
              <a:rPr lang="en-US" sz="2500" b="1" i="1" dirty="0"/>
              <a:t>Arabian gulf</a:t>
            </a:r>
            <a:r>
              <a:rPr lang="en-US" sz="2500" dirty="0"/>
              <a:t> across to </a:t>
            </a:r>
            <a:r>
              <a:rPr lang="en-US" sz="2500" b="1" i="1" dirty="0" err="1"/>
              <a:t>Galehdar</a:t>
            </a:r>
            <a:r>
              <a:rPr lang="en-US" sz="2500" b="1" i="1" dirty="0"/>
              <a:t> in Persia</a:t>
            </a:r>
            <a:r>
              <a:rPr lang="en-US" sz="2500" dirty="0"/>
              <a:t> and </a:t>
            </a:r>
            <a:r>
              <a:rPr lang="en-US" sz="2500" b="1" i="1" dirty="0"/>
              <a:t>Gwadar in Pakistan</a:t>
            </a:r>
            <a:r>
              <a:rPr lang="en-US" sz="2500" dirty="0"/>
              <a:t>, and along the Omani and Swahili coast to </a:t>
            </a:r>
            <a:r>
              <a:rPr lang="en-US" sz="2500" dirty="0" err="1"/>
              <a:t>Mazambique</a:t>
            </a:r>
            <a:r>
              <a:rPr lang="en-US" sz="2500" dirty="0"/>
              <a:t>. </a:t>
            </a:r>
            <a:r>
              <a:rPr lang="en-US" sz="2500" b="1" i="1" dirty="0"/>
              <a:t>A stretch of about 5000 miles</a:t>
            </a:r>
            <a:r>
              <a:rPr lang="en-US" sz="2500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936AB7-47AE-4CD0-AA76-AFF72113C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Understanding Oman: A Unique Player in the Gulf Region - April 22-23,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58A534-9837-4DDC-80D7-23957468D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76FE4-7305-4D1E-9392-9F502340FD52}" type="slidenum">
              <a:rPr lang="en-US" smtClean="0"/>
              <a:t>3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B269941-DE0E-47A2-817F-BD1125713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9295"/>
          </a:xfrm>
        </p:spPr>
        <p:txBody>
          <a:bodyPr>
            <a:normAutofit fontScale="90000"/>
          </a:bodyPr>
          <a:lstStyle/>
          <a:p>
            <a:r>
              <a:rPr lang="en-US" sz="3200" b="1" u="sng" dirty="0"/>
              <a:t>I. Historical Background:</a:t>
            </a:r>
          </a:p>
        </p:txBody>
      </p:sp>
    </p:spTree>
    <p:extLst>
      <p:ext uri="{BB962C8B-B14F-4D97-AF65-F5344CB8AC3E}">
        <p14:creationId xmlns:p14="http://schemas.microsoft.com/office/powerpoint/2010/main" val="19888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0DAE917-638D-48FF-A74C-9A33C52345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78" y="1690688"/>
            <a:ext cx="5363747" cy="3999706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4D92CC-7AE9-436D-BA3A-321C9F3CA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Understanding Oman: A Unique Player in the Gulf Region - April 22-23,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CC3C86-1992-4DC0-91AE-AFE987293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76FE4-7305-4D1E-9392-9F502340FD52}" type="slidenum">
              <a:rPr lang="en-US" smtClean="0"/>
              <a:t>30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24B5BA-B233-4FA6-8228-4AB153084C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690688"/>
            <a:ext cx="5211812" cy="39997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7DC2A04-C263-4183-9592-5AE27E2FFA88}"/>
              </a:ext>
            </a:extLst>
          </p:cNvPr>
          <p:cNvSpPr txBox="1"/>
          <p:nvPr/>
        </p:nvSpPr>
        <p:spPr>
          <a:xfrm>
            <a:off x="3474086" y="3244334"/>
            <a:ext cx="8094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0.19m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BA009B-2BD6-4DE2-BAD4-19968A558AE7}"/>
              </a:ext>
            </a:extLst>
          </p:cNvPr>
          <p:cNvSpPr txBox="1"/>
          <p:nvPr/>
        </p:nvSpPr>
        <p:spPr>
          <a:xfrm>
            <a:off x="2607156" y="3801466"/>
            <a:ext cx="8094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0.24m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02F537-1356-4C4A-B840-6ACE5577C7C0}"/>
              </a:ext>
            </a:extLst>
          </p:cNvPr>
          <p:cNvSpPr txBox="1"/>
          <p:nvPr/>
        </p:nvSpPr>
        <p:spPr>
          <a:xfrm>
            <a:off x="8465814" y="3903902"/>
            <a:ext cx="8094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1.5m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196FF3-323B-4138-961C-4E34F5EC7354}"/>
              </a:ext>
            </a:extLst>
          </p:cNvPr>
          <p:cNvSpPr txBox="1"/>
          <p:nvPr/>
        </p:nvSpPr>
        <p:spPr>
          <a:xfrm>
            <a:off x="8370640" y="2356644"/>
            <a:ext cx="8094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0.04m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893414-8C8B-4F27-B245-7A2DA0176A25}"/>
              </a:ext>
            </a:extLst>
          </p:cNvPr>
          <p:cNvSpPr txBox="1"/>
          <p:nvPr/>
        </p:nvSpPr>
        <p:spPr>
          <a:xfrm>
            <a:off x="8033476" y="2872966"/>
            <a:ext cx="8094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0.29m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8501A9D-A870-44FE-B60B-5BE9E473393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51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u="sng" dirty="0"/>
              <a:t>VI. Employment of Nationality by Sector (NCSI 2017):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860144-F592-4883-86FB-21438A7A3542}"/>
              </a:ext>
            </a:extLst>
          </p:cNvPr>
          <p:cNvSpPr txBox="1"/>
          <p:nvPr/>
        </p:nvSpPr>
        <p:spPr>
          <a:xfrm>
            <a:off x="2114351" y="1246722"/>
            <a:ext cx="800474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>
                <a:solidFill>
                  <a:srgbClr val="FF0000"/>
                </a:solidFill>
              </a:rPr>
              <a:t>55</a:t>
            </a:r>
            <a:r>
              <a:rPr lang="en-US" sz="2500" b="1" dirty="0">
                <a:solidFill>
                  <a:srgbClr val="FF0000"/>
                </a:solidFill>
              </a:rPr>
              <a:t>% of Omanis are already employed in the private sector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F51750-DEE1-484D-BC62-6A95F300AAC3}"/>
              </a:ext>
            </a:extLst>
          </p:cNvPr>
          <p:cNvSpPr txBox="1"/>
          <p:nvPr/>
        </p:nvSpPr>
        <p:spPr>
          <a:xfrm>
            <a:off x="2266751" y="5566388"/>
            <a:ext cx="800474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rgbClr val="00E200"/>
                </a:solidFill>
              </a:rPr>
              <a:t>FAILURE of nationalization policies Overstated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CF760A9-B226-448B-9522-921411B32EBF}"/>
              </a:ext>
            </a:extLst>
          </p:cNvPr>
          <p:cNvSpPr/>
          <p:nvPr/>
        </p:nvSpPr>
        <p:spPr>
          <a:xfrm>
            <a:off x="6993617" y="1946584"/>
            <a:ext cx="3412135" cy="34527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894BEFB-BC7A-4DE9-BF2D-C3D78C499E93}"/>
              </a:ext>
            </a:extLst>
          </p:cNvPr>
          <p:cNvCxnSpPr>
            <a:cxnSpLocks/>
          </p:cNvCxnSpPr>
          <p:nvPr/>
        </p:nvCxnSpPr>
        <p:spPr>
          <a:xfrm flipH="1">
            <a:off x="7105342" y="3674935"/>
            <a:ext cx="459778" cy="1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4DC1C-DA73-428D-8D88-7D16C6BEC3B8}"/>
              </a:ext>
            </a:extLst>
          </p:cNvPr>
          <p:cNvCxnSpPr>
            <a:cxnSpLocks/>
          </p:cNvCxnSpPr>
          <p:nvPr/>
        </p:nvCxnSpPr>
        <p:spPr>
          <a:xfrm>
            <a:off x="9826053" y="3674929"/>
            <a:ext cx="459779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705DD5F-8B0C-4DDD-A9B2-4470873B8E2D}"/>
              </a:ext>
            </a:extLst>
          </p:cNvPr>
          <p:cNvCxnSpPr>
            <a:cxnSpLocks/>
          </p:cNvCxnSpPr>
          <p:nvPr/>
        </p:nvCxnSpPr>
        <p:spPr>
          <a:xfrm>
            <a:off x="3474086" y="3674929"/>
            <a:ext cx="1447233" cy="228973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ABC0B8D-8297-497C-8FF9-25E8ED1B8E8C}"/>
              </a:ext>
            </a:extLst>
          </p:cNvPr>
          <p:cNvCxnSpPr>
            <a:cxnSpLocks/>
          </p:cNvCxnSpPr>
          <p:nvPr/>
        </p:nvCxnSpPr>
        <p:spPr>
          <a:xfrm flipV="1">
            <a:off x="4124965" y="4087657"/>
            <a:ext cx="428469" cy="596269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6EC1983A-0A29-42EE-B82D-A61DCAB15A98}"/>
              </a:ext>
            </a:extLst>
          </p:cNvPr>
          <p:cNvSpPr txBox="1"/>
          <p:nvPr/>
        </p:nvSpPr>
        <p:spPr>
          <a:xfrm>
            <a:off x="10285832" y="2622241"/>
            <a:ext cx="763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FDIs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810A855-09F0-4F45-AF6B-70D667F3C3E2}"/>
              </a:ext>
            </a:extLst>
          </p:cNvPr>
          <p:cNvSpPr txBox="1"/>
          <p:nvPr/>
        </p:nvSpPr>
        <p:spPr>
          <a:xfrm>
            <a:off x="10519748" y="3244334"/>
            <a:ext cx="1525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Privatization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32BCDC7-E966-4FBD-836E-E1508849FCA1}"/>
              </a:ext>
            </a:extLst>
          </p:cNvPr>
          <p:cNvSpPr txBox="1"/>
          <p:nvPr/>
        </p:nvSpPr>
        <p:spPr>
          <a:xfrm>
            <a:off x="10405752" y="3953703"/>
            <a:ext cx="1525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Tax Reforms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F21D538-741E-41E3-B477-538C94042928}"/>
              </a:ext>
            </a:extLst>
          </p:cNvPr>
          <p:cNvSpPr txBox="1"/>
          <p:nvPr/>
        </p:nvSpPr>
        <p:spPr>
          <a:xfrm>
            <a:off x="92496" y="2386098"/>
            <a:ext cx="3040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Migrant Minimum Wages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DCD3B01-532B-4A5E-8BD4-FD0373119BA7}"/>
              </a:ext>
            </a:extLst>
          </p:cNvPr>
          <p:cNvSpPr txBox="1"/>
          <p:nvPr/>
        </p:nvSpPr>
        <p:spPr>
          <a:xfrm>
            <a:off x="1020372" y="2986152"/>
            <a:ext cx="1551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Tax policies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E95E44E-976A-4571-9E23-57FD7705BBFC}"/>
              </a:ext>
            </a:extLst>
          </p:cNvPr>
          <p:cNvSpPr txBox="1"/>
          <p:nvPr/>
        </p:nvSpPr>
        <p:spPr>
          <a:xfrm>
            <a:off x="661376" y="3518225"/>
            <a:ext cx="1855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Labor Mobility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E07247F-3D42-4E68-B768-1790A3B0A55D}"/>
              </a:ext>
            </a:extLst>
          </p:cNvPr>
          <p:cNvSpPr txBox="1"/>
          <p:nvPr/>
        </p:nvSpPr>
        <p:spPr>
          <a:xfrm>
            <a:off x="752074" y="4087657"/>
            <a:ext cx="1855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Labor Flexibility </a:t>
            </a:r>
          </a:p>
        </p:txBody>
      </p:sp>
    </p:spTree>
    <p:extLst>
      <p:ext uri="{BB962C8B-B14F-4D97-AF65-F5344CB8AC3E}">
        <p14:creationId xmlns:p14="http://schemas.microsoft.com/office/powerpoint/2010/main" val="90581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animBg="1"/>
      <p:bldP spid="50" grpId="0"/>
      <p:bldP spid="51" grpId="0"/>
      <p:bldP spid="52" grpId="0"/>
      <p:bldP spid="54" grpId="0"/>
      <p:bldP spid="55" grpId="0"/>
      <p:bldP spid="56" grpId="0"/>
      <p:bldP spid="5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7BF4D0-3892-46E2-9B26-D3AA36629C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63118"/>
            <a:ext cx="5257800" cy="5239343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650FA6-D56D-4911-8874-0C79C7804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Understanding Oman: A Unique Player in the Gulf Region - April 22-23,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C9F377-99D6-435C-8829-F5F84FAA8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76FE4-7305-4D1E-9392-9F502340FD52}" type="slidenum">
              <a:rPr lang="en-US" smtClean="0"/>
              <a:t>31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B111B62-6F19-42FE-ACA4-CB5870FD3C9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51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u="sng" dirty="0"/>
              <a:t>V. Migrant and Gender Labor Market Segmentations: Wages: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610130-A573-4D20-9D69-8CB26D352DF5}"/>
              </a:ext>
            </a:extLst>
          </p:cNvPr>
          <p:cNvSpPr txBox="1"/>
          <p:nvPr/>
        </p:nvSpPr>
        <p:spPr>
          <a:xfrm>
            <a:off x="0" y="6048573"/>
            <a:ext cx="124173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 err="1"/>
              <a:t>Alfarhan</a:t>
            </a:r>
            <a:r>
              <a:rPr lang="en-US" sz="1400" dirty="0"/>
              <a:t>, U. F. and Al-</a:t>
            </a:r>
            <a:r>
              <a:rPr lang="en-US" sz="1400" dirty="0" err="1"/>
              <a:t>Busaidi</a:t>
            </a:r>
            <a:r>
              <a:rPr lang="en-US" sz="1400" dirty="0"/>
              <a:t>, S. (Forthcoming). “Women’s earnings between migration status and glass ceilings: A double penalty?”. Applied Economics Letters.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D0347F-D04D-4214-832F-5AD1128BDBB3}"/>
              </a:ext>
            </a:extLst>
          </p:cNvPr>
          <p:cNvSpPr txBox="1"/>
          <p:nvPr/>
        </p:nvSpPr>
        <p:spPr>
          <a:xfrm>
            <a:off x="6400800" y="1394085"/>
            <a:ext cx="5257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i="1" dirty="0"/>
              <a:t>Data Source</a:t>
            </a:r>
            <a:r>
              <a:rPr lang="en-US" sz="2500" dirty="0"/>
              <a:t>: Open-source </a:t>
            </a:r>
            <a:r>
              <a:rPr lang="en-US" sz="2500" dirty="0" err="1"/>
              <a:t>SalaryExporer</a:t>
            </a:r>
            <a:r>
              <a:rPr lang="en-US" sz="25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i="1" dirty="0"/>
              <a:t>Number of individuals</a:t>
            </a:r>
            <a:r>
              <a:rPr lang="en-US" sz="2500" dirty="0"/>
              <a:t>: 7384 skilled full-time private workers.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i="1" dirty="0"/>
              <a:t>Period</a:t>
            </a:r>
            <a:r>
              <a:rPr lang="en-US" sz="2500" dirty="0"/>
              <a:t>: 2010 – 2016.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i="1" dirty="0"/>
              <a:t>Local men</a:t>
            </a:r>
            <a:r>
              <a:rPr lang="en-US" sz="2500" dirty="0"/>
              <a:t>: 5.2% - Earn $30.8/hour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i="1" dirty="0"/>
              <a:t>Migrant men</a:t>
            </a:r>
            <a:r>
              <a:rPr lang="en-US" sz="2500" dirty="0"/>
              <a:t>: 85% - Earn $23.3/hour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i="1" dirty="0"/>
              <a:t>Migrant women</a:t>
            </a:r>
            <a:r>
              <a:rPr lang="en-US" sz="2500" dirty="0"/>
              <a:t>: 9.8% - $20.1/hour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8135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489816-1825-404D-878D-65B10CEAC9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79490"/>
            <a:ext cx="5257800" cy="484182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6FA5DF-0201-46BB-A67A-DE4A6F3E8A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84420"/>
            <a:ext cx="4581525" cy="4736891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B09DD0-5B6B-41DE-8EC8-FFDC9297A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Understanding Oman: A Unique Player in the Gulf Region - April 22-23,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715CCD-E22C-46CE-BBE5-70EC200E6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76FE4-7305-4D1E-9392-9F502340FD52}" type="slidenum">
              <a:rPr lang="en-US" smtClean="0"/>
              <a:t>32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F2572A5-E83F-47B0-9A65-1C9FA7A4012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51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u="sng" dirty="0"/>
              <a:t>V. Labor Market Segmentations: Worker’s characteristics: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272FD6-ED10-4C67-BFB9-16B94DF80BD5}"/>
              </a:ext>
            </a:extLst>
          </p:cNvPr>
          <p:cNvSpPr txBox="1"/>
          <p:nvPr/>
        </p:nvSpPr>
        <p:spPr>
          <a:xfrm>
            <a:off x="838200" y="5411451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Migrants possess a higher average educational attainment.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201F85-4793-4819-B3BA-B2AF3F19E98C}"/>
              </a:ext>
            </a:extLst>
          </p:cNvPr>
          <p:cNvSpPr txBox="1"/>
          <p:nvPr/>
        </p:nvSpPr>
        <p:spPr>
          <a:xfrm>
            <a:off x="6071640" y="5327249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Migrants on average work in higher occupational positions.</a:t>
            </a:r>
          </a:p>
        </p:txBody>
      </p:sp>
    </p:spTree>
    <p:extLst>
      <p:ext uri="{BB962C8B-B14F-4D97-AF65-F5344CB8AC3E}">
        <p14:creationId xmlns:p14="http://schemas.microsoft.com/office/powerpoint/2010/main" val="24423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00AC4F-7293-43AA-B66E-FC0D10453A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820711"/>
            <a:ext cx="5257800" cy="5535639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E2FFB5-6F6D-4DC9-845D-2811E5398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Understanding Oman: A Unique Player in the Gulf Region - April 22-23,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218231-7A38-41B2-A188-552C28B24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76FE4-7305-4D1E-9392-9F502340FD52}" type="slidenum">
              <a:rPr lang="en-US" smtClean="0"/>
              <a:t>33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C62742-BC5A-467E-9D08-A4847B505684}"/>
              </a:ext>
            </a:extLst>
          </p:cNvPr>
          <p:cNvSpPr txBox="1"/>
          <p:nvPr/>
        </p:nvSpPr>
        <p:spPr>
          <a:xfrm>
            <a:off x="6386435" y="2003480"/>
            <a:ext cx="46769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Most workers possess a high or perfect education-job match.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A higher percentage of migrants possess a perfect education-job match.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5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9FE0C4B-DD21-4A32-BFF9-723D53072E5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51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u="sng" dirty="0"/>
              <a:t>V. Labor Market Segmentations: Worker’s characteristics:</a:t>
            </a:r>
          </a:p>
        </p:txBody>
      </p:sp>
    </p:spTree>
    <p:extLst>
      <p:ext uri="{BB962C8B-B14F-4D97-AF65-F5344CB8AC3E}">
        <p14:creationId xmlns:p14="http://schemas.microsoft.com/office/powerpoint/2010/main" val="119389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134394C-63C9-4F2D-9DEE-63614E5F68F8}"/>
                  </a:ext>
                </a:extLst>
              </p:cNvPr>
              <p:cNvSpPr/>
              <p:nvPr/>
            </p:nvSpPr>
            <p:spPr>
              <a:xfrm>
                <a:off x="553389" y="3324826"/>
                <a:ext cx="11168921" cy="506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smtClean="0">
                          <a:latin typeface="Cambria Math" panose="02040503050406030204" pitchFamily="18" charset="0"/>
                        </a:rPr>
                        <m:t>∆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𝑸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𝑴</m:t>
                          </m:r>
                        </m:sup>
                      </m:sSup>
                      <m:r>
                        <a:rPr lang="en-US" b="1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𝑳𝑴</m:t>
                                      </m:r>
                                    </m:e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𝑳𝑴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𝝉</m:t>
                                  </m:r>
                                </m:e>
                              </m:d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𝑳𝑴</m:t>
                                      </m:r>
                                    </m:e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𝑴𝑴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</m:d>
                        </m:e>
                      </m:d>
                      <m:r>
                        <a:rPr lang="en-US" b="1" i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𝑳𝑴</m:t>
                                      </m:r>
                                    </m:e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𝑴𝑴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𝝉</m:t>
                                  </m:r>
                                </m:e>
                              </m:d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𝑴𝑴</m:t>
                                      </m:r>
                                    </m:e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𝑴𝑴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</m:d>
                        </m:e>
                      </m:d>
                      <m:r>
                        <a:rPr lang="en-US" b="1" i="0">
                          <a:latin typeface="Cambria Math" panose="02040503050406030204" pitchFamily="18" charset="0"/>
                        </a:rPr>
                        <m:t>   ∀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𝝉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∈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sub>
                          </m:sSub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𝟐𝟎</m:t>
                              </m:r>
                            </m:sub>
                          </m:sSub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, …,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𝟗𝟎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134394C-63C9-4F2D-9DEE-63614E5F68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389" y="3324826"/>
                <a:ext cx="11168921" cy="506870"/>
              </a:xfrm>
              <a:prstGeom prst="rect">
                <a:avLst/>
              </a:prstGeom>
              <a:blipFill>
                <a:blip r:embed="rId2"/>
                <a:stretch>
                  <a:fillRect t="-177381" b="-25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BFD2575-3D8E-46BD-BEAE-026F1B15451F}"/>
                  </a:ext>
                </a:extLst>
              </p:cNvPr>
              <p:cNvSpPr/>
              <p:nvPr/>
            </p:nvSpPr>
            <p:spPr>
              <a:xfrm>
                <a:off x="629588" y="4748090"/>
                <a:ext cx="11287591" cy="506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smtClean="0">
                          <a:latin typeface="Cambria Math" panose="02040503050406030204" pitchFamily="18" charset="0"/>
                        </a:rPr>
                        <m:t>∆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𝑸𝑬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𝑮</m:t>
                          </m:r>
                        </m:sup>
                      </m:sSup>
                      <m:r>
                        <a:rPr lang="en-US" b="1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𝑴𝑴</m:t>
                                      </m:r>
                                    </m:e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𝑴𝑴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𝝉</m:t>
                                  </m:r>
                                </m:e>
                              </m:d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𝑴𝑴</m:t>
                                      </m:r>
                                    </m:e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𝑴𝑾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</m:d>
                        </m:e>
                      </m:d>
                      <m:r>
                        <a:rPr lang="en-US" b="1" i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𝑴𝑴</m:t>
                                      </m:r>
                                    </m:e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𝑴𝑾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𝝉</m:t>
                                  </m:r>
                                </m:e>
                              </m:d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𝑳𝑴</m:t>
                                      </m:r>
                                    </m:e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𝑴𝑾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</m:d>
                        </m:e>
                      </m:d>
                      <m:r>
                        <a:rPr lang="en-US" b="1" i="0">
                          <a:latin typeface="Cambria Math" panose="02040503050406030204" pitchFamily="18" charset="0"/>
                        </a:rPr>
                        <m:t>   ∀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𝝉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∈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sub>
                          </m:sSub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𝟐𝟎</m:t>
                              </m:r>
                            </m:sub>
                          </m:sSub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, …,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𝟗𝟎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BFD2575-3D8E-46BD-BEAE-026F1B1545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588" y="4748090"/>
                <a:ext cx="11287591" cy="506870"/>
              </a:xfrm>
              <a:prstGeom prst="rect">
                <a:avLst/>
              </a:prstGeom>
              <a:blipFill>
                <a:blip r:embed="rId3"/>
                <a:stretch>
                  <a:fillRect t="-179518" b="-261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368F881-CB87-4502-BEE0-B357BFD8C5A1}"/>
                  </a:ext>
                </a:extLst>
              </p:cNvPr>
              <p:cNvSpPr/>
              <p:nvPr/>
            </p:nvSpPr>
            <p:spPr>
              <a:xfrm>
                <a:off x="3542665" y="1835464"/>
                <a:ext cx="5571355" cy="375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smtClean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𝑸𝑬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             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=               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𝑸𝑬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𝑴</m:t>
                        </m:r>
                      </m:sup>
                    </m:sSup>
                    <m:r>
                      <a:rPr lang="en-US" b="1" i="0" smtClean="0">
                        <a:latin typeface="Cambria Math" panose="02040503050406030204" pitchFamily="18" charset="0"/>
                      </a:rPr>
                      <m:t>               +               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𝑸𝑬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𝑮</m:t>
                        </m:r>
                      </m:sup>
                    </m:sSup>
                    <m:r>
                      <a:rPr lang="en-US" b="1" i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368F881-CB87-4502-BEE0-B357BFD8C5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2665" y="1835464"/>
                <a:ext cx="5571355" cy="375552"/>
              </a:xfrm>
              <a:prstGeom prst="rect">
                <a:avLst/>
              </a:prstGeom>
              <a:blipFill>
                <a:blip r:embed="rId4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B5C2F39-E5F7-4E02-9371-8B8FCCFDF0E6}"/>
              </a:ext>
            </a:extLst>
          </p:cNvPr>
          <p:cNvSpPr txBox="1"/>
          <p:nvPr/>
        </p:nvSpPr>
        <p:spPr>
          <a:xfrm>
            <a:off x="838200" y="1218378"/>
            <a:ext cx="98741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Conditional Counterfactual Decompositions, </a:t>
            </a:r>
            <a:r>
              <a:rPr lang="en-US" sz="2000" b="1" dirty="0" err="1"/>
              <a:t>Chernozukov</a:t>
            </a:r>
            <a:r>
              <a:rPr lang="en-US" sz="2000" b="1" dirty="0"/>
              <a:t>, Fernández‐Val and </a:t>
            </a:r>
            <a:r>
              <a:rPr lang="en-US" sz="2000" b="1" dirty="0" err="1"/>
              <a:t>Melly</a:t>
            </a:r>
            <a:r>
              <a:rPr lang="en-US" sz="2000" b="1" dirty="0"/>
              <a:t> (2013):</a:t>
            </a:r>
          </a:p>
        </p:txBody>
      </p:sp>
      <p:sp>
        <p:nvSpPr>
          <p:cNvPr id="9" name="Callout: Up Arrow 8">
            <a:extLst>
              <a:ext uri="{FF2B5EF4-FFF2-40B4-BE49-F238E27FC236}">
                <a16:creationId xmlns:a16="http://schemas.microsoft.com/office/drawing/2014/main" id="{01C1FE0A-BBB3-4954-8544-C0E7B3021916}"/>
              </a:ext>
            </a:extLst>
          </p:cNvPr>
          <p:cNvSpPr/>
          <p:nvPr/>
        </p:nvSpPr>
        <p:spPr>
          <a:xfrm>
            <a:off x="2910583" y="2211431"/>
            <a:ext cx="1961220" cy="506870"/>
          </a:xfrm>
          <a:prstGeom prst="upArrowCallou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Total Earnings Gap</a:t>
            </a:r>
          </a:p>
        </p:txBody>
      </p:sp>
      <p:sp>
        <p:nvSpPr>
          <p:cNvPr id="10" name="Callout: Up Arrow 9">
            <a:extLst>
              <a:ext uri="{FF2B5EF4-FFF2-40B4-BE49-F238E27FC236}">
                <a16:creationId xmlns:a16="http://schemas.microsoft.com/office/drawing/2014/main" id="{3DC5C4C9-18CA-44E4-ACDC-D9F5FA366364}"/>
              </a:ext>
            </a:extLst>
          </p:cNvPr>
          <p:cNvSpPr/>
          <p:nvPr/>
        </p:nvSpPr>
        <p:spPr>
          <a:xfrm>
            <a:off x="5191585" y="2228552"/>
            <a:ext cx="1961220" cy="506870"/>
          </a:xfrm>
          <a:prstGeom prst="upArrowCallou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Total Ethnic Gap</a:t>
            </a:r>
          </a:p>
        </p:txBody>
      </p:sp>
      <p:sp>
        <p:nvSpPr>
          <p:cNvPr id="11" name="Callout: Up Arrow 10">
            <a:extLst>
              <a:ext uri="{FF2B5EF4-FFF2-40B4-BE49-F238E27FC236}">
                <a16:creationId xmlns:a16="http://schemas.microsoft.com/office/drawing/2014/main" id="{87376FEA-3CEF-40C4-831A-2E712784464A}"/>
              </a:ext>
            </a:extLst>
          </p:cNvPr>
          <p:cNvSpPr/>
          <p:nvPr/>
        </p:nvSpPr>
        <p:spPr>
          <a:xfrm>
            <a:off x="7472587" y="2234324"/>
            <a:ext cx="1961220" cy="506870"/>
          </a:xfrm>
          <a:prstGeom prst="upArrowCallout">
            <a:avLst/>
          </a:prstGeom>
          <a:solidFill>
            <a:srgbClr val="00E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Total Gender Gap</a:t>
            </a:r>
          </a:p>
        </p:txBody>
      </p:sp>
      <p:sp>
        <p:nvSpPr>
          <p:cNvPr id="12" name="Callout: Up Arrow 11">
            <a:extLst>
              <a:ext uri="{FF2B5EF4-FFF2-40B4-BE49-F238E27FC236}">
                <a16:creationId xmlns:a16="http://schemas.microsoft.com/office/drawing/2014/main" id="{D1AFA7D4-3977-43E3-A982-177793F30D40}"/>
              </a:ext>
            </a:extLst>
          </p:cNvPr>
          <p:cNvSpPr/>
          <p:nvPr/>
        </p:nvSpPr>
        <p:spPr>
          <a:xfrm>
            <a:off x="1868760" y="3769605"/>
            <a:ext cx="2858128" cy="506870"/>
          </a:xfrm>
          <a:prstGeom prst="upArrowCallou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Ethnic Characteristics Effect</a:t>
            </a:r>
          </a:p>
        </p:txBody>
      </p:sp>
      <p:sp>
        <p:nvSpPr>
          <p:cNvPr id="13" name="Callout: Up Arrow 12">
            <a:extLst>
              <a:ext uri="{FF2B5EF4-FFF2-40B4-BE49-F238E27FC236}">
                <a16:creationId xmlns:a16="http://schemas.microsoft.com/office/drawing/2014/main" id="{3B05FEA8-1111-41D6-A249-41521AD96B43}"/>
              </a:ext>
            </a:extLst>
          </p:cNvPr>
          <p:cNvSpPr/>
          <p:nvPr/>
        </p:nvSpPr>
        <p:spPr>
          <a:xfrm>
            <a:off x="5703757" y="3775401"/>
            <a:ext cx="2858128" cy="506870"/>
          </a:xfrm>
          <a:prstGeom prst="upArrowCallou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Ethnic Gender Effect</a:t>
            </a:r>
          </a:p>
        </p:txBody>
      </p:sp>
      <p:sp>
        <p:nvSpPr>
          <p:cNvPr id="14" name="Callout: Up Arrow 13">
            <a:extLst>
              <a:ext uri="{FF2B5EF4-FFF2-40B4-BE49-F238E27FC236}">
                <a16:creationId xmlns:a16="http://schemas.microsoft.com/office/drawing/2014/main" id="{57938F51-D5E8-4574-8D10-4C7E78D5D3A1}"/>
              </a:ext>
            </a:extLst>
          </p:cNvPr>
          <p:cNvSpPr/>
          <p:nvPr/>
        </p:nvSpPr>
        <p:spPr>
          <a:xfrm>
            <a:off x="2006170" y="5181178"/>
            <a:ext cx="2858128" cy="506870"/>
          </a:xfrm>
          <a:prstGeom prst="upArrowCallou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Ethnic Characteristics Effect</a:t>
            </a:r>
          </a:p>
        </p:txBody>
      </p:sp>
      <p:sp>
        <p:nvSpPr>
          <p:cNvPr id="15" name="Callout: Up Arrow 14">
            <a:extLst>
              <a:ext uri="{FF2B5EF4-FFF2-40B4-BE49-F238E27FC236}">
                <a16:creationId xmlns:a16="http://schemas.microsoft.com/office/drawing/2014/main" id="{0773941A-6CF9-4B35-A404-8523F7DC05D1}"/>
              </a:ext>
            </a:extLst>
          </p:cNvPr>
          <p:cNvSpPr/>
          <p:nvPr/>
        </p:nvSpPr>
        <p:spPr>
          <a:xfrm>
            <a:off x="6043523" y="5204569"/>
            <a:ext cx="2858128" cy="506870"/>
          </a:xfrm>
          <a:prstGeom prst="upArrowCallou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Ethnic Gender Effect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04B0F3-B5B9-40AF-BF3E-74FF3BC70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Understanding Oman: A Unique Player in the Gulf Region - April 22-23, 2019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19C88A1-7C4E-4A2C-931A-AA21DF503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76FE4-7305-4D1E-9392-9F502340FD52}" type="slidenum">
              <a:rPr lang="en-US" smtClean="0"/>
              <a:t>34</a:t>
            </a:fld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DF37521-23BD-4A56-B536-7FE2D00B15D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51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u="sng" dirty="0"/>
              <a:t>V. Labor Market Segmentations: Methodology</a:t>
            </a:r>
          </a:p>
        </p:txBody>
      </p:sp>
    </p:spTree>
    <p:extLst>
      <p:ext uri="{BB962C8B-B14F-4D97-AF65-F5344CB8AC3E}">
        <p14:creationId xmlns:p14="http://schemas.microsoft.com/office/powerpoint/2010/main" val="15315372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568464-D637-4A73-8E81-7D8ED85BF1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84420"/>
            <a:ext cx="5257800" cy="5471930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8689A6-7213-4287-B506-8E994A94D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Understanding Oman: A Unique Player in the Gulf Region - April 22-23,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4D81E2-151B-4FCA-8751-A8F99647B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76FE4-7305-4D1E-9392-9F502340FD52}" type="slidenum">
              <a:rPr lang="en-US" smtClean="0"/>
              <a:t>35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2396183-F714-4942-ACCE-EF840C6D011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51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u="sng" dirty="0"/>
              <a:t>V. Labor Market Segmentations: Decomposition results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6340DF-C140-4A30-A4BF-FD0F591094A5}"/>
              </a:ext>
            </a:extLst>
          </p:cNvPr>
          <p:cNvSpPr txBox="1"/>
          <p:nvPr/>
        </p:nvSpPr>
        <p:spPr>
          <a:xfrm>
            <a:off x="6355830" y="1289154"/>
            <a:ext cx="499797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1" dirty="0"/>
              <a:t>The total earnings gap </a:t>
            </a:r>
            <a:r>
              <a:rPr lang="en-US" sz="2000" dirty="0"/>
              <a:t>between local men and migrant women declines along earnings distributions.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1" dirty="0"/>
              <a:t>Two opposite forces</a:t>
            </a:r>
            <a:r>
              <a:rPr lang="en-US" sz="20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The ethnic gap falls by 0.48 log points (about 60%).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The gender gap rises by 0.15 log points (about 16%).</a:t>
            </a:r>
          </a:p>
          <a:p>
            <a:pPr lvl="1"/>
            <a:endParaRPr lang="en-US" sz="2000" dirty="0"/>
          </a:p>
          <a:p>
            <a:pPr marL="346075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 worker as </a:t>
            </a:r>
            <a:r>
              <a:rPr lang="en-US" sz="2000" b="1" i="1" dirty="0"/>
              <a:t>migrant</a:t>
            </a:r>
            <a:r>
              <a:rPr lang="en-US" sz="2000" dirty="0"/>
              <a:t> fairs better at higher earnings.</a:t>
            </a:r>
          </a:p>
          <a:p>
            <a:pPr marL="346075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6075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 worker as </a:t>
            </a:r>
            <a:r>
              <a:rPr lang="en-US" sz="2000" b="1" i="1" dirty="0"/>
              <a:t>woman</a:t>
            </a:r>
            <a:r>
              <a:rPr lang="en-US" sz="2000" dirty="0"/>
              <a:t> fairs better at lower earnings. </a:t>
            </a:r>
          </a:p>
        </p:txBody>
      </p:sp>
    </p:spTree>
    <p:extLst>
      <p:ext uri="{BB962C8B-B14F-4D97-AF65-F5344CB8AC3E}">
        <p14:creationId xmlns:p14="http://schemas.microsoft.com/office/powerpoint/2010/main" val="34418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917157-FF1E-41A3-8965-6B75D96EC0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84420"/>
            <a:ext cx="5257800" cy="5471930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F76C9C-85C4-40E6-AB28-1EFB46213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Understanding Oman: A Unique Player in the Gulf Region - April 22-23,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96DEB-BC4B-4ADD-91BD-8B5515C9D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76FE4-7305-4D1E-9392-9F502340FD52}" type="slidenum">
              <a:rPr lang="en-US" smtClean="0"/>
              <a:t>36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C970713-72FF-464F-9D79-DBB22749250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51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u="sng" dirty="0"/>
              <a:t>V. Labor Market Segmentations: Decomposition results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2C6F0C-1673-4C16-9418-7B1925402B25}"/>
              </a:ext>
            </a:extLst>
          </p:cNvPr>
          <p:cNvSpPr txBox="1"/>
          <p:nvPr/>
        </p:nvSpPr>
        <p:spPr>
          <a:xfrm>
            <a:off x="6280879" y="1319134"/>
            <a:ext cx="47668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The decline in the ethnic gap is primarily caused by: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000" b="1" i="1" dirty="0"/>
              <a:t>An increase in the differential in productivity-related characteristics</a:t>
            </a:r>
            <a:r>
              <a:rPr lang="en-US" sz="2000" dirty="0"/>
              <a:t> in favor of migrant men. In increases in absolute value by 0.32 log points (about 37%).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000" b="1" i="1" dirty="0"/>
              <a:t>The stability in the differential in the returns to characteristics</a:t>
            </a:r>
            <a:r>
              <a:rPr lang="en-US" sz="2000" dirty="0"/>
              <a:t>, where local men are overpaid: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dirty="0"/>
              <a:t>Higher reservation wages.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dirty="0"/>
              <a:t>Employment quotas.</a:t>
            </a:r>
          </a:p>
        </p:txBody>
      </p:sp>
    </p:spTree>
    <p:extLst>
      <p:ext uri="{BB962C8B-B14F-4D97-AF65-F5344CB8AC3E}">
        <p14:creationId xmlns:p14="http://schemas.microsoft.com/office/powerpoint/2010/main" val="254043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16E4BD-EDC4-4B9B-A76D-948EC2D9AB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84420"/>
            <a:ext cx="5257800" cy="5471930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2024E-15E5-4DA3-B143-AAE79608D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Understanding Oman: A Unique Player in the Gulf Region - April 22-23,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E32008-379E-42B9-A4E0-27667379D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76FE4-7305-4D1E-9392-9F502340FD52}" type="slidenum">
              <a:rPr lang="en-US" smtClean="0"/>
              <a:t>37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D01675A-1C1C-4753-BEFF-93D81BFCBF6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51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u="sng" dirty="0"/>
              <a:t>V. Labor Market Segmentations: Decomposition results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F93DBC-7992-429F-987D-0924CC651511}"/>
              </a:ext>
            </a:extLst>
          </p:cNvPr>
          <p:cNvSpPr txBox="1"/>
          <p:nvPr/>
        </p:nvSpPr>
        <p:spPr>
          <a:xfrm>
            <a:off x="6310859" y="1259174"/>
            <a:ext cx="504294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The increase in the gender effect is mainly caused by: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/>
              <a:t>A modest improvement of migrant women </a:t>
            </a:r>
            <a:r>
              <a:rPr lang="en-US" sz="2000" dirty="0"/>
              <a:t>in terms of productivity-related characteristics.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/>
              <a:t>A considerable increase in the differential in the returns to characteristics in favor of migrant men </a:t>
            </a:r>
            <a:r>
              <a:rPr lang="en-US" sz="2000" dirty="0"/>
              <a:t>by 0.11 log points (about 11%) at higher earnings.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Evidence of glass ceilings.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6165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D9B2A-5092-4D91-9753-B52B7FF84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3939"/>
            <a:ext cx="10515600" cy="233311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***Thank you for Listening***</a:t>
            </a:r>
            <a:br>
              <a:rPr lang="en-US" sz="4000" b="1" dirty="0"/>
            </a:br>
            <a:r>
              <a:rPr lang="en-US" dirty="0"/>
              <a:t/>
            </a:r>
            <a:br>
              <a:rPr lang="en-US" dirty="0"/>
            </a:br>
            <a:r>
              <a:rPr lang="en-US" sz="3000" b="1" i="1" dirty="0"/>
              <a:t>For copies of the slides, please contact:</a:t>
            </a:r>
            <a:br>
              <a:rPr lang="en-US" sz="3000" b="1" i="1" dirty="0"/>
            </a:br>
            <a:r>
              <a:rPr lang="en-US" sz="3000" b="1" i="1" dirty="0"/>
              <a:t/>
            </a:r>
            <a:br>
              <a:rPr lang="en-US" sz="3000" b="1" i="1" dirty="0"/>
            </a:br>
            <a:r>
              <a:rPr lang="en-US" sz="3000" b="1" i="1" dirty="0"/>
              <a:t>ualfarhan@squ.edu.om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3B5F61-4AFE-4D75-A012-4CC9DF5CD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Understanding Oman: A Unique Player in the Gulf Region - April 22-23,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C9BAA1-5A34-403D-977D-31BFDF530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76FE4-7305-4D1E-9392-9F502340FD5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31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2866F7-62E7-4231-8226-6DFF3B51EF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378" y="925069"/>
            <a:ext cx="5027243" cy="502724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2514D2-4EFA-4613-B263-40B8CBC15993}"/>
              </a:ext>
            </a:extLst>
          </p:cNvPr>
          <p:cNvSpPr txBox="1"/>
          <p:nvPr/>
        </p:nvSpPr>
        <p:spPr>
          <a:xfrm>
            <a:off x="838199" y="928361"/>
            <a:ext cx="2744179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i="1" dirty="0"/>
              <a:t>Exports to Africa: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Ghee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Frankincense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Coconut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Limes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Salt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Dried fish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Tortoise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Shell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Shark fins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Sheep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Cotton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4F7059-425A-413B-9641-2BE181A93E55}"/>
              </a:ext>
            </a:extLst>
          </p:cNvPr>
          <p:cNvSpPr txBox="1"/>
          <p:nvPr/>
        </p:nvSpPr>
        <p:spPr>
          <a:xfrm>
            <a:off x="8609620" y="884420"/>
            <a:ext cx="287284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i="1" dirty="0"/>
              <a:t>Imports from Africa: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Ambergris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Ivory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Timber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Spices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Slaves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D2BE0D-0C70-46DE-8C24-AE7DBE623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Understanding Oman: A Unique Player in the Gulf Region - April 22-23,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8BEBF-8643-405A-97BE-A019EF572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76FE4-7305-4D1E-9392-9F502340FD52}" type="slidenum">
              <a:rPr lang="en-US" smtClean="0"/>
              <a:t>4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84D7428-41D3-4DCD-8A38-2739FBF1A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9295"/>
          </a:xfrm>
        </p:spPr>
        <p:txBody>
          <a:bodyPr>
            <a:normAutofit fontScale="90000"/>
          </a:bodyPr>
          <a:lstStyle/>
          <a:p>
            <a:r>
              <a:rPr lang="en-US" sz="3200" b="1" u="sng" dirty="0"/>
              <a:t>I. Historical Background:</a:t>
            </a:r>
          </a:p>
        </p:txBody>
      </p:sp>
    </p:spTree>
    <p:extLst>
      <p:ext uri="{BB962C8B-B14F-4D97-AF65-F5344CB8AC3E}">
        <p14:creationId xmlns:p14="http://schemas.microsoft.com/office/powerpoint/2010/main" val="46662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14BEB-C0CA-4D05-9AB4-12D985705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4420"/>
            <a:ext cx="10515600" cy="4351338"/>
          </a:xfrm>
        </p:spPr>
        <p:txBody>
          <a:bodyPr>
            <a:normAutofit/>
          </a:bodyPr>
          <a:lstStyle/>
          <a:p>
            <a:endParaRPr lang="en-US" sz="2500" dirty="0"/>
          </a:p>
          <a:p>
            <a:r>
              <a:rPr lang="en-US" sz="2500" b="1" i="1" dirty="0"/>
              <a:t>Transitional ties were established</a:t>
            </a:r>
            <a:r>
              <a:rPr lang="en-US" sz="2500" dirty="0"/>
              <a:t> between the Omani Empire and the Indian Subcontinent such as </a:t>
            </a:r>
            <a:r>
              <a:rPr lang="en-US" sz="2500" b="1" i="1" dirty="0"/>
              <a:t>Baluchistan</a:t>
            </a:r>
            <a:r>
              <a:rPr lang="en-US" sz="2500" dirty="0"/>
              <a:t>, East Africa such as </a:t>
            </a:r>
            <a:r>
              <a:rPr lang="en-US" sz="2500" b="1" i="1" dirty="0"/>
              <a:t>Zanzibar</a:t>
            </a:r>
            <a:r>
              <a:rPr lang="en-US" sz="2500" dirty="0"/>
              <a:t>, </a:t>
            </a:r>
            <a:r>
              <a:rPr lang="en-US" sz="2500" b="1" i="1" dirty="0"/>
              <a:t>Persia</a:t>
            </a:r>
            <a:r>
              <a:rPr lang="en-US" sz="2500" dirty="0"/>
              <a:t> and the rest of the </a:t>
            </a:r>
            <a:r>
              <a:rPr lang="en-US" sz="2500" b="1" i="1" dirty="0"/>
              <a:t>Gulf region</a:t>
            </a:r>
            <a:r>
              <a:rPr lang="en-US" sz="2500" dirty="0"/>
              <a:t>:</a:t>
            </a:r>
          </a:p>
          <a:p>
            <a:pPr lvl="1"/>
            <a:r>
              <a:rPr lang="en-US" sz="2000" dirty="0"/>
              <a:t>Many Omanis, wealthy merchants and workers alike settled in Omani territories seeking prosperity.</a:t>
            </a:r>
          </a:p>
          <a:p>
            <a:pPr lvl="1"/>
            <a:r>
              <a:rPr lang="en-US" sz="2000" dirty="0"/>
              <a:t>Indian merchants such as </a:t>
            </a:r>
            <a:r>
              <a:rPr lang="en-US" sz="2000" dirty="0" err="1"/>
              <a:t>Gujaratis</a:t>
            </a:r>
            <a:r>
              <a:rPr lang="en-US" sz="2000" dirty="0"/>
              <a:t> settled in Omani ports.</a:t>
            </a:r>
          </a:p>
          <a:p>
            <a:pPr lvl="1"/>
            <a:r>
              <a:rPr lang="en-US" sz="2000" dirty="0"/>
              <a:t>Many other such as </a:t>
            </a:r>
            <a:r>
              <a:rPr lang="en-US" sz="2000" dirty="0" err="1"/>
              <a:t>Baluchis</a:t>
            </a:r>
            <a:r>
              <a:rPr lang="en-US" sz="2000" dirty="0"/>
              <a:t> joined the Omani armed forces.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500" b="1" i="1" dirty="0"/>
              <a:t>A succession crisis</a:t>
            </a:r>
            <a:r>
              <a:rPr lang="en-US" sz="2500" dirty="0"/>
              <a:t> in 1856 saw the Omani Empire divided into the </a:t>
            </a:r>
            <a:r>
              <a:rPr lang="en-US" sz="2500" b="1" i="1" dirty="0"/>
              <a:t>Sultanate of Oman and Muscat</a:t>
            </a:r>
            <a:r>
              <a:rPr lang="en-US" sz="2500" dirty="0"/>
              <a:t> and the </a:t>
            </a:r>
            <a:r>
              <a:rPr lang="en-US" sz="2500" b="1" i="1" dirty="0"/>
              <a:t>Sultanate of Zanzibar</a:t>
            </a:r>
            <a:r>
              <a:rPr lang="en-US" sz="2500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C8597D-E909-4D52-86A8-23ACFB2A6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Understanding Oman: A Unique Player in the Gulf Region - April 22-23,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F1381A-97FE-4908-A18D-91D3EE1DB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76FE4-7305-4D1E-9392-9F502340FD52}" type="slidenum">
              <a:rPr lang="en-US" smtClean="0"/>
              <a:t>5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8605E59-0AD8-4393-9A06-02D663DAB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9295"/>
          </a:xfrm>
        </p:spPr>
        <p:txBody>
          <a:bodyPr>
            <a:normAutofit fontScale="90000"/>
          </a:bodyPr>
          <a:lstStyle/>
          <a:p>
            <a:r>
              <a:rPr lang="en-US" sz="3200" b="1" u="sng" dirty="0"/>
              <a:t>I. Historical Background:</a:t>
            </a:r>
          </a:p>
        </p:txBody>
      </p:sp>
    </p:spTree>
    <p:extLst>
      <p:ext uri="{BB962C8B-B14F-4D97-AF65-F5344CB8AC3E}">
        <p14:creationId xmlns:p14="http://schemas.microsoft.com/office/powerpoint/2010/main" val="394451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3178C-5654-443B-AE24-F82B3CB63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4420"/>
            <a:ext cx="10515600" cy="4351338"/>
          </a:xfrm>
        </p:spPr>
        <p:txBody>
          <a:bodyPr>
            <a:normAutofit/>
          </a:bodyPr>
          <a:lstStyle/>
          <a:p>
            <a:endParaRPr lang="en-US" sz="2500" dirty="0"/>
          </a:p>
          <a:p>
            <a:r>
              <a:rPr lang="en-US" sz="2500" dirty="0"/>
              <a:t>By the mid-nineteenth century, the </a:t>
            </a:r>
            <a:r>
              <a:rPr lang="en-US" sz="2500" b="1" i="1" dirty="0"/>
              <a:t>British Empire had established its supremacy </a:t>
            </a:r>
            <a:r>
              <a:rPr lang="en-US" sz="2500" dirty="0"/>
              <a:t>over the waters of the Gulf.</a:t>
            </a:r>
          </a:p>
          <a:p>
            <a:pPr marL="0" indent="0">
              <a:buNone/>
            </a:pPr>
            <a:r>
              <a:rPr lang="en-US" sz="2500" dirty="0"/>
              <a:t> </a:t>
            </a:r>
          </a:p>
          <a:p>
            <a:r>
              <a:rPr lang="en-US" sz="2500" b="1" i="1" dirty="0"/>
              <a:t>Several treaties of exclusivity</a:t>
            </a:r>
            <a:r>
              <a:rPr lang="en-US" sz="2500" dirty="0"/>
              <a:t> were signed with Gulf rulers:</a:t>
            </a:r>
          </a:p>
          <a:p>
            <a:pPr lvl="1"/>
            <a:r>
              <a:rPr lang="en-US" sz="2000" dirty="0"/>
              <a:t>Bahrain 1880 and 1892.</a:t>
            </a:r>
          </a:p>
          <a:p>
            <a:pPr lvl="1"/>
            <a:r>
              <a:rPr lang="en-US" sz="2000" dirty="0"/>
              <a:t>UAE 1892.</a:t>
            </a:r>
          </a:p>
          <a:p>
            <a:pPr lvl="1"/>
            <a:r>
              <a:rPr lang="en-US" sz="2000" dirty="0"/>
              <a:t>Kuwait 1899.</a:t>
            </a:r>
          </a:p>
          <a:p>
            <a:pPr lvl="1"/>
            <a:r>
              <a:rPr lang="en-US" sz="2000" dirty="0"/>
              <a:t>Qatar 1916.</a:t>
            </a:r>
          </a:p>
          <a:p>
            <a:pPr lvl="1"/>
            <a:r>
              <a:rPr lang="en-US" sz="2000" dirty="0"/>
              <a:t>Oman 1891</a:t>
            </a:r>
          </a:p>
          <a:p>
            <a:pPr lvl="1"/>
            <a:endParaRPr lang="en-US" sz="2500" dirty="0"/>
          </a:p>
          <a:p>
            <a:pPr lvl="1"/>
            <a:endParaRPr lang="en-US" sz="2500" dirty="0"/>
          </a:p>
          <a:p>
            <a:pPr lvl="1"/>
            <a:endParaRPr lang="en-US" sz="25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CFDBF7-5CD5-4775-8114-0BF01B700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Understanding Oman: A Unique Player in the Gulf Region - April 22-23,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3EED21-9368-41C7-8ACC-9D379470F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76FE4-7305-4D1E-9392-9F502340FD52}" type="slidenum">
              <a:rPr lang="en-US" smtClean="0"/>
              <a:t>6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A1E32DD-3F07-48E2-BB8D-C67E72E70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9295"/>
          </a:xfrm>
        </p:spPr>
        <p:txBody>
          <a:bodyPr>
            <a:normAutofit fontScale="90000"/>
          </a:bodyPr>
          <a:lstStyle/>
          <a:p>
            <a:r>
              <a:rPr lang="en-US" sz="3200" b="1" u="sng" dirty="0"/>
              <a:t>I. Historical Background:</a:t>
            </a:r>
          </a:p>
        </p:txBody>
      </p:sp>
    </p:spTree>
    <p:extLst>
      <p:ext uri="{BB962C8B-B14F-4D97-AF65-F5344CB8AC3E}">
        <p14:creationId xmlns:p14="http://schemas.microsoft.com/office/powerpoint/2010/main" val="144098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5EE98-CCDE-4E75-9F79-1DD3F1A6F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4420"/>
            <a:ext cx="10515600" cy="4946754"/>
          </a:xfrm>
        </p:spPr>
        <p:txBody>
          <a:bodyPr>
            <a:noAutofit/>
          </a:bodyPr>
          <a:lstStyle/>
          <a:p>
            <a:endParaRPr lang="en-US" sz="2500" b="1" i="1" dirty="0"/>
          </a:p>
          <a:p>
            <a:r>
              <a:rPr lang="en-US" sz="2500" b="1" i="1" dirty="0"/>
              <a:t>During the 60-years period 1891-1951 Oman became a British protectorate</a:t>
            </a:r>
            <a:r>
              <a:rPr lang="en-US" sz="2500" dirty="0"/>
              <a:t>, whereas Zanzibar remained a British protectorate for 73 years between 1890-1963.</a:t>
            </a:r>
          </a:p>
          <a:p>
            <a:endParaRPr lang="en-US" sz="2500" dirty="0"/>
          </a:p>
          <a:p>
            <a:r>
              <a:rPr lang="en-US" sz="2500" dirty="0"/>
              <a:t>Further, the </a:t>
            </a:r>
            <a:r>
              <a:rPr lang="en-US" sz="2500" b="1" i="1" dirty="0"/>
              <a:t>Indian subcontinent including modern-day India, Pakistan, Bangladesh and Myanmar</a:t>
            </a:r>
            <a:r>
              <a:rPr lang="en-US" sz="2500" dirty="0"/>
              <a:t> remained under British rule between 1858-1947.</a:t>
            </a:r>
          </a:p>
          <a:p>
            <a:endParaRPr lang="en-US" sz="2500" dirty="0"/>
          </a:p>
          <a:p>
            <a:r>
              <a:rPr lang="en-US" sz="2500" b="1" i="1" dirty="0"/>
              <a:t>After each of the Indian subcontinent and the nations of east Africa, such as Zanzibar and Tanzania gained independence in 1947, 1963 and 1964 respectively</a:t>
            </a:r>
            <a:r>
              <a:rPr lang="en-US" sz="2500" dirty="0"/>
              <a:t>, decedents of Omanis as well as populations originating from these areas </a:t>
            </a:r>
            <a:r>
              <a:rPr lang="en-US" sz="2500" b="1" i="1" dirty="0"/>
              <a:t>“returned” to Oman</a:t>
            </a:r>
            <a:r>
              <a:rPr lang="en-US" sz="2500" dirty="0"/>
              <a:t> and assimilated into a multicultural society.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E12FF4-2BD8-4FF6-955B-8ABB7A722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Understanding Oman: A Unique Player in the Gulf Region - April 22-23,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64E25A-2EA7-4F39-BD0F-836AEF53E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76FE4-7305-4D1E-9392-9F502340FD52}" type="slidenum">
              <a:rPr lang="en-US" smtClean="0"/>
              <a:t>7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9AA9A2B-D591-436D-88C9-5E298AC0E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9295"/>
          </a:xfrm>
        </p:spPr>
        <p:txBody>
          <a:bodyPr>
            <a:normAutofit fontScale="90000"/>
          </a:bodyPr>
          <a:lstStyle/>
          <a:p>
            <a:r>
              <a:rPr lang="en-US" sz="3200" b="1" u="sng" dirty="0"/>
              <a:t>I. Historical Background:</a:t>
            </a:r>
          </a:p>
        </p:txBody>
      </p:sp>
    </p:spTree>
    <p:extLst>
      <p:ext uri="{BB962C8B-B14F-4D97-AF65-F5344CB8AC3E}">
        <p14:creationId xmlns:p14="http://schemas.microsoft.com/office/powerpoint/2010/main" val="359209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326C49-11EB-44B8-A629-5C346E735F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84420"/>
            <a:ext cx="4678179" cy="547193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A7C51B-81D6-4B1D-AF6B-E4CA551706B8}"/>
              </a:ext>
            </a:extLst>
          </p:cNvPr>
          <p:cNvSpPr txBox="1"/>
          <p:nvPr/>
        </p:nvSpPr>
        <p:spPr>
          <a:xfrm>
            <a:off x="5516380" y="1154236"/>
            <a:ext cx="634084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On July 23, 1970 Sultan Qaboos Bin Al Said ascended to the throne: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Encouraged the </a:t>
            </a:r>
            <a:r>
              <a:rPr lang="en-US" sz="2000" b="1" i="1" dirty="0"/>
              <a:t>return of Omanis</a:t>
            </a:r>
            <a:r>
              <a:rPr lang="en-US" sz="2000" dirty="0"/>
              <a:t> to participate in building the modern state.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1" dirty="0"/>
              <a:t>Balanced </a:t>
            </a:r>
            <a:r>
              <a:rPr lang="en-US" sz="2000" dirty="0"/>
              <a:t>the demographic, ethnic and religious diversity.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1" dirty="0"/>
              <a:t>Orchestrated substantial investments</a:t>
            </a:r>
            <a:r>
              <a:rPr lang="en-US" sz="2000" dirty="0"/>
              <a:t> in the countries infrastructure, health, education and security.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From </a:t>
            </a:r>
            <a:r>
              <a:rPr lang="en-US" sz="2000" b="1" i="1" dirty="0"/>
              <a:t>3 primary schools in 1970</a:t>
            </a:r>
            <a:r>
              <a:rPr lang="en-US" sz="2000" dirty="0"/>
              <a:t> to </a:t>
            </a:r>
            <a:r>
              <a:rPr lang="en-US" sz="2000" b="1" i="1" dirty="0"/>
              <a:t>1678 primary and secondary schools in 2016</a:t>
            </a:r>
            <a:r>
              <a:rPr lang="en-US" sz="2000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In </a:t>
            </a:r>
            <a:r>
              <a:rPr lang="en-US" sz="2000" b="1" i="1" dirty="0"/>
              <a:t>1986 Sultan Qaboos University</a:t>
            </a:r>
            <a:r>
              <a:rPr lang="en-US" sz="2000" dirty="0"/>
              <a:t> was opened.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From </a:t>
            </a:r>
            <a:r>
              <a:rPr lang="en-US" sz="2000" b="1" i="1" dirty="0"/>
              <a:t>1 missionary station in 1970</a:t>
            </a:r>
            <a:r>
              <a:rPr lang="en-US" sz="2000" dirty="0"/>
              <a:t> to </a:t>
            </a:r>
            <a:r>
              <a:rPr lang="en-US" sz="2000" b="1" i="1" dirty="0"/>
              <a:t>59 hospitals and 242 health centers today</a:t>
            </a:r>
            <a:r>
              <a:rPr lang="en-US" sz="2000" dirty="0"/>
              <a:t>.</a:t>
            </a:r>
          </a:p>
          <a:p>
            <a:pPr marL="344488" lvl="1" indent="-285750">
              <a:buFont typeface="Arial" panose="020B0604020202020204" pitchFamily="34" charset="0"/>
              <a:buChar char="•"/>
            </a:pPr>
            <a:r>
              <a:rPr lang="en-US" sz="2000" b="1" i="1" dirty="0"/>
              <a:t>Lead economic growth</a:t>
            </a:r>
            <a:r>
              <a:rPr lang="en-US" sz="2000" dirty="0"/>
              <a:t> at an average annual growth rate of </a:t>
            </a:r>
            <a:r>
              <a:rPr lang="en-US" sz="2000" b="1" i="1" dirty="0"/>
              <a:t>5.7%</a:t>
            </a:r>
            <a:r>
              <a:rPr lang="en-US" sz="2000" dirty="0"/>
              <a:t> during 1970 – 2017, with an </a:t>
            </a:r>
            <a:r>
              <a:rPr lang="en-US" sz="2000" b="1" i="1" dirty="0"/>
              <a:t>HDI of 0.821</a:t>
            </a:r>
            <a:r>
              <a:rPr lang="en-US" sz="2000" dirty="0"/>
              <a:t> in 2017.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4E7C3B-A32F-4BEF-99B8-663249FD2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Understanding Oman: A Unique Player in the Gulf Region - April 22-23,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C85B5-91EE-4B17-A6AD-E00CC256C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76FE4-7305-4D1E-9392-9F502340FD52}" type="slidenum">
              <a:rPr lang="en-US" smtClean="0"/>
              <a:t>8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449E62-C201-428F-A307-49FC1ABAC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9295"/>
          </a:xfrm>
        </p:spPr>
        <p:txBody>
          <a:bodyPr>
            <a:normAutofit fontScale="90000"/>
          </a:bodyPr>
          <a:lstStyle/>
          <a:p>
            <a:r>
              <a:rPr lang="en-US" sz="3200" b="1" u="sng" dirty="0"/>
              <a:t>I. Historical Background:</a:t>
            </a:r>
          </a:p>
        </p:txBody>
      </p:sp>
    </p:spTree>
    <p:extLst>
      <p:ext uri="{BB962C8B-B14F-4D97-AF65-F5344CB8AC3E}">
        <p14:creationId xmlns:p14="http://schemas.microsoft.com/office/powerpoint/2010/main" val="162814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3CA600-4A33-4A1F-83AB-7D27B67E6C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116" y="365125"/>
            <a:ext cx="5432686" cy="635634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BAC220-0A39-453D-8AE5-EE4DA6496C5C}"/>
              </a:ext>
            </a:extLst>
          </p:cNvPr>
          <p:cNvSpPr txBox="1"/>
          <p:nvPr/>
        </p:nvSpPr>
        <p:spPr>
          <a:xfrm>
            <a:off x="555884" y="884420"/>
            <a:ext cx="508291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1" dirty="0"/>
              <a:t>The first commercially feasible oil discoveries</a:t>
            </a:r>
            <a:r>
              <a:rPr lang="en-US" sz="2000" dirty="0"/>
              <a:t> were made in the </a:t>
            </a:r>
            <a:r>
              <a:rPr lang="en-US" sz="2000" dirty="0" err="1"/>
              <a:t>Natih</a:t>
            </a:r>
            <a:r>
              <a:rPr lang="en-US" sz="2000" dirty="0"/>
              <a:t> field in 1963, closely followed by the major filed at </a:t>
            </a:r>
            <a:r>
              <a:rPr lang="en-US" sz="2000" dirty="0" err="1"/>
              <a:t>Fahud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1" dirty="0"/>
              <a:t>Exports began in 1967/68</a:t>
            </a:r>
            <a:r>
              <a:rPr lang="en-US" sz="2000" dirty="0"/>
              <a:t> with 241k barrels, reaching 338k barrels/day in 1982.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b="1" i="1" dirty="0">
                <a:sym typeface="Wingdings" panose="05000000000000000000" pitchFamily="2" charset="2"/>
              </a:rPr>
              <a:t>Oil kicks into the economic structure</a:t>
            </a:r>
            <a:r>
              <a:rPr lang="en-US" sz="2000" dirty="0">
                <a:sym typeface="Wingdings" panose="05000000000000000000" pitchFamily="2" charset="2"/>
              </a:rPr>
              <a:t>.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1" dirty="0"/>
              <a:t>Between 1983-1993</a:t>
            </a:r>
            <a:r>
              <a:rPr lang="en-US" sz="2000" dirty="0"/>
              <a:t> production increased from 390k to about 785k barrels/day: </a:t>
            </a:r>
            <a:r>
              <a:rPr lang="en-US" sz="2000" b="1" i="1" dirty="0"/>
              <a:t>An era of growth.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1" dirty="0"/>
              <a:t>Between 1994-2002</a:t>
            </a:r>
            <a:r>
              <a:rPr lang="en-US" sz="2000" dirty="0"/>
              <a:t> production fluctuated between 820k and 956k barrels per day. </a:t>
            </a:r>
            <a:r>
              <a:rPr lang="en-US" sz="2000" b="1" i="1" dirty="0"/>
              <a:t>A maturity era.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1" dirty="0"/>
              <a:t>After 2002</a:t>
            </a:r>
            <a:r>
              <a:rPr lang="en-US" sz="2000" dirty="0"/>
              <a:t> production averaged 860k.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03B747-4A1F-4C2E-A232-62A164914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Understanding Oman: A Unique Player in the Gulf Region - April 22-23,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6D57F-0CF2-42DE-867E-196EB6161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76FE4-7305-4D1E-9392-9F502340FD52}" type="slidenum">
              <a:rPr lang="en-US" smtClean="0"/>
              <a:t>9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E66B3A6-E478-4C47-BE8C-6590EB271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9295"/>
          </a:xfrm>
        </p:spPr>
        <p:txBody>
          <a:bodyPr>
            <a:normAutofit fontScale="90000"/>
          </a:bodyPr>
          <a:lstStyle/>
          <a:p>
            <a:r>
              <a:rPr lang="en-US" sz="3200" b="1" u="sng" dirty="0"/>
              <a:t>II. The Macroeconomy: Production.</a:t>
            </a:r>
          </a:p>
        </p:txBody>
      </p:sp>
    </p:spTree>
    <p:extLst>
      <p:ext uri="{BB962C8B-B14F-4D97-AF65-F5344CB8AC3E}">
        <p14:creationId xmlns:p14="http://schemas.microsoft.com/office/powerpoint/2010/main" val="224968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3423</TotalTime>
  <Words>2983</Words>
  <Application>Microsoft Office PowerPoint</Application>
  <PresentationFormat>Widescreen</PresentationFormat>
  <Paragraphs>474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Wingdings</vt:lpstr>
      <vt:lpstr>Office Theme</vt:lpstr>
      <vt:lpstr>Labor Markets and Employment Trends in Oman</vt:lpstr>
      <vt:lpstr>I. Historical Background:</vt:lpstr>
      <vt:lpstr>I. Historical Background:</vt:lpstr>
      <vt:lpstr>I. Historical Background:</vt:lpstr>
      <vt:lpstr>I. Historical Background:</vt:lpstr>
      <vt:lpstr>I. Historical Background:</vt:lpstr>
      <vt:lpstr>I. Historical Background:</vt:lpstr>
      <vt:lpstr>I. Historical Background:</vt:lpstr>
      <vt:lpstr>II. The Macroeconomy: Production.</vt:lpstr>
      <vt:lpstr>II. The Macroeconomy: Production.</vt:lpstr>
      <vt:lpstr>II. The Macroeconomy: Prices.</vt:lpstr>
      <vt:lpstr>II. The Macroeconomy: Prices.</vt:lpstr>
      <vt:lpstr>Labor Markets and Employment Trends in Oman</vt:lpstr>
      <vt:lpstr>III. Population: Nationality.</vt:lpstr>
      <vt:lpstr>III. Population: Gender.</vt:lpstr>
      <vt:lpstr>III. Population: Nationality and Gender.</vt:lpstr>
      <vt:lpstr>IV. The Kafalah (Sponsorship) System: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***Thank you for Listening***  For copies of the slides, please contact:  ualfarhan@squ.edu.om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 Markets and Employment Trends in Oman</dc:title>
  <dc:creator>User</dc:creator>
  <cp:lastModifiedBy>csames</cp:lastModifiedBy>
  <cp:revision>173</cp:revision>
  <dcterms:created xsi:type="dcterms:W3CDTF">2019-04-13T07:21:07Z</dcterms:created>
  <dcterms:modified xsi:type="dcterms:W3CDTF">2019-05-08T18:57:47Z</dcterms:modified>
</cp:coreProperties>
</file>