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1" r:id="rId1"/>
  </p:sldMasterIdLst>
  <p:notesMasterIdLst>
    <p:notesMasterId r:id="rId34"/>
  </p:notesMasterIdLst>
  <p:sldIdLst>
    <p:sldId id="256" r:id="rId2"/>
    <p:sldId id="285" r:id="rId3"/>
    <p:sldId id="286" r:id="rId4"/>
    <p:sldId id="261" r:id="rId5"/>
    <p:sldId id="262" r:id="rId6"/>
    <p:sldId id="263" r:id="rId7"/>
    <p:sldId id="264" r:id="rId8"/>
    <p:sldId id="270" r:id="rId9"/>
    <p:sldId id="271" r:id="rId10"/>
    <p:sldId id="279" r:id="rId11"/>
    <p:sldId id="272" r:id="rId12"/>
    <p:sldId id="273" r:id="rId13"/>
    <p:sldId id="274" r:id="rId14"/>
    <p:sldId id="275" r:id="rId15"/>
    <p:sldId id="276" r:id="rId16"/>
    <p:sldId id="277" r:id="rId17"/>
    <p:sldId id="288" r:id="rId18"/>
    <p:sldId id="269" r:id="rId19"/>
    <p:sldId id="268" r:id="rId20"/>
    <p:sldId id="266" r:id="rId21"/>
    <p:sldId id="265" r:id="rId22"/>
    <p:sldId id="267" r:id="rId23"/>
    <p:sldId id="284" r:id="rId24"/>
    <p:sldId id="287" r:id="rId25"/>
    <p:sldId id="283" r:id="rId26"/>
    <p:sldId id="280" r:id="rId27"/>
    <p:sldId id="281" r:id="rId28"/>
    <p:sldId id="282" r:id="rId29"/>
    <p:sldId id="289" r:id="rId30"/>
    <p:sldId id="290" r:id="rId31"/>
    <p:sldId id="257" r:id="rId32"/>
    <p:sldId id="258" r:id="rId3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man Old Style" panose="0205060405050502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32"/>
    <p:restoredTop sz="94635"/>
  </p:normalViewPr>
  <p:slideViewPr>
    <p:cSldViewPr snapToGrid="0" snapToObjects="1">
      <p:cViewPr varScale="1">
        <p:scale>
          <a:sx n="77" d="100"/>
          <a:sy n="77" d="100"/>
        </p:scale>
        <p:origin x="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4486BC-3961-5E46-8641-FDAAA2C25A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17CA13-C492-DD49-A5B7-ACB38340CD5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4F6DBC6-83BF-4C24-A3FE-62DF7C50FE05}" type="datetimeFigureOut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CD59B29-F591-DF49-BFC4-E24AF441A4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151C8D-AC51-444B-8F6C-F09967FA46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90BD1-F848-334B-9A91-0CF964C681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79B6E-E035-0445-BD08-27B0940EB2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739D164-BC31-48CB-BCF9-EADBA0A69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2A7280-BBD8-4014-A00E-3976732B071F}"/>
              </a:ext>
            </a:extLst>
          </p:cNvPr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A1E97C-DEF5-42A7-966B-FBAB5702168D}"/>
              </a:ext>
            </a:extLst>
          </p:cNvPr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Rectangle 11">
            <a:extLst>
              <a:ext uri="{FF2B5EF4-FFF2-40B4-BE49-F238E27FC236}">
                <a16:creationId xmlns:a16="http://schemas.microsoft.com/office/drawing/2014/main" id="{3690FB70-5852-43C3-9AE5-B84F322A3C24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473200"/>
            <a:ext cx="10223500" cy="2755900"/>
            <a:chOff x="576" y="928"/>
            <a:chExt cx="6440" cy="1736"/>
          </a:xfrm>
        </p:grpSpPr>
        <p:pic>
          <p:nvPicPr>
            <p:cNvPr id="7" name="Rectangle 11">
              <a:extLst>
                <a:ext uri="{FF2B5EF4-FFF2-40B4-BE49-F238E27FC236}">
                  <a16:creationId xmlns:a16="http://schemas.microsoft.com/office/drawing/2014/main" id="{8FF531FC-D246-4A8D-ADF6-B5BF8AACE48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928"/>
              <a:ext cx="6440" cy="1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0">
              <a:extLst>
                <a:ext uri="{FF2B5EF4-FFF2-40B4-BE49-F238E27FC236}">
                  <a16:creationId xmlns:a16="http://schemas.microsoft.com/office/drawing/2014/main" id="{AA195225-9A23-4EAE-AF2C-7D3ABA9D0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" y="935"/>
              <a:ext cx="6440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:a16="http://schemas.microsoft.com/office/drawing/2014/main" id="{B602BCF8-21E4-444A-8DD3-8276F91ACA96}"/>
              </a:ext>
            </a:extLst>
          </p:cNvPr>
          <p:cNvGrpSpPr>
            <a:grpSpLocks/>
          </p:cNvGrpSpPr>
          <p:nvPr/>
        </p:nvGrpSpPr>
        <p:grpSpPr bwMode="auto">
          <a:xfrm>
            <a:off x="9648825" y="4068763"/>
            <a:ext cx="1081088" cy="1081087"/>
            <a:chOff x="9685338" y="4460675"/>
            <a:chExt cx="1080904" cy="1080902"/>
          </a:xfrm>
        </p:grpSpPr>
        <p:grpSp>
          <p:nvGrpSpPr>
            <p:cNvPr id="10" name="Oval 13">
              <a:extLst>
                <a:ext uri="{FF2B5EF4-FFF2-40B4-BE49-F238E27FC236}">
                  <a16:creationId xmlns:a16="http://schemas.microsoft.com/office/drawing/2014/main" id="{484C360B-07C7-4796-A447-45F839DC22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75423" y="4443052"/>
              <a:ext cx="1092200" cy="1092200"/>
              <a:chOff x="9639300" y="4051300"/>
              <a:chExt cx="1092200" cy="1092200"/>
            </a:xfrm>
          </p:grpSpPr>
          <p:pic>
            <p:nvPicPr>
              <p:cNvPr id="12" name="Oval 13">
                <a:extLst>
                  <a:ext uri="{FF2B5EF4-FFF2-40B4-BE49-F238E27FC236}">
                    <a16:creationId xmlns:a16="http://schemas.microsoft.com/office/drawing/2014/main" id="{0C16255B-3D36-4211-A70A-BE582E55DE3C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39300" y="4051300"/>
                <a:ext cx="1092200" cy="1092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 Box 19">
                <a:extLst>
                  <a:ext uri="{FF2B5EF4-FFF2-40B4-BE49-F238E27FC236}">
                    <a16:creationId xmlns:a16="http://schemas.microsoft.com/office/drawing/2014/main" id="{8620C24B-66E2-4A6E-A83A-5494F18045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07938" y="4227646"/>
                <a:ext cx="763458" cy="763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000">
                  <a:solidFill>
                    <a:srgbClr val="FFFFFF"/>
                  </a:solidFill>
                  <a:latin typeface="Rockwell Extra Bold" panose="02060903040505020403" pitchFamily="18" charset="0"/>
                </a:endParaRPr>
              </a:p>
            </p:txBody>
          </p:sp>
        </p:grpSp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93707710-B2F4-4715-A8EC-B4C701621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3270" y="4568607"/>
              <a:ext cx="865041" cy="865039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5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FC7EBF25-5CFB-48CD-B433-6FCE309BB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8769-B1AB-4676-AB8E-155AB8C9088C}" type="datetime1">
              <a:rPr lang="en-US"/>
              <a:pPr>
                <a:defRPr/>
              </a:pPr>
              <a:t>5/8/2019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96E5904-6E72-4ABF-B9E1-F0C080AFC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1591381-7948-4A86-86D5-6E7D07BE0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93263" y="4289425"/>
            <a:ext cx="1193800" cy="639763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6EB7B05A-8BB5-4BC9-92E9-8A812D47D9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435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3B9D2-9A66-4AE0-8DFA-E0D8BEFA8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7F3E9-5B96-4897-866D-36CAC026C1E9}" type="datetime1">
              <a:rPr lang="en-US"/>
              <a:pPr>
                <a:defRPr/>
              </a:pPr>
              <a:t>5/8/2019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1F865-9EFB-4273-BCCF-23F704607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EF7C8-970C-4EF7-98E5-7B9AE04E4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3C94B-D370-4FC0-AC9B-64E046AD75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3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0030A-A236-43A9-8FAB-7FAC38590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73E78-D716-4757-8F63-67EC8CFC84ED}" type="datetime1">
              <a:rPr lang="en-US"/>
              <a:pPr>
                <a:defRPr/>
              </a:pPr>
              <a:t>5/8/2019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9CCC4-3CC1-4E5B-909F-1F5654C2E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FBE66-A029-4795-925B-690EE143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D82F6-ED03-42EE-9165-1DCD71D99A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59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499D4-ECF3-4EB7-A6CE-F08B7B9A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D7191-C9BB-4802-AC67-28364E200F4F}" type="datetime1">
              <a:rPr lang="en-US"/>
              <a:pPr>
                <a:defRPr/>
              </a:pPr>
              <a:t>5/8/2019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A006B-7603-483B-B667-4756FBA59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4CA3B-B4AD-406B-84D3-538015404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0ECC4-09EC-4AD3-98D3-77C5690CDF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48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9">
            <a:extLst>
              <a:ext uri="{FF2B5EF4-FFF2-40B4-BE49-F238E27FC236}">
                <a16:creationId xmlns:a16="http://schemas.microsoft.com/office/drawing/2014/main" id="{B71A695E-016A-4D45-BB0E-DC7AF3E3F22D}"/>
              </a:ext>
            </a:extLst>
          </p:cNvPr>
          <p:cNvGrpSpPr>
            <a:grpSpLocks/>
          </p:cNvGrpSpPr>
          <p:nvPr/>
        </p:nvGrpSpPr>
        <p:grpSpPr bwMode="auto">
          <a:xfrm>
            <a:off x="0" y="4902200"/>
            <a:ext cx="12192000" cy="1955800"/>
            <a:chOff x="0" y="3088"/>
            <a:chExt cx="7680" cy="1232"/>
          </a:xfrm>
        </p:grpSpPr>
        <p:pic>
          <p:nvPicPr>
            <p:cNvPr id="5" name="Rectangle 9">
              <a:extLst>
                <a:ext uri="{FF2B5EF4-FFF2-40B4-BE49-F238E27FC236}">
                  <a16:creationId xmlns:a16="http://schemas.microsoft.com/office/drawing/2014/main" id="{E49B252F-267D-4090-A522-25413B426AF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88"/>
              <a:ext cx="7680" cy="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A751AB80-F1F7-422C-B6D1-63643EFDDF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098"/>
              <a:ext cx="7680" cy="1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10">
            <a:extLst>
              <a:ext uri="{FF2B5EF4-FFF2-40B4-BE49-F238E27FC236}">
                <a16:creationId xmlns:a16="http://schemas.microsoft.com/office/drawing/2014/main" id="{0FF1F43B-27DD-4EA9-BCA0-0C520C274258}"/>
              </a:ext>
            </a:extLst>
          </p:cNvPr>
          <p:cNvGrpSpPr>
            <a:grpSpLocks/>
          </p:cNvGrpSpPr>
          <p:nvPr/>
        </p:nvGrpSpPr>
        <p:grpSpPr bwMode="auto">
          <a:xfrm>
            <a:off x="896938" y="2325688"/>
            <a:ext cx="1081087" cy="1081087"/>
            <a:chOff x="9685338" y="4460675"/>
            <a:chExt cx="1080904" cy="1080902"/>
          </a:xfrm>
        </p:grpSpPr>
        <p:grpSp>
          <p:nvGrpSpPr>
            <p:cNvPr id="8" name="Oval 11">
              <a:extLst>
                <a:ext uri="{FF2B5EF4-FFF2-40B4-BE49-F238E27FC236}">
                  <a16:creationId xmlns:a16="http://schemas.microsoft.com/office/drawing/2014/main" id="{A31BABA1-4670-405D-BAE4-C4D7ECD6DD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76939" y="4446227"/>
              <a:ext cx="1092200" cy="1092200"/>
              <a:chOff x="889000" y="2311400"/>
              <a:chExt cx="1092200" cy="1092200"/>
            </a:xfrm>
          </p:grpSpPr>
          <p:pic>
            <p:nvPicPr>
              <p:cNvPr id="10" name="Oval 11">
                <a:extLst>
                  <a:ext uri="{FF2B5EF4-FFF2-40B4-BE49-F238E27FC236}">
                    <a16:creationId xmlns:a16="http://schemas.microsoft.com/office/drawing/2014/main" id="{980A61AC-19E1-44E0-978B-81A74A13FE7A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9000" y="2311400"/>
                <a:ext cx="1092200" cy="1092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Text Box 13">
                <a:extLst>
                  <a:ext uri="{FF2B5EF4-FFF2-40B4-BE49-F238E27FC236}">
                    <a16:creationId xmlns:a16="http://schemas.microsoft.com/office/drawing/2014/main" id="{94F81D54-A765-440A-A6D5-49F1BE2707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122" y="2484570"/>
                <a:ext cx="763458" cy="763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man Old Style" panose="02050604050505020204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000">
                  <a:solidFill>
                    <a:srgbClr val="FFFFFF"/>
                  </a:solidFill>
                  <a:latin typeface="Rockwell Extra Bold" panose="02060903040505020403" pitchFamily="18" charset="0"/>
                </a:endParaRPr>
              </a:p>
            </p:txBody>
          </p:sp>
        </p:grp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A7A88BFD-4088-4E23-A321-41D15C021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3270" y="4568607"/>
              <a:ext cx="865041" cy="865039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/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BB6881D-6FD9-4E2A-AD29-06CDC27C6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93138" y="6272213"/>
            <a:ext cx="2644775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513E8AC-FCC9-427D-8DCD-866F040ACEA3}" type="datetime1">
              <a:rPr lang="en-US"/>
              <a:pPr>
                <a:defRPr/>
              </a:pPr>
              <a:t>5/8/2019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0C7C70A-D141-42DB-91A6-F01A5E513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2813" y="6272213"/>
            <a:ext cx="6327775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8B244A2-590D-4D66-ADB1-8FD624E66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963" y="2506663"/>
            <a:ext cx="1189037" cy="719137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D1754D6E-CDD8-4E55-8011-6609B9BE84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8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FE28FB-3B64-460D-8B07-D20F84662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7A3AF-E994-4486-A3D7-43146EAB0110}" type="datetime1">
              <a:rPr lang="en-US"/>
              <a:pPr>
                <a:defRPr/>
              </a:pPr>
              <a:t>5/8/2019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6CE1FD-BA80-49C2-93D8-E83CBD3B4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C119D2-35D5-45E8-91C6-8A94B8960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272EF-AA88-4BB1-B01A-85E9839A61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08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0B103FB-2AC9-45BC-B4CB-8464D8055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4D691-B150-45E9-BCA5-D1697CA92344}" type="datetime1">
              <a:rPr lang="en-US"/>
              <a:pPr>
                <a:defRPr/>
              </a:pPr>
              <a:t>5/8/2019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AA8340F-99F4-4E85-8B07-E49F4863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0045C3-D44C-4AA6-BB6A-1C43FB830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FE910-4797-4D9B-BEF3-AF02324925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35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0E6D7D7-1843-4D77-A0AB-BAF5BDC62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4A88-B206-4E58-A8A7-3B221CC3E31C}" type="datetime1">
              <a:rPr lang="en-US"/>
              <a:pPr>
                <a:defRPr/>
              </a:pPr>
              <a:t>5/8/2019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2D7A3FA-4CB3-4561-86AD-2F9D4F5CC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FCF9A1-8EA5-475E-B88D-EEF403C88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7816B-FA18-4DCD-83E4-F2AF11C299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9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6EB2EAE-4D6B-42C4-8A6B-19CBBDCB6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A6E38-34BA-4258-9DF1-D4ADF732172A}" type="datetime1">
              <a:rPr lang="en-US"/>
              <a:pPr>
                <a:defRPr/>
              </a:pPr>
              <a:t>5/8/2019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D17C930-DE9F-4FBB-907E-72F833E62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2E1BC2C-1102-43F5-B505-9FA4096F6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9034A-0C04-4024-85BE-6F8FADBF49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0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ectangle 9">
            <a:extLst>
              <a:ext uri="{FF2B5EF4-FFF2-40B4-BE49-F238E27FC236}">
                <a16:creationId xmlns:a16="http://schemas.microsoft.com/office/drawing/2014/main" id="{23DA09D9-B320-43B4-AD5B-942AF90723D1}"/>
              </a:ext>
            </a:extLst>
          </p:cNvPr>
          <p:cNvGrpSpPr>
            <a:grpSpLocks/>
          </p:cNvGrpSpPr>
          <p:nvPr/>
        </p:nvGrpSpPr>
        <p:grpSpPr bwMode="auto">
          <a:xfrm>
            <a:off x="8293100" y="0"/>
            <a:ext cx="3898900" cy="6858000"/>
            <a:chOff x="5224" y="0"/>
            <a:chExt cx="2456" cy="4320"/>
          </a:xfrm>
        </p:grpSpPr>
        <p:pic>
          <p:nvPicPr>
            <p:cNvPr id="6" name="Rectangle 9">
              <a:extLst>
                <a:ext uri="{FF2B5EF4-FFF2-40B4-BE49-F238E27FC236}">
                  <a16:creationId xmlns:a16="http://schemas.microsoft.com/office/drawing/2014/main" id="{21498EFD-9897-4DAC-B7DB-681E7DC89D6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" y="0"/>
              <a:ext cx="245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9397BA04-820D-4AD4-A927-75A21C8662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1" y="0"/>
              <a:ext cx="2449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10">
            <a:extLst>
              <a:ext uri="{FF2B5EF4-FFF2-40B4-BE49-F238E27FC236}">
                <a16:creationId xmlns:a16="http://schemas.microsoft.com/office/drawing/2014/main" id="{E3A05C96-EFA5-4930-B382-FFCDE6A3A29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9BE88A1-F448-40C7-9A5C-1E475176C9A5}"/>
                </a:ext>
              </a:extLst>
            </p:cNvPr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</a:endParaRPr>
            </a:p>
          </p:txBody>
        </p:sp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FB5FA59D-5489-4AB5-94E8-15B322CB6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5746" y="6230103"/>
              <a:ext cx="480060" cy="48006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C8021117-E3C5-4910-AA35-C0ACAF600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E89C9-55FA-4286-B800-0352ABFBA3C9}" type="datetime1">
              <a:rPr lang="en-US"/>
              <a:pPr>
                <a:defRPr/>
              </a:pPr>
              <a:t>5/8/2019</a:t>
            </a:fld>
            <a:endParaRPr lang="en-US" dirty="0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0D7F0A9F-A2BA-4138-BD97-FE6DB84B7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5D799BC0-1342-4D24-981B-10C4584AE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09FB9-A6B9-4F4D-B6D8-9ACD39BFB7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01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ectangle 9">
            <a:extLst>
              <a:ext uri="{FF2B5EF4-FFF2-40B4-BE49-F238E27FC236}">
                <a16:creationId xmlns:a16="http://schemas.microsoft.com/office/drawing/2014/main" id="{5A4111C3-E38E-4272-85E6-406BBEB7C467}"/>
              </a:ext>
            </a:extLst>
          </p:cNvPr>
          <p:cNvGrpSpPr>
            <a:grpSpLocks/>
          </p:cNvGrpSpPr>
          <p:nvPr/>
        </p:nvGrpSpPr>
        <p:grpSpPr bwMode="auto">
          <a:xfrm>
            <a:off x="8293100" y="0"/>
            <a:ext cx="3898900" cy="6858000"/>
            <a:chOff x="5224" y="0"/>
            <a:chExt cx="2456" cy="4320"/>
          </a:xfrm>
        </p:grpSpPr>
        <p:pic>
          <p:nvPicPr>
            <p:cNvPr id="6" name="Rectangle 9">
              <a:extLst>
                <a:ext uri="{FF2B5EF4-FFF2-40B4-BE49-F238E27FC236}">
                  <a16:creationId xmlns:a16="http://schemas.microsoft.com/office/drawing/2014/main" id="{42957276-E7C5-4928-988F-82C1C155D31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" y="0"/>
              <a:ext cx="245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46A133F6-8FC2-4A47-8CAD-1C025B182F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1" y="0"/>
              <a:ext cx="2449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10">
            <a:extLst>
              <a:ext uri="{FF2B5EF4-FFF2-40B4-BE49-F238E27FC236}">
                <a16:creationId xmlns:a16="http://schemas.microsoft.com/office/drawing/2014/main" id="{3D316D81-FC38-46A2-BF8B-DAF0BEC242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70B6E68-564C-4808-ADA5-C67C16FC2581}"/>
                </a:ext>
              </a:extLst>
            </p:cNvPr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</a:endParaRPr>
            </a:p>
          </p:txBody>
        </p:sp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439D1B4B-7563-46F6-8D77-3ECA9A4F6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5746" y="6230103"/>
              <a:ext cx="480060" cy="48006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D92ED228-B57D-4256-B5BD-3BF178BAC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7B8C774C-A982-43DC-81D5-51B369CB432B}" type="datetime1">
              <a:rPr lang="en-US"/>
              <a:pPr>
                <a:defRPr/>
              </a:pPr>
              <a:t>5/8/2019</a:t>
            </a:fld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A307A73-34CC-4532-8386-685EAF1C2D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36339-85AB-4CA3-92AF-872E3EF4B6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8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A44229-9563-4B43-84B3-FE939B374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5" y="484188"/>
            <a:ext cx="10058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CFE1C8E-4AE3-4E90-910B-1496075296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9975" y="2120900"/>
            <a:ext cx="10058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6C357-84EA-6142-A278-1F9E2F0158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64488" y="6272213"/>
            <a:ext cx="327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F6BEBF-740B-4F8D-B7F0-22680EC84CE8}" type="datetime1">
              <a:rPr lang="en-US"/>
              <a:pPr>
                <a:defRPr/>
              </a:pPr>
              <a:t>5/8/2019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34879-10CC-D34D-88D4-EB8405F1C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7438" y="6272213"/>
            <a:ext cx="632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030" name="Group 6">
            <a:extLst>
              <a:ext uri="{FF2B5EF4-FFF2-40B4-BE49-F238E27FC236}">
                <a16:creationId xmlns:a16="http://schemas.microsoft.com/office/drawing/2014/main" id="{E0800BB6-BF2F-4D5E-9ED7-38C3715F1D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584C32-A1DA-C44C-B437-446E78418E4C}"/>
                </a:ext>
              </a:extLst>
            </p:cNvPr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</a:endParaRPr>
            </a:p>
          </p:txBody>
        </p:sp>
        <p:sp>
          <p:nvSpPr>
            <p:cNvPr id="1035" name="Oval 8">
              <a:extLst>
                <a:ext uri="{FF2B5EF4-FFF2-40B4-BE49-F238E27FC236}">
                  <a16:creationId xmlns:a16="http://schemas.microsoft.com/office/drawing/2014/main" id="{79E35A71-A8D8-C64D-A66C-12D1F2A4D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5746" y="6230103"/>
              <a:ext cx="480060" cy="48006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anose="020506040505050202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B9CAE-E515-4E4F-BD8F-3CBF9B9F8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0938" y="6272213"/>
            <a:ext cx="639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fld id="{E2E74986-9C72-403E-9B41-6390402834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77" r:id="rId2"/>
    <p:sldLayoutId id="2147483985" r:id="rId3"/>
    <p:sldLayoutId id="2147483978" r:id="rId4"/>
    <p:sldLayoutId id="2147483979" r:id="rId5"/>
    <p:sldLayoutId id="2147483980" r:id="rId6"/>
    <p:sldLayoutId id="2147483981" r:id="rId7"/>
    <p:sldLayoutId id="2147483986" r:id="rId8"/>
    <p:sldLayoutId id="2147483987" r:id="rId9"/>
    <p:sldLayoutId id="2147483982" r:id="rId10"/>
    <p:sldLayoutId id="214748398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 kern="120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2040.om/en/national-priorities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73B7-A1F0-494C-AB83-20E044CBF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8588" y="1370013"/>
            <a:ext cx="9369425" cy="306863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0" dirty="0">
                <a:solidFill>
                  <a:schemeClr val="accent4">
                    <a:lumMod val="50000"/>
                  </a:schemeClr>
                </a:solidFill>
                <a:latin typeface="Lucida Calligraphy" panose="03010101010101010101" pitchFamily="66" charset="77"/>
              </a:rPr>
              <a:t>Oman Economic Development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891E7C-C452-744F-AD9B-B2450D775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050" y="4438650"/>
            <a:ext cx="9369425" cy="1090613"/>
          </a:xfrm>
        </p:spPr>
        <p:txBody>
          <a:bodyPr rtlCol="0"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Presented by: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Asma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AL-Zaidi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Assistant Dean for Undergraduate Studies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22</a:t>
            </a:r>
            <a:r>
              <a:rPr lang="en-US" sz="2400" baseline="30000" dirty="0">
                <a:solidFill>
                  <a:schemeClr val="accent4">
                    <a:lumMod val="50000"/>
                  </a:schemeClr>
                </a:solidFill>
              </a:rPr>
              <a:t>nd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April 2019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1074574C-A7DC-4B62-9605-5A55B3B97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11125"/>
            <a:ext cx="952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8">
            <a:extLst>
              <a:ext uri="{FF2B5EF4-FFF2-40B4-BE49-F238E27FC236}">
                <a16:creationId xmlns:a16="http://schemas.microsoft.com/office/drawing/2014/main" id="{C5A98674-F6DC-44E1-A23D-25C9B5C25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254000"/>
            <a:ext cx="5178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eaLnBrk="1" hangingPunct="1"/>
            <a:r>
              <a:rPr lang="en-US" altLang="en-US"/>
              <a:t>Sultan Qaboos University</a:t>
            </a:r>
          </a:p>
          <a:p>
            <a:pPr eaLnBrk="1" hangingPunct="1"/>
            <a:r>
              <a:rPr lang="en-US" altLang="en-US"/>
              <a:t>College of Economics and Political Science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73CBF-EAC8-E24F-93A9-EC39BD57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35E17-73DF-4920-990B-2BB98F774AD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4">
            <a:extLst>
              <a:ext uri="{FF2B5EF4-FFF2-40B4-BE49-F238E27FC236}">
                <a16:creationId xmlns:a16="http://schemas.microsoft.com/office/drawing/2014/main" id="{6DED154C-75FA-4005-B0C7-4865939F7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155575"/>
            <a:ext cx="10072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Oman Vision 2020</a:t>
            </a:r>
          </a:p>
        </p:txBody>
      </p:sp>
      <p:pic>
        <p:nvPicPr>
          <p:cNvPr id="23554" name="Picture 5">
            <a:extLst>
              <a:ext uri="{FF2B5EF4-FFF2-40B4-BE49-F238E27FC236}">
                <a16:creationId xmlns:a16="http://schemas.microsoft.com/office/drawing/2014/main" id="{898DCBB6-F771-49C7-9BC8-2195C2991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1688"/>
            <a:ext cx="121920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6">
            <a:extLst>
              <a:ext uri="{FF2B5EF4-FFF2-40B4-BE49-F238E27FC236}">
                <a16:creationId xmlns:a16="http://schemas.microsoft.com/office/drawing/2014/main" id="{C10FE02C-5927-4E1A-AC1D-788041504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1763"/>
            <a:ext cx="119268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Source: https://www.deutschoman.de/fileadmin/deutsch_omanische_gesellschaft/PDFs/Omankonferenz/170329_-_German_Parliament_Presentation_V5.pdf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2B1F4E-E648-1146-A20B-6D72703E6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C6CC2-9D0C-4AE2-9799-56E955ACE0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2BB2E-40E8-1442-9997-67F10ED61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49225" y="885825"/>
            <a:ext cx="11901488" cy="52085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72DAD-3BF6-B342-A8C1-98C3E5F351D0}"/>
              </a:ext>
            </a:extLst>
          </p:cNvPr>
          <p:cNvSpPr txBox="1">
            <a:spLocks/>
          </p:cNvSpPr>
          <p:nvPr/>
        </p:nvSpPr>
        <p:spPr>
          <a:xfrm>
            <a:off x="157163" y="885825"/>
            <a:ext cx="11901487" cy="5681663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Fifth five year development plan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first phase of Oman Vision-2020</a:t>
            </a:r>
          </a:p>
          <a:p>
            <a:pPr marL="274320" lvl="1" indent="0">
              <a:buFont typeface="Wingdings" pitchFamily="2" charset="2"/>
              <a:buNone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 the economy from government spending, oil resources and foreign labor to economy that depends on:</a:t>
            </a:r>
          </a:p>
          <a:p>
            <a:pPr lvl="2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budget control.</a:t>
            </a:r>
          </a:p>
          <a:p>
            <a:pPr lvl="2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labor</a:t>
            </a:r>
          </a:p>
          <a:p>
            <a:pPr lvl="2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 sector as an engine of economic growth</a:t>
            </a:r>
          </a:p>
          <a:p>
            <a:pPr lvl="2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Renewable resources.</a:t>
            </a:r>
          </a:p>
          <a:p>
            <a:pPr lvl="2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investments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resource development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the percentage of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Omanization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Oman joined WTO in November 2000</a:t>
            </a:r>
          </a:p>
          <a:p>
            <a:pPr marL="274320" lvl="1" indent="0">
              <a:buFont typeface="Wingdings" pitchFamily="2" charset="2"/>
              <a:buNone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the plan:</a:t>
            </a:r>
          </a:p>
          <a:p>
            <a:pPr lvl="2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government expenditure increased by 10% where it was planned to be decreased</a:t>
            </a:r>
          </a:p>
          <a:p>
            <a:pPr lvl="2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GDP increased by 7.5% annually where it was planned to increase it by 4.6%</a:t>
            </a:r>
          </a:p>
          <a:p>
            <a:pPr lvl="2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Consumer Price decrease by 1% annually.</a:t>
            </a:r>
          </a:p>
          <a:p>
            <a:pPr lvl="1"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579" name="TextBox 4">
            <a:extLst>
              <a:ext uri="{FF2B5EF4-FFF2-40B4-BE49-F238E27FC236}">
                <a16:creationId xmlns:a16="http://schemas.microsoft.com/office/drawing/2014/main" id="{904EFD1F-6075-40C1-9186-E218A6B27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155575"/>
            <a:ext cx="10072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Economic Development (1996-2000)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F612E4-A850-5445-A443-3CB8CC1E7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2983A-FAE1-4DCB-889E-E3175A93DF7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72DAD-3BF6-B342-A8C1-98C3E5F351D0}"/>
              </a:ext>
            </a:extLst>
          </p:cNvPr>
          <p:cNvSpPr txBox="1">
            <a:spLocks/>
          </p:cNvSpPr>
          <p:nvPr/>
        </p:nvSpPr>
        <p:spPr>
          <a:xfrm>
            <a:off x="142875" y="1374775"/>
            <a:ext cx="11901488" cy="5680075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Sixth five year development plan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second phase of Oman Vision-2020.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the income by increasing the GDP of no less then 4%.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the government expenditure 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none-oil activities % GDP.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Tourism development as one of the economic diversification.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Privatization and encourage private investments.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consumer price increase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 socio-economic development in all governorate. </a:t>
            </a:r>
          </a:p>
          <a:p>
            <a:pPr lvl="1"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the Plan: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expenditure increased by 1.5% in 2001 and later dropped by 1.9%.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None-oil activities (% GDP) increased by 5.4%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GDP growth of 9.2% 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Consumer price decreased in 2001 and 2002 followed by an increase with an average of 0.9% annually.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602" name="TextBox 4">
            <a:extLst>
              <a:ext uri="{FF2B5EF4-FFF2-40B4-BE49-F238E27FC236}">
                <a16:creationId xmlns:a16="http://schemas.microsoft.com/office/drawing/2014/main" id="{62BD03C7-57FF-4640-908D-F9B947768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155575"/>
            <a:ext cx="10072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Economic Development (2001-2005)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76F545-0ADF-F044-BF5B-43391B72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1037C-1334-4D4E-8B3A-73B46C702F4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2BB2E-40E8-1442-9997-67F10ED61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947738"/>
            <a:ext cx="11901488" cy="52085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72DAD-3BF6-B342-A8C1-98C3E5F351D0}"/>
              </a:ext>
            </a:extLst>
          </p:cNvPr>
          <p:cNvSpPr txBox="1">
            <a:spLocks/>
          </p:cNvSpPr>
          <p:nvPr/>
        </p:nvSpPr>
        <p:spPr>
          <a:xfrm>
            <a:off x="142875" y="1176338"/>
            <a:ext cx="11901488" cy="5681662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Seventh five year development plan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third phase of Oman Vision-2020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GDP growth by an average of 3% annually.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the living standard of nationals.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consumer price increase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national employment.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Sustainable development.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and international investment.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SMEs.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and development.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technology.</a:t>
            </a:r>
          </a:p>
          <a:p>
            <a:pPr lvl="1"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the Plan: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Fluctuation in Government expenditure.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Non-oil activities (% GDP) continue to increase.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GDP increased in 2006 and 2008 followed by decrease in the following years.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Consumer price continue to increase reaching a maximum increase in 2008.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627" name="TextBox 4">
            <a:extLst>
              <a:ext uri="{FF2B5EF4-FFF2-40B4-BE49-F238E27FC236}">
                <a16:creationId xmlns:a16="http://schemas.microsoft.com/office/drawing/2014/main" id="{2F3A093B-1445-4828-96F1-D70FF19D7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155575"/>
            <a:ext cx="10072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Economic Development (2006-2010)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3EF440-5F3A-4C4A-8F2B-B2645AF3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3E1B3-9C85-4E91-805C-3D90771393D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2BB2E-40E8-1442-9997-67F10ED61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947738"/>
            <a:ext cx="11901488" cy="52085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72DAD-3BF6-B342-A8C1-98C3E5F351D0}"/>
              </a:ext>
            </a:extLst>
          </p:cNvPr>
          <p:cNvSpPr txBox="1">
            <a:spLocks/>
          </p:cNvSpPr>
          <p:nvPr/>
        </p:nvSpPr>
        <p:spPr>
          <a:xfrm>
            <a:off x="142875" y="1176338"/>
            <a:ext cx="11901488" cy="5681662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eighth five year development plan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Forth phase of Oman Vision-2020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with GDP growth of an average of 3% annually.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private sector investments.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Attraction of international investments.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SMEs.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Sustainable tourism.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industry strategy.</a:t>
            </a:r>
          </a:p>
          <a:p>
            <a:pPr lvl="1"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the Plan: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Government expenditure.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Non-oil activities (% GDP) decreased.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Fluctuation in the GDP growth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Consumer price increase with an average of 1.8%, where the highest was in 2011 and 2012 with 4% and 2.9% respectively.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651" name="TextBox 4">
            <a:extLst>
              <a:ext uri="{FF2B5EF4-FFF2-40B4-BE49-F238E27FC236}">
                <a16:creationId xmlns:a16="http://schemas.microsoft.com/office/drawing/2014/main" id="{E7160B4D-CF02-4423-AB72-5AC0048CF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155575"/>
            <a:ext cx="10072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Economic Development (2011-2015)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B780E1-D228-5B44-863E-AE9C2D447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BC653-0247-445B-98D4-D16050BCA66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2BB2E-40E8-1442-9997-67F10ED61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947738"/>
            <a:ext cx="11901488" cy="52085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72DAD-3BF6-B342-A8C1-98C3E5F351D0}"/>
              </a:ext>
            </a:extLst>
          </p:cNvPr>
          <p:cNvSpPr txBox="1">
            <a:spLocks/>
          </p:cNvSpPr>
          <p:nvPr/>
        </p:nvSpPr>
        <p:spPr>
          <a:xfrm>
            <a:off x="142875" y="1176338"/>
            <a:ext cx="11901488" cy="5681662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ninth five year development plan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last phase of Oman Vision-2020.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 of the economic growth in changing world.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 the economic diversifications.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and prioritize government expenditure.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Enhancing youth..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Implantation of national strategy for urban development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private sector.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Employment.</a:t>
            </a:r>
          </a:p>
          <a:p>
            <a:pPr lvl="1"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 algn="ctr">
              <a:buFont typeface="Wingdings" pitchFamily="2" charset="2"/>
              <a:buNone/>
              <a:defRPr/>
            </a:pP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Tanfeedh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program: A focused program to accelerate and enable implementation of the 9th 5 year development plan</a:t>
            </a:r>
            <a:b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 algn="ctr">
              <a:buFont typeface="Wingdings" pitchFamily="2" charset="2"/>
              <a:buNone/>
              <a:defRPr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4631F4D1-52F1-4E52-B9E6-65C78CB65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155575"/>
            <a:ext cx="10072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Economic Development (2016-2020)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FFED25-2687-3544-8A0E-0D410E89A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B33F1-C381-42BF-92C3-2BD8D2C9E76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2BB2E-40E8-1442-9997-67F10ED61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947738"/>
            <a:ext cx="11901488" cy="52085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698" name="TextBox 4">
            <a:extLst>
              <a:ext uri="{FF2B5EF4-FFF2-40B4-BE49-F238E27FC236}">
                <a16:creationId xmlns:a16="http://schemas.microsoft.com/office/drawing/2014/main" id="{C2439BAB-9825-4E6E-9A69-9A07AE36A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155575"/>
            <a:ext cx="10779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Tanfeedh “Evaluation and Implementation of Development Plan”</a:t>
            </a:r>
          </a:p>
        </p:txBody>
      </p:sp>
      <p:pic>
        <p:nvPicPr>
          <p:cNvPr id="29699" name="Picture 5">
            <a:extLst>
              <a:ext uri="{FF2B5EF4-FFF2-40B4-BE49-F238E27FC236}">
                <a16:creationId xmlns:a16="http://schemas.microsoft.com/office/drawing/2014/main" id="{EE43DCFC-EDEA-4D8F-9FCF-8C153C0B4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450"/>
            <a:ext cx="12192000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6">
            <a:extLst>
              <a:ext uri="{FF2B5EF4-FFF2-40B4-BE49-F238E27FC236}">
                <a16:creationId xmlns:a16="http://schemas.microsoft.com/office/drawing/2014/main" id="{0EA9E929-0B3A-4A17-9F62-2CA7EF28A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6462713"/>
            <a:ext cx="11279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Source: https://www.scp.gov.om/PDF/Economic%20Diversification%20Sector%20Book-EN.pdf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D40B4A-C302-354A-ADAF-3EA53DBE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BDAFD-2138-4893-AB26-FEEC0F1314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4">
            <a:extLst>
              <a:ext uri="{FF2B5EF4-FFF2-40B4-BE49-F238E27FC236}">
                <a16:creationId xmlns:a16="http://schemas.microsoft.com/office/drawing/2014/main" id="{80C35304-8CF3-4D07-ADCA-72A6C727E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155575"/>
            <a:ext cx="10779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Five Promising Industry Targets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D40B4A-C302-354A-ADAF-3EA53DBE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C2DC1-8B25-45B5-B9DE-5EC77897B78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0723" name="Picture 6">
            <a:extLst>
              <a:ext uri="{FF2B5EF4-FFF2-40B4-BE49-F238E27FC236}">
                <a16:creationId xmlns:a16="http://schemas.microsoft.com/office/drawing/2014/main" id="{289B0951-0EAE-4317-A8E6-CA432C0A0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679450"/>
            <a:ext cx="11674475" cy="5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2BB2E-40E8-1442-9997-67F10ED61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8" y="1206500"/>
            <a:ext cx="11901487" cy="52085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Chart 4">
            <a:extLst>
              <a:ext uri="{FF2B5EF4-FFF2-40B4-BE49-F238E27FC236}">
                <a16:creationId xmlns:a16="http://schemas.microsoft.com/office/drawing/2014/main" id="{887702A6-C8F2-4198-A1BF-F74FF8E9F1D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93800"/>
            <a:ext cx="11798300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Box 6">
            <a:extLst>
              <a:ext uri="{FF2B5EF4-FFF2-40B4-BE49-F238E27FC236}">
                <a16:creationId xmlns:a16="http://schemas.microsoft.com/office/drawing/2014/main" id="{6C6D36B0-E940-46FF-BE89-F1A0691B1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155575"/>
            <a:ext cx="10072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 Performance: GDP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027684-206B-1E40-B880-9742427E8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BCEC2-54BC-4529-9E11-8CD8FF3A1A8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2BB2E-40E8-1442-9997-67F10ED61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8" y="1206500"/>
            <a:ext cx="11901487" cy="52085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Chart 4">
            <a:extLst>
              <a:ext uri="{FF2B5EF4-FFF2-40B4-BE49-F238E27FC236}">
                <a16:creationId xmlns:a16="http://schemas.microsoft.com/office/drawing/2014/main" id="{4B5AB892-F15E-4ED0-B101-0AC60E63467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93800"/>
            <a:ext cx="1177290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Box 7">
            <a:extLst>
              <a:ext uri="{FF2B5EF4-FFF2-40B4-BE49-F238E27FC236}">
                <a16:creationId xmlns:a16="http://schemas.microsoft.com/office/drawing/2014/main" id="{3FAD5C70-6065-45CD-B3BA-5FA798BB2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155575"/>
            <a:ext cx="10072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 Performance: GDP Growth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C77963-C933-B746-9B75-6D154654D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41625-0584-41C9-99F1-9AEBEC2EDCB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>
            <a:extLst>
              <a:ext uri="{FF2B5EF4-FFF2-40B4-BE49-F238E27FC236}">
                <a16:creationId xmlns:a16="http://schemas.microsoft.com/office/drawing/2014/main" id="{145335E0-310A-43D9-8B4F-7D222FCAB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2238"/>
            <a:ext cx="1007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45816D-D520-4A4B-849B-44ADD2AE47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638" y="1206500"/>
            <a:ext cx="11901487" cy="52085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Oman before 1970</a:t>
            </a:r>
          </a:p>
          <a:p>
            <a:pPr eaLnBrk="1" hangingPunct="1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Development:</a:t>
            </a:r>
          </a:p>
          <a:p>
            <a:pPr lvl="1" eaLnBrk="1" hangingPunct="1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1970-1975</a:t>
            </a:r>
          </a:p>
          <a:p>
            <a:pPr lvl="1" eaLnBrk="1" hangingPunct="1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1976-1980</a:t>
            </a:r>
          </a:p>
          <a:p>
            <a:pPr lvl="1" eaLnBrk="1" hangingPunct="1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1981-1985</a:t>
            </a:r>
          </a:p>
          <a:p>
            <a:pPr lvl="1" eaLnBrk="1" hangingPunct="1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1986-1990</a:t>
            </a:r>
          </a:p>
          <a:p>
            <a:pPr lvl="1" eaLnBrk="1" hangingPunct="1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1991-1995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Oman Vision 2020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1996-2000</a:t>
            </a:r>
          </a:p>
          <a:p>
            <a:pPr lvl="1" eaLnBrk="1" hangingPunct="1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2001-2005</a:t>
            </a:r>
          </a:p>
          <a:p>
            <a:pPr lvl="1" eaLnBrk="1" hangingPunct="1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2006-2010</a:t>
            </a:r>
          </a:p>
          <a:p>
            <a:pPr lvl="1" eaLnBrk="1" hangingPunct="1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2011-2015</a:t>
            </a:r>
          </a:p>
          <a:p>
            <a:pPr lvl="1" eaLnBrk="1" hangingPunct="1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2016-2020</a:t>
            </a:r>
          </a:p>
          <a:p>
            <a:pPr marL="274637" lvl="1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49986-189D-8C44-8D14-C15F1308E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0ED33-4F95-465C-BA57-462DAE9DB87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2BB2E-40E8-1442-9997-67F10ED61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8" y="1206500"/>
            <a:ext cx="11901487" cy="52085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794" name="TextBox 5">
            <a:extLst>
              <a:ext uri="{FF2B5EF4-FFF2-40B4-BE49-F238E27FC236}">
                <a16:creationId xmlns:a16="http://schemas.microsoft.com/office/drawing/2014/main" id="{E2E4F7E9-0DBC-435D-95C8-26C4899C2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3" y="241300"/>
            <a:ext cx="10072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 Performance: Oil Activities (% GDP)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3196E5-FC2D-7247-96FA-23B8DF69C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C38EA-B749-480C-9AA9-BFF539A7368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Chart 5">
            <a:extLst>
              <a:ext uri="{FF2B5EF4-FFF2-40B4-BE49-F238E27FC236}">
                <a16:creationId xmlns:a16="http://schemas.microsoft.com/office/drawing/2014/main" id="{D5408872-F297-4CA6-B4AB-D5DAED056BE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93800"/>
            <a:ext cx="117602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2BB2E-40E8-1442-9997-67F10ED61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8" y="1206500"/>
            <a:ext cx="11901487" cy="52085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818" name="TextBox 7">
            <a:extLst>
              <a:ext uri="{FF2B5EF4-FFF2-40B4-BE49-F238E27FC236}">
                <a16:creationId xmlns:a16="http://schemas.microsoft.com/office/drawing/2014/main" id="{D5768F49-DBDF-4979-92FC-370879189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55575"/>
            <a:ext cx="10342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 Performance: Non-oil Activities (% GDP)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1E6547-F5E7-1547-8181-09AA64184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61CC5-C068-4C7D-AF83-E7F3829D35A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6" name="Chart 5">
            <a:extLst>
              <a:ext uri="{FF2B5EF4-FFF2-40B4-BE49-F238E27FC236}">
                <a16:creationId xmlns:a16="http://schemas.microsoft.com/office/drawing/2014/main" id="{297672F4-C972-422B-897F-E91B461AD11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77900"/>
            <a:ext cx="117221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2BB2E-40E8-1442-9997-67F10ED61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8" y="1206500"/>
            <a:ext cx="11901487" cy="52085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72DAD-3BF6-B342-A8C1-98C3E5F351D0}"/>
              </a:ext>
            </a:extLst>
          </p:cNvPr>
          <p:cNvSpPr txBox="1">
            <a:spLocks/>
          </p:cNvSpPr>
          <p:nvPr/>
        </p:nvSpPr>
        <p:spPr>
          <a:xfrm>
            <a:off x="173038" y="1358900"/>
            <a:ext cx="11901487" cy="5208588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Chart 8">
            <a:extLst>
              <a:ext uri="{FF2B5EF4-FFF2-40B4-BE49-F238E27FC236}">
                <a16:creationId xmlns:a16="http://schemas.microsoft.com/office/drawing/2014/main" id="{6EB5AA63-4457-4F4A-952E-D6572412FFF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346200"/>
            <a:ext cx="11671300" cy="42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TextBox 9">
            <a:extLst>
              <a:ext uri="{FF2B5EF4-FFF2-40B4-BE49-F238E27FC236}">
                <a16:creationId xmlns:a16="http://schemas.microsoft.com/office/drawing/2014/main" id="{6F1047BD-1A7F-45F6-80DC-CE32799F3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5575"/>
            <a:ext cx="10304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 Performance: Inflation, Consumer Prices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A69C56-D0F1-2F4D-8EFF-F21769839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7E134-E258-4DA8-8B4B-265441BBCD6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art 3">
            <a:extLst>
              <a:ext uri="{FF2B5EF4-FFF2-40B4-BE49-F238E27FC236}">
                <a16:creationId xmlns:a16="http://schemas.microsoft.com/office/drawing/2014/main" id="{1081D460-20DA-431F-8D9D-563FD84BC77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485900"/>
            <a:ext cx="115443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TextBox 9">
            <a:extLst>
              <a:ext uri="{FF2B5EF4-FFF2-40B4-BE49-F238E27FC236}">
                <a16:creationId xmlns:a16="http://schemas.microsoft.com/office/drawing/2014/main" id="{643A21F1-F9A4-41BA-AE50-5B141F244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155575"/>
            <a:ext cx="100726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 Performance: Employment in the Public Sector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E557BE-EDEA-0F43-BE38-9512961C0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4EF47-2391-4814-8099-F26BEF7C0E7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9">
            <a:extLst>
              <a:ext uri="{FF2B5EF4-FFF2-40B4-BE49-F238E27FC236}">
                <a16:creationId xmlns:a16="http://schemas.microsoft.com/office/drawing/2014/main" id="{32BBA159-6175-4A59-ABCC-4B0F97D94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155575"/>
            <a:ext cx="100726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 Performance: Employment in the Private Sector </a:t>
            </a:r>
          </a:p>
        </p:txBody>
      </p:sp>
      <p:pic>
        <p:nvPicPr>
          <p:cNvPr id="5" name="Chart 4">
            <a:extLst>
              <a:ext uri="{FF2B5EF4-FFF2-40B4-BE49-F238E27FC236}">
                <a16:creationId xmlns:a16="http://schemas.microsoft.com/office/drawing/2014/main" id="{1BE2C5CB-5DD4-4D2B-B3C9-F9038EF7C22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397000"/>
            <a:ext cx="115570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E72801-E07A-204C-974A-07E5A3383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41BB8-B9CC-491E-8734-0C76DF47B96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2BB2E-40E8-1442-9997-67F10ED61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8" y="1206500"/>
            <a:ext cx="11901487" cy="52085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72DAD-3BF6-B342-A8C1-98C3E5F351D0}"/>
              </a:ext>
            </a:extLst>
          </p:cNvPr>
          <p:cNvSpPr txBox="1">
            <a:spLocks/>
          </p:cNvSpPr>
          <p:nvPr/>
        </p:nvSpPr>
        <p:spPr>
          <a:xfrm>
            <a:off x="173038" y="1358900"/>
            <a:ext cx="11901487" cy="5208588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Chart 5">
            <a:extLst>
              <a:ext uri="{FF2B5EF4-FFF2-40B4-BE49-F238E27FC236}">
                <a16:creationId xmlns:a16="http://schemas.microsoft.com/office/drawing/2014/main" id="{23065267-632F-458B-A392-5D93634A4A0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346200"/>
            <a:ext cx="11442700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TextBox 9">
            <a:extLst>
              <a:ext uri="{FF2B5EF4-FFF2-40B4-BE49-F238E27FC236}">
                <a16:creationId xmlns:a16="http://schemas.microsoft.com/office/drawing/2014/main" id="{E1036F84-B887-4487-9A27-9C659FCB1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195263"/>
            <a:ext cx="10072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 Performance: % of Unemployment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7C0AD6-186D-B64A-9F17-7ADEC306F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73135-258C-4881-884B-EC24EF89B0F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>
            <a:extLst>
              <a:ext uri="{FF2B5EF4-FFF2-40B4-BE49-F238E27FC236}">
                <a16:creationId xmlns:a16="http://schemas.microsoft.com/office/drawing/2014/main" id="{3A78A8E6-9593-43AB-99AF-53FE99CF4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" t="2122" r="4501" b="6413"/>
          <a:stretch>
            <a:fillRect/>
          </a:stretch>
        </p:blipFill>
        <p:spPr bwMode="auto">
          <a:xfrm>
            <a:off x="522288" y="720725"/>
            <a:ext cx="11201400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Box 9">
            <a:extLst>
              <a:ext uri="{FF2B5EF4-FFF2-40B4-BE49-F238E27FC236}">
                <a16:creationId xmlns:a16="http://schemas.microsoft.com/office/drawing/2014/main" id="{9A9B8B59-1215-4031-98BE-71A70D106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0"/>
            <a:ext cx="10074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Oman Vision 2040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5E0327B-EA92-1846-A3A7-2C06C78CF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A40D3-E424-41B9-89B1-B8062398C64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9940" name="TextBox 8">
            <a:extLst>
              <a:ext uri="{FF2B5EF4-FFF2-40B4-BE49-F238E27FC236}">
                <a16:creationId xmlns:a16="http://schemas.microsoft.com/office/drawing/2014/main" id="{BC185E1A-7357-42D0-82F7-6092DFED8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6134100"/>
            <a:ext cx="5365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https://www.2040.om/en/oman-vision-2040/participatory-approach/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>
            <a:extLst>
              <a:ext uri="{FF2B5EF4-FFF2-40B4-BE49-F238E27FC236}">
                <a16:creationId xmlns:a16="http://schemas.microsoft.com/office/drawing/2014/main" id="{71384039-016E-2343-8F6E-F8F9FE409B1E}"/>
              </a:ext>
            </a:extLst>
          </p:cNvPr>
          <p:cNvSpPr/>
          <p:nvPr/>
        </p:nvSpPr>
        <p:spPr>
          <a:xfrm>
            <a:off x="4173538" y="2927350"/>
            <a:ext cx="1433512" cy="1201738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FB54D0-F9CC-744E-8B51-BD69B32D882D}"/>
              </a:ext>
            </a:extLst>
          </p:cNvPr>
          <p:cNvSpPr/>
          <p:nvPr/>
        </p:nvSpPr>
        <p:spPr>
          <a:xfrm>
            <a:off x="5830888" y="557213"/>
            <a:ext cx="6221412" cy="1349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dynamic economic leadership possessing capabilities and operating within an integrated institutional framework</a:t>
            </a:r>
          </a:p>
        </p:txBody>
      </p:sp>
      <p:sp>
        <p:nvSpPr>
          <p:cNvPr id="40963" name="TextBox 14">
            <a:extLst>
              <a:ext uri="{FF2B5EF4-FFF2-40B4-BE49-F238E27FC236}">
                <a16:creationId xmlns:a16="http://schemas.microsoft.com/office/drawing/2014/main" id="{96C435E4-50A5-4A0A-B08B-880E6BE1F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99225"/>
            <a:ext cx="41735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eaLnBrk="1" hangingPunct="1"/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https://www.2040.om/en/national-priorities/</a:t>
            </a:r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35445A4-92CE-0949-BAF1-85FE9F1103D4}"/>
              </a:ext>
            </a:extLst>
          </p:cNvPr>
          <p:cNvSpPr/>
          <p:nvPr/>
        </p:nvSpPr>
        <p:spPr>
          <a:xfrm>
            <a:off x="0" y="3033713"/>
            <a:ext cx="1617663" cy="13827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National Priorities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4E7954-4FB5-204C-A589-9ABB610F3311}"/>
              </a:ext>
            </a:extLst>
          </p:cNvPr>
          <p:cNvSpPr/>
          <p:nvPr/>
        </p:nvSpPr>
        <p:spPr>
          <a:xfrm>
            <a:off x="1843088" y="688975"/>
            <a:ext cx="2090737" cy="132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Leadership and Management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EAA667-864B-7649-B4EA-C5CE0B4930E9}"/>
              </a:ext>
            </a:extLst>
          </p:cNvPr>
          <p:cNvSpPr/>
          <p:nvPr/>
        </p:nvSpPr>
        <p:spPr>
          <a:xfrm>
            <a:off x="1843088" y="3692525"/>
            <a:ext cx="2090737" cy="132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Private Sector, Investment and International Cooperation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65BE25-DB17-1D4C-8025-D0C56D8A271D}"/>
              </a:ext>
            </a:extLst>
          </p:cNvPr>
          <p:cNvSpPr/>
          <p:nvPr/>
        </p:nvSpPr>
        <p:spPr>
          <a:xfrm>
            <a:off x="5830888" y="5413375"/>
            <a:ext cx="6221412" cy="1223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enabled private sector driving a competitive economy that is integrated with the world economy</a:t>
            </a:r>
          </a:p>
        </p:txBody>
      </p:sp>
      <p:sp>
        <p:nvSpPr>
          <p:cNvPr id="40968" name="TextBox 9">
            <a:extLst>
              <a:ext uri="{FF2B5EF4-FFF2-40B4-BE49-F238E27FC236}">
                <a16:creationId xmlns:a16="http://schemas.microsoft.com/office/drawing/2014/main" id="{F5094379-26ED-43B2-8739-2E193C797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13" y="-88900"/>
            <a:ext cx="10072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Oman Vision 2040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7A5F5-F4D4-F645-9F73-CEEF4F6F0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65D04-1832-4DF8-AE80-8E33C4C61DD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2348A1-FEFD-8649-9C77-B7A946462B02}"/>
              </a:ext>
            </a:extLst>
          </p:cNvPr>
          <p:cNvSpPr/>
          <p:nvPr/>
        </p:nvSpPr>
        <p:spPr>
          <a:xfrm>
            <a:off x="1843088" y="2173288"/>
            <a:ext cx="2090737" cy="132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 Market and Employment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B71BF0-55AD-2E49-B7FD-B4F7FE13167C}"/>
              </a:ext>
            </a:extLst>
          </p:cNvPr>
          <p:cNvSpPr/>
          <p:nvPr/>
        </p:nvSpPr>
        <p:spPr>
          <a:xfrm>
            <a:off x="1814513" y="5178425"/>
            <a:ext cx="2090737" cy="132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Diversification and Fiscal Sustainability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644EAE-596C-784C-861C-8F8732B578D2}"/>
              </a:ext>
            </a:extLst>
          </p:cNvPr>
          <p:cNvSpPr/>
          <p:nvPr/>
        </p:nvSpPr>
        <p:spPr>
          <a:xfrm>
            <a:off x="5830888" y="2168525"/>
            <a:ext cx="6221412" cy="1349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diversified, sustainable and competitive economy that is based on knowledge and innovation, operates within integrated frameworks, adapts with the industrial revolutions, and achieves fiscal sustainability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579C3D-0190-1545-BFC8-3AA8A736D0DD}"/>
              </a:ext>
            </a:extLst>
          </p:cNvPr>
          <p:cNvSpPr/>
          <p:nvPr/>
        </p:nvSpPr>
        <p:spPr>
          <a:xfrm>
            <a:off x="5830888" y="3860800"/>
            <a:ext cx="6221412" cy="1349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dynamic labor market that is attractive to talent and responsive to demographic, economic, knowledge and technical changes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>
            <a:extLst>
              <a:ext uri="{FF2B5EF4-FFF2-40B4-BE49-F238E27FC236}">
                <a16:creationId xmlns:a16="http://schemas.microsoft.com/office/drawing/2014/main" id="{E1FCAACE-9AFC-46D1-937E-337D54EEDE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" r="5972"/>
          <a:stretch>
            <a:fillRect/>
          </a:stretch>
        </p:blipFill>
        <p:spPr>
          <a:xfrm>
            <a:off x="138113" y="931863"/>
            <a:ext cx="11630025" cy="5124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extBox 9">
            <a:extLst>
              <a:ext uri="{FF2B5EF4-FFF2-40B4-BE49-F238E27FC236}">
                <a16:creationId xmlns:a16="http://schemas.microsoft.com/office/drawing/2014/main" id="{FCCCE3C2-8F2C-4610-9CAD-4715247DC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13" y="19050"/>
            <a:ext cx="10074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Diversification of the Economy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C55FC04-F423-0349-8BCC-1B448F72B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A623F-5032-4652-BD57-548BF990843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1988" name="TextBox 11">
            <a:extLst>
              <a:ext uri="{FF2B5EF4-FFF2-40B4-BE49-F238E27FC236}">
                <a16:creationId xmlns:a16="http://schemas.microsoft.com/office/drawing/2014/main" id="{1B9447DB-DAD9-4DF9-8F4F-344C5313F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6281738"/>
            <a:ext cx="660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https://www.thejakartapost.com/news/2019/01/28/oman-seeks-to-transform-economy-by-2040.html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78BBA2-CE59-9448-BD74-2F1E6E194D4B}"/>
              </a:ext>
            </a:extLst>
          </p:cNvPr>
          <p:cNvSpPr txBox="1"/>
          <p:nvPr/>
        </p:nvSpPr>
        <p:spPr>
          <a:xfrm>
            <a:off x="193675" y="1727200"/>
            <a:ext cx="5478463" cy="4400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 reference unit at the policy level that enables the economy and operates to achieve the goals of economic development and social justice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economic leadership with established authority, a clear mandate, and a swift response to developmental needs – as per specific performance indicators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reviving administrative leadership equipped with capabilities that fit future needs, market dynamics, and emerging changes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effective and enabling economic legislation system that is abreast with recent developments</a:t>
            </a:r>
          </a:p>
        </p:txBody>
      </p:sp>
      <p:sp>
        <p:nvSpPr>
          <p:cNvPr id="43010" name="TextBox 9">
            <a:extLst>
              <a:ext uri="{FF2B5EF4-FFF2-40B4-BE49-F238E27FC236}">
                <a16:creationId xmlns:a16="http://schemas.microsoft.com/office/drawing/2014/main" id="{607270A2-A42F-4C56-9866-7684E872C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13" y="19050"/>
            <a:ext cx="10074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Goals As per the National Priorities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C55FC04-F423-0349-8BCC-1B448F72B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9A202-E029-4D4E-AE8F-D5C965C06A9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414481-BDB2-304B-98B9-52BC8C7A2D91}"/>
              </a:ext>
            </a:extLst>
          </p:cNvPr>
          <p:cNvSpPr txBox="1"/>
          <p:nvPr/>
        </p:nvSpPr>
        <p:spPr>
          <a:xfrm>
            <a:off x="6451600" y="1727200"/>
            <a:ext cx="5499100" cy="4400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labor market with skilled and highly-productive manpower and a positive work culture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labor market that attracts talent and skilled labor within clear and standardized recruitment policies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employment, qualification, promotion and incentives system that is based on efficiency and productivity and which merits initiative and innovation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Laws and legislations regulating the labor market in accordance with professional standards, within a stimulating and responsive work environment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F912F8-46DE-B345-A380-9F128D157EA7}"/>
              </a:ext>
            </a:extLst>
          </p:cNvPr>
          <p:cNvSpPr/>
          <p:nvPr/>
        </p:nvSpPr>
        <p:spPr>
          <a:xfrm>
            <a:off x="193675" y="792163"/>
            <a:ext cx="5478463" cy="581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Leadership and Management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56DF13-9B04-F94F-A502-6491129C1515}"/>
              </a:ext>
            </a:extLst>
          </p:cNvPr>
          <p:cNvSpPr/>
          <p:nvPr/>
        </p:nvSpPr>
        <p:spPr>
          <a:xfrm>
            <a:off x="6451600" y="792163"/>
            <a:ext cx="5499100" cy="581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 Market and Employment</a:t>
            </a:r>
          </a:p>
        </p:txBody>
      </p:sp>
      <p:sp>
        <p:nvSpPr>
          <p:cNvPr id="43015" name="TextBox 12">
            <a:extLst>
              <a:ext uri="{FF2B5EF4-FFF2-40B4-BE49-F238E27FC236}">
                <a16:creationId xmlns:a16="http://schemas.microsoft.com/office/drawing/2014/main" id="{292BE27B-E47C-4BA3-BA38-2D7FF4046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6281738"/>
            <a:ext cx="660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https://www.thejakartapost.com/news/2019/01/28/oman-seeks-to-transform-economy-by-2040.html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>
            <a:extLst>
              <a:ext uri="{FF2B5EF4-FFF2-40B4-BE49-F238E27FC236}">
                <a16:creationId xmlns:a16="http://schemas.microsoft.com/office/drawing/2014/main" id="{8F9204C7-340C-4BE5-9801-750E25C97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2238"/>
            <a:ext cx="1007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45816D-D520-4A4B-849B-44ADD2AE47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638" y="1206500"/>
            <a:ext cx="11901487" cy="54308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 Performance:</a:t>
            </a:r>
          </a:p>
          <a:p>
            <a:pPr lvl="1" eaLnBrk="1" hangingPunct="1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GDP</a:t>
            </a:r>
          </a:p>
          <a:p>
            <a:pPr lvl="1" eaLnBrk="1" hangingPunct="1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GDP Growth</a:t>
            </a:r>
          </a:p>
          <a:p>
            <a:pPr lvl="1" eaLnBrk="1" hangingPunct="1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Oil Activities (% GDP)</a:t>
            </a:r>
          </a:p>
          <a:p>
            <a:pPr lvl="1" eaLnBrk="1" hangingPunct="1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Non-Oil Activities (% GDP)</a:t>
            </a:r>
          </a:p>
          <a:p>
            <a:pPr lvl="1" eaLnBrk="1" hangingPunct="1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Inflation, Consumer Prices</a:t>
            </a:r>
          </a:p>
          <a:p>
            <a:pPr lvl="1" eaLnBrk="1" hangingPunct="1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 in the Public Sector</a:t>
            </a:r>
          </a:p>
          <a:p>
            <a:pPr lvl="1" eaLnBrk="1" hangingPunct="1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 in the Private Sector</a:t>
            </a:r>
          </a:p>
          <a:p>
            <a:pPr lvl="1" eaLnBrk="1" hangingPunct="1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of Unemployment</a:t>
            </a:r>
          </a:p>
          <a:p>
            <a:pPr lvl="1" eaLnBrk="1" hangingPunct="1"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Oman Vision 2040</a:t>
            </a:r>
          </a:p>
          <a:p>
            <a:pPr eaLnBrk="1" hangingPunct="1">
              <a:defRPr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Diversification of the Economy</a:t>
            </a:r>
          </a:p>
          <a:p>
            <a:pPr eaLnBrk="1" hangingPunct="1">
              <a:defRPr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Goals as per the National Priorities</a:t>
            </a:r>
          </a:p>
          <a:p>
            <a:pPr eaLnBrk="1" hangingPunct="1">
              <a:defRPr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lvl="1" eaLnBrk="1" hangingPunct="1"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637" lvl="1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8AD078-FDDA-AB44-BD00-BD39E8D96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8C6F4-7EE7-4BF3-AABF-2A048FA457B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78BBA2-CE59-9448-BD74-2F1E6E194D4B}"/>
              </a:ext>
            </a:extLst>
          </p:cNvPr>
          <p:cNvSpPr txBox="1"/>
          <p:nvPr/>
        </p:nvSpPr>
        <p:spPr>
          <a:xfrm>
            <a:off x="0" y="1373188"/>
            <a:ext cx="6096000" cy="48021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competitive business environment that attracts investments, in which the government assumes a regulatory role coupled with successful, efficient and seamless management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Flexible and facilitated financing patterns that keep pace with global developments and fulfil investment needs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enabled and competitive private sector that leads the economy and observes both economic and social dimensions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Partnership and integration between SMEs, embraced by large corporations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partnership between the government and the private sector, improving production efficiency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Diversified imports and exports in terms of goods and geographical aspects that maximize the ability to capitalize on the Sultanate’s global status and geographical location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unique economic identity that integrates with the global production and service chains</a:t>
            </a:r>
          </a:p>
        </p:txBody>
      </p:sp>
      <p:sp>
        <p:nvSpPr>
          <p:cNvPr id="44034" name="TextBox 9">
            <a:extLst>
              <a:ext uri="{FF2B5EF4-FFF2-40B4-BE49-F238E27FC236}">
                <a16:creationId xmlns:a16="http://schemas.microsoft.com/office/drawing/2014/main" id="{646701BD-B35C-400D-A481-143B5B3DE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13" y="19050"/>
            <a:ext cx="10074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Goals As per the National Priorities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C55FC04-F423-0349-8BCC-1B448F72B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CEB95-14D4-4D27-BC37-3BD11DBFC75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414481-BDB2-304B-98B9-52BC8C7A2D91}"/>
              </a:ext>
            </a:extLst>
          </p:cNvPr>
          <p:cNvSpPr txBox="1"/>
          <p:nvPr/>
        </p:nvSpPr>
        <p:spPr>
          <a:xfrm>
            <a:off x="6586538" y="1373188"/>
            <a:ext cx="5605462" cy="48021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Leading sectors to achieve economic diversification and integration with sub-sectors to be identified every five years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diversified, integrated and competitive economy that is future-oriented and is driven by innovation and entrepreneurship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Well-versed, integrated and sustainable fiscal, monetary and economic policies; together with budgets that effectively utilize public revenues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regulatory environment that is flexible and abreast that ensures equal opportunities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technological infrastructure that is enabling for all sectors and capable of accommodating latest developments and cyberspace security challenges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integrated and cohesive research and development system amongst various sectors and institutions</a:t>
            </a: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F912F8-46DE-B345-A380-9F128D157EA7}"/>
              </a:ext>
            </a:extLst>
          </p:cNvPr>
          <p:cNvSpPr/>
          <p:nvPr/>
        </p:nvSpPr>
        <p:spPr>
          <a:xfrm>
            <a:off x="0" y="665163"/>
            <a:ext cx="6096000" cy="581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Private Sector, Investment and International Cooperation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56DF13-9B04-F94F-A502-6491129C1515}"/>
              </a:ext>
            </a:extLst>
          </p:cNvPr>
          <p:cNvSpPr/>
          <p:nvPr/>
        </p:nvSpPr>
        <p:spPr>
          <a:xfrm>
            <a:off x="6586538" y="673100"/>
            <a:ext cx="5605462" cy="5826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Diversification and Fiscal Sustainability</a:t>
            </a:r>
          </a:p>
        </p:txBody>
      </p:sp>
      <p:sp>
        <p:nvSpPr>
          <p:cNvPr id="44039" name="TextBox 12">
            <a:extLst>
              <a:ext uri="{FF2B5EF4-FFF2-40B4-BE49-F238E27FC236}">
                <a16:creationId xmlns:a16="http://schemas.microsoft.com/office/drawing/2014/main" id="{D1830EC5-73FE-453A-AB64-916976670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6281738"/>
            <a:ext cx="6607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https://www.thejakartapost.com/news/2019/01/28/oman-seeks-to-transform-economy-by-2040.html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2">
            <a:extLst>
              <a:ext uri="{FF2B5EF4-FFF2-40B4-BE49-F238E27FC236}">
                <a16:creationId xmlns:a16="http://schemas.microsoft.com/office/drawing/2014/main" id="{9F729F54-AFC1-4065-8691-90B92B92C4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9313" y="1409700"/>
            <a:ext cx="10058400" cy="40513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Oman Economy mainly depends on Oil prices.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Omani Governments has taken many initiatives to  diversify the economy.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There is an acceleration in the non-oil economic activities.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Motivation of Investment.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Enhancement of the private sector contribution to the economy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and evaluation.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C13AF-2E58-4944-B941-D38896FB7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2EC1D-0F0F-4150-A9C3-2000DC5161E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5059" name="TextBox 4">
            <a:extLst>
              <a:ext uri="{FF2B5EF4-FFF2-40B4-BE49-F238E27FC236}">
                <a16:creationId xmlns:a16="http://schemas.microsoft.com/office/drawing/2014/main" id="{B2FECC37-1E78-48B5-BC29-B63B1CB83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25" y="20638"/>
            <a:ext cx="10072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11386A16-46F3-3E43-9BC8-6A93452C29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98538"/>
            <a:ext cx="12192000" cy="4818062"/>
          </a:xfrm>
        </p:spPr>
        <p:txBody>
          <a:bodyPr/>
          <a:lstStyle/>
          <a:p>
            <a:pPr>
              <a:defRPr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AlHajri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N. (2010) Oman Economic Development in Four Decades.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AlRayan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Press</a:t>
            </a:r>
          </a:p>
          <a:p>
            <a:pPr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Bank of Oman Publications.</a:t>
            </a:r>
          </a:p>
          <a:p>
            <a:pPr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Center of Statistics and Information Oman.</a:t>
            </a:r>
          </a:p>
          <a:p>
            <a:pPr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Oman Vision 2040.</a:t>
            </a:r>
          </a:p>
          <a:p>
            <a:pPr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Peterson, J. E. (2019). 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Oman: Three and a Half Decades of Change and Development | Middle East Policy Council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[online]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Mepc.org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Available at: https://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www.mepc.org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/journal/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-three-and-half-decades-change-and-development [Accessed 10th Apr. 2019].World Bank Open Data.</a:t>
            </a:r>
          </a:p>
          <a:p>
            <a:pPr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Supreme Council of Planning Oman.</a:t>
            </a:r>
          </a:p>
          <a:p>
            <a:pPr>
              <a:defRPr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Tanfeedh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52DE79-D5C0-C94E-A1A4-BEFFE8F3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9BC96-8C6F-4453-9D32-633CC5624919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6083" name="TextBox 4">
            <a:extLst>
              <a:ext uri="{FF2B5EF4-FFF2-40B4-BE49-F238E27FC236}">
                <a16:creationId xmlns:a16="http://schemas.microsoft.com/office/drawing/2014/main" id="{9A92C2D6-05BF-48DD-8CCB-924E8BEFD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13" y="19050"/>
            <a:ext cx="10074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>
            <a:extLst>
              <a:ext uri="{FF2B5EF4-FFF2-40B4-BE49-F238E27FC236}">
                <a16:creationId xmlns:a16="http://schemas.microsoft.com/office/drawing/2014/main" id="{64640068-6216-4A8C-B7C3-B0581E04BB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638" y="1206500"/>
            <a:ext cx="11901487" cy="5208588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As any other developing countries Oman’s economy was backward and unpromising.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Most of Omanis were not having access to basic amenities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Large number of people were engaged with agriculture, fishing and trading.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Industry hardly exist.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No statistical data was available to measure the economic status of the economy before 1967.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Although oil was found much earlier, first oil export took place in 1967 which generated moderate surplus in the trade economy. 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34% of the GDP was accounted by agriculture.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There were no utilization of economy trade for expanding growth opportunities.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Two branches of post office, 557 telephone lines, three schools with 909 students and only 19 government health centers.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No international airport no sea-port and only one hotel.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Less than 2000 km of paved roads for around 800 car owners. </a:t>
            </a:r>
          </a:p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17410" name="TextBox 1">
            <a:extLst>
              <a:ext uri="{FF2B5EF4-FFF2-40B4-BE49-F238E27FC236}">
                <a16:creationId xmlns:a16="http://schemas.microsoft.com/office/drawing/2014/main" id="{FCE48A01-551E-47E6-8E95-720BD415D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2238"/>
            <a:ext cx="1007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Oman before 1970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D1B31-86E7-8A47-9E1C-02232E1E0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356B5-9A00-4448-A30A-9400E6906AF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>
            <a:extLst>
              <a:ext uri="{FF2B5EF4-FFF2-40B4-BE49-F238E27FC236}">
                <a16:creationId xmlns:a16="http://schemas.microsoft.com/office/drawing/2014/main" id="{B18D6C4D-AF0B-4C11-87D4-3C73F170D4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84263"/>
            <a:ext cx="11901488" cy="5208587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His Majesty Sultan Qaboos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23 July 1970.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Build a foundation for modern economic society.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Massive drive to build infrastructure and improve the living standard of Oman citizens’ standard.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Oil became the main contributor to the economy.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From 1967 to 1973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GNP increased by an average of 20% per year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From 1973 to 1974  GNP increased four times.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Development and expansion of transportation, communication and constructions.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Number of schools raised to about 176.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Increase in the oil price has increased the government expenditure.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Commercial banks expanded from 2 branches to 55 branches. 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Establishment of Central Bank of Oman (1975)</a:t>
            </a:r>
          </a:p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18434" name="TextBox 1">
            <a:extLst>
              <a:ext uri="{FF2B5EF4-FFF2-40B4-BE49-F238E27FC236}">
                <a16:creationId xmlns:a16="http://schemas.microsoft.com/office/drawing/2014/main" id="{04087E9D-C480-483B-A135-DBA1DDB92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2238"/>
            <a:ext cx="1007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Economic Development (1970-1975)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0414F9-2AEE-764D-B914-B9F3CCD0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678924-2659-4D8C-94DC-B9480DAE73D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2BB2E-40E8-1442-9997-67F10ED61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8" y="1206500"/>
            <a:ext cx="11901487" cy="5208588"/>
          </a:xfrm>
        </p:spPr>
        <p:txBody>
          <a:bodyPr rtlCol="0">
            <a:normAutofit fontScale="92500" lnSpcReduction="20000"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Plan process of economic development has been formalized  First five years development plan.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Focusing on socio-economic development.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Expansion of petroleum sector.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Increase in the oil price in the international market in 1979 helped to improve the growth rate.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Focus on infrastructural network  Transportation and Communication.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Nature of oil depletion  plan for diversification of the economy “manufacturing and services”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Public investment increased significantly. 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Growth of private sector.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Oman Housing Bank (1977).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Oman Development Bank (1979)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State General Reserve Fund (1980) 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GDP increased by 23% 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Government accounts were in balance or moderate deficit or surplus.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Commercials banks aggregate assets were more than doubled from 1974 to 1980.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458" name="TextBox 3">
            <a:extLst>
              <a:ext uri="{FF2B5EF4-FFF2-40B4-BE49-F238E27FC236}">
                <a16:creationId xmlns:a16="http://schemas.microsoft.com/office/drawing/2014/main" id="{46C201C4-3F7B-49A3-8EBD-706E0C206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122238"/>
            <a:ext cx="10072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Economic Development (1976-1980)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DE5A56-E5F7-764A-B5FC-2BBE24D2B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30232-925E-491C-8643-2897EC716ED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2BB2E-40E8-1442-9997-67F10ED61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8" y="1206500"/>
            <a:ext cx="11901487" cy="52085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72DAD-3BF6-B342-A8C1-98C3E5F351D0}"/>
              </a:ext>
            </a:extLst>
          </p:cNvPr>
          <p:cNvSpPr txBox="1">
            <a:spLocks/>
          </p:cNvSpPr>
          <p:nvPr/>
        </p:nvSpPr>
        <p:spPr>
          <a:xfrm>
            <a:off x="173038" y="1358900"/>
            <a:ext cx="11901487" cy="5208588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Oman economy Expansionary phase.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Second five years development plan.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Establish an expanded infrastructure.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Inflation, consumer price.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Increase oil production to 330,000 barrels/day  to be maintained during the second five years development plan.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Public investments to support private enterprises Agriculture, Fisheries, Mining and Traditional Crafts.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Oman Bank for Agriculture and Fisheries (1982).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Extensive development for natural water recourses  Agriculture.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GNP increased by approximately 13% annually.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Average GDP growth 10.8%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483" name="TextBox 4">
            <a:extLst>
              <a:ext uri="{FF2B5EF4-FFF2-40B4-BE49-F238E27FC236}">
                <a16:creationId xmlns:a16="http://schemas.microsoft.com/office/drawing/2014/main" id="{AF20690B-8616-4A48-8798-D04CC2A28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160338"/>
            <a:ext cx="1007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Economic Development (1981-1985)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C2F06B-DFE8-D64C-8836-67264491D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0E391-A217-43CF-967B-1B7564991CA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2BB2E-40E8-1442-9997-67F10ED61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49225" y="885825"/>
            <a:ext cx="11901488" cy="52085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72DAD-3BF6-B342-A8C1-98C3E5F351D0}"/>
              </a:ext>
            </a:extLst>
          </p:cNvPr>
          <p:cNvSpPr txBox="1">
            <a:spLocks/>
          </p:cNvSpPr>
          <p:nvPr/>
        </p:nvSpPr>
        <p:spPr>
          <a:xfrm>
            <a:off x="173038" y="885825"/>
            <a:ext cx="11901487" cy="5681663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 of consolidation, adjustment and stabilization.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 economic crisis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steep decline in the oil price.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Barrel of Omani oil price dropped from $27 in 1985 to $8.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macroeconomic imbalances occurred.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third five years plan was revised and focused on stabilization.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 non-oil sector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economic diversification:</a:t>
            </a:r>
          </a:p>
          <a:p>
            <a:pPr lvl="2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Non-oil manufacturing was promoted</a:t>
            </a:r>
          </a:p>
          <a:p>
            <a:pPr lvl="2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 sector investment was further encouraged.</a:t>
            </a:r>
          </a:p>
          <a:p>
            <a:pPr lvl="2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Liberalizing foreign investment.</a:t>
            </a:r>
          </a:p>
          <a:p>
            <a:pPr lvl="2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incentives for investments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tax holiday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the development of the social and health services.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Average gross domestic savings dropped by 30% GDP.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Gross national savings also dropped by 20% GDP.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Prices rise was moderate.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Commercial banking system recorded a growth of 4.5%.</a:t>
            </a:r>
          </a:p>
          <a:p>
            <a:pPr lvl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1989, Muscat Security Market was established.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507" name="TextBox 4">
            <a:extLst>
              <a:ext uri="{FF2B5EF4-FFF2-40B4-BE49-F238E27FC236}">
                <a16:creationId xmlns:a16="http://schemas.microsoft.com/office/drawing/2014/main" id="{36B82D31-FDB8-4DB2-892C-B66B81579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155575"/>
            <a:ext cx="10072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Economic Development (1986-1990)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D93065-6454-C24D-B6AA-0CF56C112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FE963-0310-4EF2-9A2D-BFC57D21C3E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2BB2E-40E8-1442-9997-67F10ED61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49225" y="885825"/>
            <a:ext cx="11901488" cy="52085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72DAD-3BF6-B342-A8C1-98C3E5F351D0}"/>
              </a:ext>
            </a:extLst>
          </p:cNvPr>
          <p:cNvSpPr txBox="1">
            <a:spLocks/>
          </p:cNvSpPr>
          <p:nvPr/>
        </p:nvSpPr>
        <p:spPr>
          <a:xfrm>
            <a:off x="142875" y="1177925"/>
            <a:ext cx="11901488" cy="5680075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fourth five year development plan.</a:t>
            </a:r>
          </a:p>
          <a:p>
            <a:pPr lvl="2"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Infrastructure.</a:t>
            </a:r>
          </a:p>
          <a:p>
            <a:pPr lvl="2"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 allocation on productive projects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expand and diversify the production base.</a:t>
            </a:r>
          </a:p>
          <a:p>
            <a:pPr lvl="2"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Encouragement of private sector.</a:t>
            </a:r>
          </a:p>
          <a:p>
            <a:pPr lvl="2"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fiscal balance.</a:t>
            </a:r>
          </a:p>
          <a:p>
            <a:pPr lvl="2"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resource development.</a:t>
            </a:r>
          </a:p>
          <a:p>
            <a:pPr lvl="1"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Gulf war </a:t>
            </a:r>
          </a:p>
          <a:p>
            <a:pPr lvl="1"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Rise in oil price aided the expansion of Oman economy.</a:t>
            </a:r>
          </a:p>
          <a:p>
            <a:pPr lvl="1"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GDP increased by an average of 5.7%</a:t>
            </a:r>
          </a:p>
          <a:p>
            <a:pPr lvl="1"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(%GDP) declined by an average of 24.4%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higher consumption because of the growth of the population esp. group of below 30 year.</a:t>
            </a:r>
          </a:p>
          <a:p>
            <a:pPr lvl="1"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 sector increased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average of 8% annually.</a:t>
            </a:r>
          </a:p>
          <a:p>
            <a:pPr lvl="1"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Muscat Security Market become more active.</a:t>
            </a:r>
          </a:p>
          <a:p>
            <a:pPr lvl="1">
              <a:defRPr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term planning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531" name="TextBox 4">
            <a:extLst>
              <a:ext uri="{FF2B5EF4-FFF2-40B4-BE49-F238E27FC236}">
                <a16:creationId xmlns:a16="http://schemas.microsoft.com/office/drawing/2014/main" id="{B08D37A9-6A71-483A-8AE3-803D69375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155575"/>
            <a:ext cx="10072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Economic Development (1991-1995)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F81DCD-B8FE-A548-8D6F-3259C1B2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22AC34-9269-45F4-B373-6110696BABC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37488</TotalTime>
  <Words>2075</Words>
  <Application>Microsoft Office PowerPoint</Application>
  <PresentationFormat>Widescreen</PresentationFormat>
  <Paragraphs>543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Bookman Old Style</vt:lpstr>
      <vt:lpstr>Calibri</vt:lpstr>
      <vt:lpstr>Century Gothic</vt:lpstr>
      <vt:lpstr>Lucida Calligraphy</vt:lpstr>
      <vt:lpstr>Rockwell Extra Bold</vt:lpstr>
      <vt:lpstr>Times New Roman</vt:lpstr>
      <vt:lpstr>Wingdings</vt:lpstr>
      <vt:lpstr>Wood Type</vt:lpstr>
      <vt:lpstr>Oman Economic Development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Oman Economic Development</dc:title>
  <dc:creator>Asma AlZaidi</dc:creator>
  <cp:lastModifiedBy>csames</cp:lastModifiedBy>
  <cp:revision>95</cp:revision>
  <dcterms:created xsi:type="dcterms:W3CDTF">2019-03-26T01:14:01Z</dcterms:created>
  <dcterms:modified xsi:type="dcterms:W3CDTF">2019-05-08T18:59:21Z</dcterms:modified>
</cp:coreProperties>
</file>