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6" r:id="rId2"/>
    <p:sldId id="273" r:id="rId3"/>
    <p:sldId id="276" r:id="rId4"/>
    <p:sldId id="277" r:id="rId5"/>
    <p:sldId id="279" r:id="rId6"/>
    <p:sldId id="278" r:id="rId7"/>
    <p:sldId id="280" r:id="rId8"/>
    <p:sldId id="264" r:id="rId9"/>
    <p:sldId id="272" r:id="rId10"/>
    <p:sldId id="274" r:id="rId11"/>
    <p:sldId id="269" r:id="rId12"/>
    <p:sldId id="268" r:id="rId13"/>
    <p:sldId id="267" r:id="rId14"/>
    <p:sldId id="281" r:id="rId15"/>
    <p:sldId id="282" r:id="rId16"/>
    <p:sldId id="271" r:id="rId17"/>
    <p:sldId id="258" r:id="rId18"/>
    <p:sldId id="257" r:id="rId19"/>
    <p:sldId id="260" r:id="rId20"/>
    <p:sldId id="259" r:id="rId21"/>
    <p:sldId id="265" r:id="rId22"/>
    <p:sldId id="275" r:id="rId23"/>
    <p:sldId id="270" r:id="rId24"/>
    <p:sldId id="283" r:id="rId25"/>
    <p:sldId id="261" r:id="rId26"/>
    <p:sldId id="263" r:id="rId27"/>
    <p:sldId id="284" r:id="rId28"/>
    <p:sldId id="26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4660"/>
  </p:normalViewPr>
  <p:slideViewPr>
    <p:cSldViewPr snapToGrid="0">
      <p:cViewPr varScale="1">
        <p:scale>
          <a:sx n="73" d="100"/>
          <a:sy n="73" d="100"/>
        </p:scale>
        <p:origin x="588" y="66"/>
      </p:cViewPr>
      <p:guideLst/>
    </p:cSldViewPr>
  </p:slideViewPr>
  <p:notesTextViewPr>
    <p:cViewPr>
      <p:scale>
        <a:sx n="1" d="1"/>
        <a:sy n="1" d="1"/>
      </p:scale>
      <p:origin x="0" y="0"/>
    </p:cViewPr>
  </p:notesTextViewPr>
  <p:sorterViewPr>
    <p:cViewPr>
      <p:scale>
        <a:sx n="100" d="100"/>
        <a:sy n="100" d="100"/>
      </p:scale>
      <p:origin x="0" y="-5154"/>
    </p:cViewPr>
  </p:sorterViewPr>
  <p:notesViewPr>
    <p:cSldViewPr snapToGrid="0">
      <p:cViewPr varScale="1">
        <p:scale>
          <a:sx n="60" d="100"/>
          <a:sy n="60" d="100"/>
        </p:scale>
        <p:origin x="177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C1246C-7FAD-415A-944C-8BDC3D01F7CC}" type="datetimeFigureOut">
              <a:rPr lang="en-US" smtClean="0"/>
              <a:t>5/8/2019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10F530-FEDF-4955-B584-AA6A095ACA1F}" type="slidenum">
              <a:rPr lang="en-US" smtClean="0"/>
              <a:t>‹#›</a:t>
            </a:fld>
            <a:endParaRPr lang="en-US"/>
          </a:p>
        </p:txBody>
      </p:sp>
    </p:spTree>
    <p:extLst>
      <p:ext uri="{BB962C8B-B14F-4D97-AF65-F5344CB8AC3E}">
        <p14:creationId xmlns:p14="http://schemas.microsoft.com/office/powerpoint/2010/main" val="634017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B4E8E-DB1E-449E-BDB0-C66F55653073}" type="datetimeFigureOut">
              <a:rPr lang="en-US" smtClean="0"/>
              <a:t>5/8/2019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D2130-6DB5-44D0-9FB7-4574D9B35E5C}" type="slidenum">
              <a:rPr lang="en-US" smtClean="0"/>
              <a:t>‹#›</a:t>
            </a:fld>
            <a:endParaRPr lang="en-US"/>
          </a:p>
        </p:txBody>
      </p:sp>
    </p:spTree>
    <p:extLst>
      <p:ext uri="{BB962C8B-B14F-4D97-AF65-F5344CB8AC3E}">
        <p14:creationId xmlns:p14="http://schemas.microsoft.com/office/powerpoint/2010/main" val="293801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https://www.ceicdata.com/en/indicator/oman/foreign-direct-investment</a:t>
            </a:r>
          </a:p>
        </p:txBody>
      </p:sp>
      <p:sp>
        <p:nvSpPr>
          <p:cNvPr id="4" name="Slide Number Placeholder 3"/>
          <p:cNvSpPr>
            <a:spLocks noGrp="1"/>
          </p:cNvSpPr>
          <p:nvPr>
            <p:ph type="sldNum" sz="quarter" idx="10"/>
          </p:nvPr>
        </p:nvSpPr>
        <p:spPr/>
        <p:txBody>
          <a:bodyPr/>
          <a:lstStyle/>
          <a:p>
            <a:fld id="{FABD2130-6DB5-44D0-9FB7-4574D9B35E5C}" type="slidenum">
              <a:rPr lang="en-US" smtClean="0"/>
              <a:t>8</a:t>
            </a:fld>
            <a:endParaRPr lang="en-US"/>
          </a:p>
        </p:txBody>
      </p:sp>
    </p:spTree>
    <p:extLst>
      <p:ext uri="{BB962C8B-B14F-4D97-AF65-F5344CB8AC3E}">
        <p14:creationId xmlns:p14="http://schemas.microsoft.com/office/powerpoint/2010/main" val="1255927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http://studio7g.com/portfolio/hayy-al-sharq/#prettyPhoto[gallery1]/0/</a:t>
            </a:r>
          </a:p>
        </p:txBody>
      </p:sp>
      <p:sp>
        <p:nvSpPr>
          <p:cNvPr id="4" name="Slide Number Placeholder 3"/>
          <p:cNvSpPr>
            <a:spLocks noGrp="1"/>
          </p:cNvSpPr>
          <p:nvPr>
            <p:ph type="sldNum" sz="quarter" idx="10"/>
          </p:nvPr>
        </p:nvSpPr>
        <p:spPr/>
        <p:txBody>
          <a:bodyPr/>
          <a:lstStyle/>
          <a:p>
            <a:fld id="{FABD2130-6DB5-44D0-9FB7-4574D9B35E5C}" type="slidenum">
              <a:rPr lang="en-US" smtClean="0"/>
              <a:t>18</a:t>
            </a:fld>
            <a:endParaRPr lang="en-US"/>
          </a:p>
        </p:txBody>
      </p:sp>
    </p:spTree>
    <p:extLst>
      <p:ext uri="{BB962C8B-B14F-4D97-AF65-F5344CB8AC3E}">
        <p14:creationId xmlns:p14="http://schemas.microsoft.com/office/powerpoint/2010/main" val="321043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CEICDATA.com</a:t>
            </a:r>
          </a:p>
        </p:txBody>
      </p:sp>
      <p:sp>
        <p:nvSpPr>
          <p:cNvPr id="4" name="Slide Number Placeholder 3"/>
          <p:cNvSpPr>
            <a:spLocks noGrp="1"/>
          </p:cNvSpPr>
          <p:nvPr>
            <p:ph type="sldNum" sz="quarter" idx="10"/>
          </p:nvPr>
        </p:nvSpPr>
        <p:spPr/>
        <p:txBody>
          <a:bodyPr/>
          <a:lstStyle/>
          <a:p>
            <a:fld id="{FABD2130-6DB5-44D0-9FB7-4574D9B35E5C}" type="slidenum">
              <a:rPr lang="en-US" smtClean="0"/>
              <a:t>21</a:t>
            </a:fld>
            <a:endParaRPr lang="en-US"/>
          </a:p>
        </p:txBody>
      </p:sp>
    </p:spTree>
    <p:extLst>
      <p:ext uri="{BB962C8B-B14F-4D97-AF65-F5344CB8AC3E}">
        <p14:creationId xmlns:p14="http://schemas.microsoft.com/office/powerpoint/2010/main" val="12449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368456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B342C9-52AB-4CA6-AC97-9ECA161ED517}"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121778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3514772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54687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3696903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985544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1344377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159772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215419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47503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13703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B342C9-52AB-4CA6-AC97-9ECA161ED517}"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59830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B342C9-52AB-4CA6-AC97-9ECA161ED517}"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10119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3748492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1134082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BB342C9-52AB-4CA6-AC97-9ECA161ED517}" type="datetimeFigureOut">
              <a:rPr lang="en-US" smtClean="0"/>
              <a:t>5/8/2019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39229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B342C9-52AB-4CA6-AC97-9ECA161ED517}"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9DBBC-3235-4F52-BE21-B4CECC55BFDF}" type="slidenum">
              <a:rPr lang="en-US" smtClean="0"/>
              <a:t>‹#›</a:t>
            </a:fld>
            <a:endParaRPr lang="en-US"/>
          </a:p>
        </p:txBody>
      </p:sp>
    </p:spTree>
    <p:extLst>
      <p:ext uri="{BB962C8B-B14F-4D97-AF65-F5344CB8AC3E}">
        <p14:creationId xmlns:p14="http://schemas.microsoft.com/office/powerpoint/2010/main" val="223684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BB342C9-52AB-4CA6-AC97-9ECA161ED517}" type="datetimeFigureOut">
              <a:rPr lang="en-US" smtClean="0"/>
              <a:t>5/8/2019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4D9DBBC-3235-4F52-BE21-B4CECC55BFDF}" type="slidenum">
              <a:rPr lang="en-US" smtClean="0"/>
              <a:t>‹#›</a:t>
            </a:fld>
            <a:endParaRPr lang="en-US"/>
          </a:p>
        </p:txBody>
      </p:sp>
    </p:spTree>
    <p:extLst>
      <p:ext uri="{BB962C8B-B14F-4D97-AF65-F5344CB8AC3E}">
        <p14:creationId xmlns:p14="http://schemas.microsoft.com/office/powerpoint/2010/main" val="10665040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Re-Branding Oman for a Changing Global Order</a:t>
            </a:r>
          </a:p>
        </p:txBody>
      </p:sp>
      <p:sp>
        <p:nvSpPr>
          <p:cNvPr id="3" name="Subtitle 2"/>
          <p:cNvSpPr>
            <a:spLocks noGrp="1"/>
          </p:cNvSpPr>
          <p:nvPr>
            <p:ph type="subTitle" idx="1"/>
          </p:nvPr>
        </p:nvSpPr>
        <p:spPr/>
        <p:txBody>
          <a:bodyPr>
            <a:normAutofit fontScale="70000" lnSpcReduction="20000"/>
          </a:bodyPr>
          <a:lstStyle/>
          <a:p>
            <a:r>
              <a:rPr lang="en-US" dirty="0"/>
              <a:t>Janice lee Jayes</a:t>
            </a:r>
          </a:p>
          <a:p>
            <a:r>
              <a:rPr lang="en-US" dirty="0"/>
              <a:t>Department of History</a:t>
            </a:r>
          </a:p>
          <a:p>
            <a:r>
              <a:rPr lang="en-US" dirty="0"/>
              <a:t>Illinois State University</a:t>
            </a:r>
          </a:p>
        </p:txBody>
      </p:sp>
    </p:spTree>
    <p:extLst>
      <p:ext uri="{BB962C8B-B14F-4D97-AF65-F5344CB8AC3E}">
        <p14:creationId xmlns:p14="http://schemas.microsoft.com/office/powerpoint/2010/main" val="3228769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9070D-FFA4-4C29-B938-5731DBDFDFD9}"/>
              </a:ext>
            </a:extLst>
          </p:cNvPr>
          <p:cNvPicPr>
            <a:picLocks noChangeAspect="1"/>
          </p:cNvPicPr>
          <p:nvPr/>
        </p:nvPicPr>
        <p:blipFill>
          <a:blip r:embed="rId2"/>
          <a:stretch>
            <a:fillRect/>
          </a:stretch>
        </p:blipFill>
        <p:spPr>
          <a:xfrm>
            <a:off x="1083212" y="1779910"/>
            <a:ext cx="9401171" cy="4688051"/>
          </a:xfrm>
          <a:prstGeom prst="rect">
            <a:avLst/>
          </a:prstGeom>
        </p:spPr>
      </p:pic>
      <p:sp>
        <p:nvSpPr>
          <p:cNvPr id="3" name="TextBox 2">
            <a:extLst>
              <a:ext uri="{FF2B5EF4-FFF2-40B4-BE49-F238E27FC236}">
                <a16:creationId xmlns:a16="http://schemas.microsoft.com/office/drawing/2014/main" id="{8BA6DE03-B868-45FB-B542-08B58EB91B5D}"/>
              </a:ext>
            </a:extLst>
          </p:cNvPr>
          <p:cNvSpPr txBox="1"/>
          <p:nvPr/>
        </p:nvSpPr>
        <p:spPr>
          <a:xfrm>
            <a:off x="576775" y="390039"/>
            <a:ext cx="9288629" cy="1077218"/>
          </a:xfrm>
          <a:prstGeom prst="rect">
            <a:avLst/>
          </a:prstGeom>
          <a:noFill/>
        </p:spPr>
        <p:txBody>
          <a:bodyPr wrap="square" rtlCol="0">
            <a:spAutoFit/>
          </a:bodyPr>
          <a:lstStyle/>
          <a:p>
            <a:r>
              <a:rPr lang="en-US" sz="3200" b="1" dirty="0"/>
              <a:t>Repositioning Oman as an “Indian Ocean” Nation a much more marketable strategy</a:t>
            </a:r>
          </a:p>
        </p:txBody>
      </p:sp>
    </p:spTree>
    <p:extLst>
      <p:ext uri="{BB962C8B-B14F-4D97-AF65-F5344CB8AC3E}">
        <p14:creationId xmlns:p14="http://schemas.microsoft.com/office/powerpoint/2010/main" val="411240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83681" y="250709"/>
            <a:ext cx="6669602" cy="6419644"/>
          </a:xfrm>
          <a:prstGeom prst="rect">
            <a:avLst/>
          </a:prstGeom>
        </p:spPr>
      </p:pic>
      <p:sp>
        <p:nvSpPr>
          <p:cNvPr id="3" name="TextBox 2"/>
          <p:cNvSpPr txBox="1"/>
          <p:nvPr/>
        </p:nvSpPr>
        <p:spPr>
          <a:xfrm>
            <a:off x="505006" y="416005"/>
            <a:ext cx="4347214" cy="6001643"/>
          </a:xfrm>
          <a:prstGeom prst="rect">
            <a:avLst/>
          </a:prstGeom>
          <a:noFill/>
        </p:spPr>
        <p:txBody>
          <a:bodyPr wrap="square" rtlCol="0">
            <a:spAutoFit/>
          </a:bodyPr>
          <a:lstStyle/>
          <a:p>
            <a:r>
              <a:rPr lang="en-US" sz="2400" b="1" dirty="0"/>
              <a:t>The Sultan Qaboos Cultural Center is “a perfect vehicle to educate Americans about Omani culture—and to tempt them to visit this spectacular Middle Eastern country. If anyone needs another reason to book a holiday to the Sultanate, take a walk upstairs to the exhibit hall. That gallery is lined with vibrant images of marketplaces, date harvests, fishermen, and scenic villages, mountains and </a:t>
            </a:r>
            <a:r>
              <a:rPr lang="en-US" sz="2400" b="1" i="1" dirty="0"/>
              <a:t>wadis</a:t>
            </a:r>
            <a:r>
              <a:rPr lang="en-US" sz="2400" b="1" dirty="0"/>
              <a:t>.”</a:t>
            </a:r>
          </a:p>
        </p:txBody>
      </p:sp>
    </p:spTree>
    <p:extLst>
      <p:ext uri="{BB962C8B-B14F-4D97-AF65-F5344CB8AC3E}">
        <p14:creationId xmlns:p14="http://schemas.microsoft.com/office/powerpoint/2010/main" val="328308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24350" y="276225"/>
            <a:ext cx="3543300" cy="6305550"/>
          </a:xfrm>
          <a:prstGeom prst="rect">
            <a:avLst/>
          </a:prstGeom>
        </p:spPr>
      </p:pic>
    </p:spTree>
    <p:extLst>
      <p:ext uri="{BB962C8B-B14F-4D97-AF65-F5344CB8AC3E}">
        <p14:creationId xmlns:p14="http://schemas.microsoft.com/office/powerpoint/2010/main" val="4286371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568" y="934764"/>
            <a:ext cx="11591925" cy="5524500"/>
          </a:xfrm>
          <a:prstGeom prst="rect">
            <a:avLst/>
          </a:prstGeom>
        </p:spPr>
      </p:pic>
      <p:sp>
        <p:nvSpPr>
          <p:cNvPr id="5" name="TextBox 4"/>
          <p:cNvSpPr txBox="1"/>
          <p:nvPr/>
        </p:nvSpPr>
        <p:spPr>
          <a:xfrm>
            <a:off x="1024759" y="484211"/>
            <a:ext cx="4166525" cy="369332"/>
          </a:xfrm>
          <a:prstGeom prst="rect">
            <a:avLst/>
          </a:prstGeom>
          <a:noFill/>
        </p:spPr>
        <p:txBody>
          <a:bodyPr wrap="none" rtlCol="0">
            <a:spAutoFit/>
          </a:bodyPr>
          <a:lstStyle/>
          <a:p>
            <a:r>
              <a:rPr lang="en-US" dirty="0"/>
              <a:t>SQCC positions Oman on the </a:t>
            </a:r>
            <a:r>
              <a:rPr lang="en-US" dirty="0" err="1"/>
              <a:t>indian</a:t>
            </a:r>
            <a:r>
              <a:rPr lang="en-US" dirty="0"/>
              <a:t> Ocean</a:t>
            </a:r>
          </a:p>
        </p:txBody>
      </p:sp>
    </p:spTree>
    <p:extLst>
      <p:ext uri="{BB962C8B-B14F-4D97-AF65-F5344CB8AC3E}">
        <p14:creationId xmlns:p14="http://schemas.microsoft.com/office/powerpoint/2010/main" val="1235422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8D736-C7F1-4BCA-A867-8CC27A1B35FB}"/>
              </a:ext>
            </a:extLst>
          </p:cNvPr>
          <p:cNvPicPr>
            <a:picLocks noChangeAspect="1"/>
          </p:cNvPicPr>
          <p:nvPr/>
        </p:nvPicPr>
        <p:blipFill>
          <a:blip r:embed="rId2"/>
          <a:stretch>
            <a:fillRect/>
          </a:stretch>
        </p:blipFill>
        <p:spPr>
          <a:xfrm>
            <a:off x="1070652" y="330591"/>
            <a:ext cx="4133086" cy="6196818"/>
          </a:xfrm>
          <a:prstGeom prst="rect">
            <a:avLst/>
          </a:prstGeom>
        </p:spPr>
      </p:pic>
      <p:sp>
        <p:nvSpPr>
          <p:cNvPr id="3" name="TextBox 2">
            <a:extLst>
              <a:ext uri="{FF2B5EF4-FFF2-40B4-BE49-F238E27FC236}">
                <a16:creationId xmlns:a16="http://schemas.microsoft.com/office/drawing/2014/main" id="{FEBCC25C-11EC-4129-B97E-3F27A9F464F8}"/>
              </a:ext>
            </a:extLst>
          </p:cNvPr>
          <p:cNvSpPr txBox="1"/>
          <p:nvPr/>
        </p:nvSpPr>
        <p:spPr>
          <a:xfrm>
            <a:off x="6096000" y="2124448"/>
            <a:ext cx="5305335" cy="2554545"/>
          </a:xfrm>
          <a:prstGeom prst="rect">
            <a:avLst/>
          </a:prstGeom>
          <a:noFill/>
        </p:spPr>
        <p:txBody>
          <a:bodyPr wrap="square" rtlCol="0">
            <a:spAutoFit/>
          </a:bodyPr>
          <a:lstStyle/>
          <a:p>
            <a:r>
              <a:rPr lang="en-US" sz="3200" b="1" dirty="0"/>
              <a:t>Emphasizing the “Indian Ocean Effect” (tolerance and cosmopolitanism) fit well with the creation of Heritage Tourism </a:t>
            </a:r>
          </a:p>
        </p:txBody>
      </p:sp>
    </p:spTree>
    <p:extLst>
      <p:ext uri="{BB962C8B-B14F-4D97-AF65-F5344CB8AC3E}">
        <p14:creationId xmlns:p14="http://schemas.microsoft.com/office/powerpoint/2010/main" val="360743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4AC9F1-0379-4C81-B13A-4C9FA88C73EB}"/>
              </a:ext>
            </a:extLst>
          </p:cNvPr>
          <p:cNvSpPr txBox="1"/>
          <p:nvPr/>
        </p:nvSpPr>
        <p:spPr>
          <a:xfrm>
            <a:off x="206932" y="291617"/>
            <a:ext cx="4027444" cy="3970318"/>
          </a:xfrm>
          <a:prstGeom prst="rect">
            <a:avLst/>
          </a:prstGeom>
          <a:noFill/>
        </p:spPr>
        <p:txBody>
          <a:bodyPr wrap="square" rtlCol="0">
            <a:spAutoFit/>
          </a:bodyPr>
          <a:lstStyle/>
          <a:p>
            <a:r>
              <a:rPr lang="en-US" sz="2800" b="1" dirty="0"/>
              <a:t>Oman already had a reputation as an Ecotourism and Adventure Tourism Destination, but this wasn’t going to solve the problems of attracting investment or employing youth.</a:t>
            </a:r>
          </a:p>
        </p:txBody>
      </p:sp>
      <p:pic>
        <p:nvPicPr>
          <p:cNvPr id="4" name="Picture 3">
            <a:extLst>
              <a:ext uri="{FF2B5EF4-FFF2-40B4-BE49-F238E27FC236}">
                <a16:creationId xmlns:a16="http://schemas.microsoft.com/office/drawing/2014/main" id="{AB9B5B89-7399-4D96-8026-26266DA4065F}"/>
              </a:ext>
            </a:extLst>
          </p:cNvPr>
          <p:cNvPicPr>
            <a:picLocks noChangeAspect="1"/>
          </p:cNvPicPr>
          <p:nvPr/>
        </p:nvPicPr>
        <p:blipFill>
          <a:blip r:embed="rId2"/>
          <a:stretch>
            <a:fillRect/>
          </a:stretch>
        </p:blipFill>
        <p:spPr>
          <a:xfrm>
            <a:off x="4846302" y="1049411"/>
            <a:ext cx="7138767" cy="4759178"/>
          </a:xfrm>
          <a:prstGeom prst="rect">
            <a:avLst/>
          </a:prstGeom>
        </p:spPr>
      </p:pic>
    </p:spTree>
    <p:extLst>
      <p:ext uri="{BB962C8B-B14F-4D97-AF65-F5344CB8AC3E}">
        <p14:creationId xmlns:p14="http://schemas.microsoft.com/office/powerpoint/2010/main" val="240770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8892" y="195690"/>
            <a:ext cx="7663355" cy="6125954"/>
          </a:xfrm>
          <a:prstGeom prst="rect">
            <a:avLst/>
          </a:prstGeom>
        </p:spPr>
      </p:pic>
      <p:sp>
        <p:nvSpPr>
          <p:cNvPr id="3" name="TextBox 2"/>
          <p:cNvSpPr txBox="1"/>
          <p:nvPr/>
        </p:nvSpPr>
        <p:spPr>
          <a:xfrm>
            <a:off x="196948" y="647115"/>
            <a:ext cx="3460652" cy="3108543"/>
          </a:xfrm>
          <a:prstGeom prst="rect">
            <a:avLst/>
          </a:prstGeom>
          <a:noFill/>
        </p:spPr>
        <p:txBody>
          <a:bodyPr wrap="square" rtlCol="0">
            <a:spAutoFit/>
          </a:bodyPr>
          <a:lstStyle/>
          <a:p>
            <a:r>
              <a:rPr lang="en-US" sz="2800" dirty="0"/>
              <a:t>2011 announcement on Legal changes to promote the creation of Integrated Tourism Complexes. </a:t>
            </a:r>
          </a:p>
        </p:txBody>
      </p:sp>
    </p:spTree>
    <p:extLst>
      <p:ext uri="{BB962C8B-B14F-4D97-AF65-F5344CB8AC3E}">
        <p14:creationId xmlns:p14="http://schemas.microsoft.com/office/powerpoint/2010/main" val="3729475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77840"/>
            <a:ext cx="5562600" cy="4801314"/>
          </a:xfrm>
          <a:prstGeom prst="rect">
            <a:avLst/>
          </a:prstGeom>
        </p:spPr>
        <p:txBody>
          <a:bodyPr wrap="square">
            <a:spAutoFit/>
          </a:bodyPr>
          <a:lstStyle/>
          <a:p>
            <a:r>
              <a:rPr lang="en-US" sz="2400" b="1" i="0" u="none" strike="noStrike" dirty="0" err="1">
                <a:effectLst/>
                <a:latin typeface="Roboto"/>
              </a:rPr>
              <a:t>Hayy</a:t>
            </a:r>
            <a:r>
              <a:rPr lang="en-US" sz="2400" b="1" i="0" u="none" strike="noStrike" dirty="0">
                <a:effectLst/>
                <a:latin typeface="Roboto"/>
              </a:rPr>
              <a:t> Al </a:t>
            </a:r>
            <a:r>
              <a:rPr lang="en-US" sz="2400" b="1" i="0" u="none" strike="noStrike" dirty="0" err="1">
                <a:effectLst/>
                <a:latin typeface="Roboto"/>
              </a:rPr>
              <a:t>Sharq</a:t>
            </a:r>
            <a:r>
              <a:rPr lang="en-US" sz="2400" b="1" i="0" u="none" strike="noStrike" dirty="0">
                <a:effectLst/>
                <a:latin typeface="Roboto"/>
              </a:rPr>
              <a:t> consists of several major components for “Edutainment Center” in </a:t>
            </a:r>
            <a:r>
              <a:rPr lang="en-US" sz="2400" b="1" i="0" u="none" strike="noStrike" dirty="0" err="1">
                <a:effectLst/>
                <a:latin typeface="Roboto"/>
              </a:rPr>
              <a:t>Barka</a:t>
            </a:r>
            <a:r>
              <a:rPr lang="en-US" sz="2400" b="1" i="0" u="none" strike="noStrike" dirty="0">
                <a:effectLst/>
                <a:latin typeface="Roboto"/>
              </a:rPr>
              <a:t>, Oman. </a:t>
            </a:r>
          </a:p>
          <a:p>
            <a:endParaRPr lang="en-US" sz="2400" b="1" dirty="0">
              <a:latin typeface="Roboto"/>
            </a:endParaRPr>
          </a:p>
          <a:p>
            <a:r>
              <a:rPr lang="en-US" sz="2400" b="1" i="0" u="none" strike="noStrike" dirty="0">
                <a:effectLst/>
                <a:latin typeface="Roboto"/>
              </a:rPr>
              <a:t>Theme Park with wildlife area, water park, edutainment </a:t>
            </a:r>
            <a:r>
              <a:rPr lang="en-US" sz="2400" b="1" i="0" u="none" strike="noStrike" dirty="0" err="1">
                <a:effectLst/>
                <a:latin typeface="Roboto"/>
              </a:rPr>
              <a:t>centre</a:t>
            </a:r>
            <a:r>
              <a:rPr lang="en-US" sz="2400" b="1" i="0" u="none" strike="noStrike" dirty="0">
                <a:effectLst/>
                <a:latin typeface="Roboto"/>
              </a:rPr>
              <a:t>, equestrian </a:t>
            </a:r>
            <a:r>
              <a:rPr lang="en-US" sz="2400" b="1" i="0" u="none" strike="noStrike" dirty="0" err="1">
                <a:effectLst/>
                <a:latin typeface="Roboto"/>
              </a:rPr>
              <a:t>centre</a:t>
            </a:r>
            <a:r>
              <a:rPr lang="en-US" sz="2400" b="1" i="0" u="none" strike="noStrike" dirty="0">
                <a:effectLst/>
                <a:latin typeface="Roboto"/>
              </a:rPr>
              <a:t>, 3, 4- and 5-stars hotels and apartments, residential units, beach games </a:t>
            </a:r>
            <a:r>
              <a:rPr lang="en-US" sz="2400" b="1" i="0" u="none" strike="noStrike" dirty="0" err="1">
                <a:effectLst/>
                <a:latin typeface="Roboto"/>
              </a:rPr>
              <a:t>centre</a:t>
            </a:r>
            <a:r>
              <a:rPr lang="en-US" sz="2400" b="1" i="0" u="none" strike="noStrike" dirty="0">
                <a:effectLst/>
                <a:latin typeface="Roboto"/>
              </a:rPr>
              <a:t>, shopping district and F&amp;B as well as a family entertainment </a:t>
            </a:r>
            <a:r>
              <a:rPr lang="en-US" sz="2400" b="1" i="0" u="none" strike="noStrike" dirty="0" err="1">
                <a:effectLst/>
                <a:latin typeface="Roboto"/>
              </a:rPr>
              <a:t>centre</a:t>
            </a:r>
            <a:r>
              <a:rPr lang="en-US" sz="2400" b="1" i="0" u="none" strike="noStrike" dirty="0">
                <a:effectLst/>
                <a:latin typeface="Roboto"/>
              </a:rPr>
              <a:t>, a bowling alley, a skating rink, and a cinema.</a:t>
            </a:r>
          </a:p>
          <a:p>
            <a:endParaRPr lang="en-US" dirty="0"/>
          </a:p>
        </p:txBody>
      </p:sp>
      <p:pic>
        <p:nvPicPr>
          <p:cNvPr id="3" name="Picture 2"/>
          <p:cNvPicPr>
            <a:picLocks noChangeAspect="1"/>
          </p:cNvPicPr>
          <p:nvPr/>
        </p:nvPicPr>
        <p:blipFill>
          <a:blip r:embed="rId2"/>
          <a:stretch>
            <a:fillRect/>
          </a:stretch>
        </p:blipFill>
        <p:spPr>
          <a:xfrm>
            <a:off x="6438900" y="261937"/>
            <a:ext cx="5284787" cy="6365044"/>
          </a:xfrm>
          <a:prstGeom prst="rect">
            <a:avLst/>
          </a:prstGeom>
        </p:spPr>
      </p:pic>
    </p:spTree>
    <p:extLst>
      <p:ext uri="{BB962C8B-B14F-4D97-AF65-F5344CB8AC3E}">
        <p14:creationId xmlns:p14="http://schemas.microsoft.com/office/powerpoint/2010/main" val="2530449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821907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59648" y="455701"/>
            <a:ext cx="6096000" cy="2944091"/>
          </a:xfrm>
          <a:prstGeom prst="rect">
            <a:avLst/>
          </a:prstGeom>
        </p:spPr>
      </p:pic>
      <p:pic>
        <p:nvPicPr>
          <p:cNvPr id="3" name="Picture 2"/>
          <p:cNvPicPr>
            <a:picLocks noChangeAspect="1"/>
          </p:cNvPicPr>
          <p:nvPr/>
        </p:nvPicPr>
        <p:blipFill>
          <a:blip r:embed="rId3"/>
          <a:stretch>
            <a:fillRect/>
          </a:stretch>
        </p:blipFill>
        <p:spPr>
          <a:xfrm>
            <a:off x="950182" y="196576"/>
            <a:ext cx="3925514" cy="6488003"/>
          </a:xfrm>
          <a:prstGeom prst="rect">
            <a:avLst/>
          </a:prstGeom>
        </p:spPr>
      </p:pic>
      <p:sp>
        <p:nvSpPr>
          <p:cNvPr id="5" name="TextBox 4">
            <a:extLst>
              <a:ext uri="{FF2B5EF4-FFF2-40B4-BE49-F238E27FC236}">
                <a16:creationId xmlns:a16="http://schemas.microsoft.com/office/drawing/2014/main" id="{3D0A6EC4-4920-440A-BC30-202D36BD259C}"/>
              </a:ext>
            </a:extLst>
          </p:cNvPr>
          <p:cNvSpPr txBox="1"/>
          <p:nvPr/>
        </p:nvSpPr>
        <p:spPr>
          <a:xfrm>
            <a:off x="5514535" y="4698609"/>
            <a:ext cx="6096000" cy="1077218"/>
          </a:xfrm>
          <a:prstGeom prst="rect">
            <a:avLst/>
          </a:prstGeom>
          <a:noFill/>
        </p:spPr>
        <p:txBody>
          <a:bodyPr wrap="square" rtlCol="0">
            <a:spAutoFit/>
          </a:bodyPr>
          <a:lstStyle/>
          <a:p>
            <a:r>
              <a:rPr lang="en-US" sz="3200" b="1" dirty="0"/>
              <a:t>Branding also involves international conferences</a:t>
            </a:r>
          </a:p>
        </p:txBody>
      </p:sp>
    </p:spTree>
    <p:extLst>
      <p:ext uri="{BB962C8B-B14F-4D97-AF65-F5344CB8AC3E}">
        <p14:creationId xmlns:p14="http://schemas.microsoft.com/office/powerpoint/2010/main" val="1359453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D09E-BE6E-4162-BE66-D29D43F21362}"/>
              </a:ext>
            </a:extLst>
          </p:cNvPr>
          <p:cNvSpPr>
            <a:spLocks noGrp="1"/>
          </p:cNvSpPr>
          <p:nvPr>
            <p:ph type="title"/>
          </p:nvPr>
        </p:nvSpPr>
        <p:spPr>
          <a:xfrm>
            <a:off x="410137" y="275738"/>
            <a:ext cx="9404723" cy="2157746"/>
          </a:xfrm>
        </p:spPr>
        <p:txBody>
          <a:bodyPr/>
          <a:lstStyle/>
          <a:p>
            <a:r>
              <a:rPr lang="en-US" dirty="0"/>
              <a:t>1970: Sultan Qaboos becomes the face of Oman after replacing his father in a palace coup.</a:t>
            </a:r>
          </a:p>
        </p:txBody>
      </p:sp>
      <p:pic>
        <p:nvPicPr>
          <p:cNvPr id="4" name="Content Placeholder 3">
            <a:extLst>
              <a:ext uri="{FF2B5EF4-FFF2-40B4-BE49-F238E27FC236}">
                <a16:creationId xmlns:a16="http://schemas.microsoft.com/office/drawing/2014/main" id="{C4EFCD4E-2EFA-452D-81C1-0F8E6AC15120}"/>
              </a:ext>
            </a:extLst>
          </p:cNvPr>
          <p:cNvPicPr>
            <a:picLocks noGrp="1" noChangeAspect="1"/>
          </p:cNvPicPr>
          <p:nvPr>
            <p:ph idx="1"/>
          </p:nvPr>
        </p:nvPicPr>
        <p:blipFill>
          <a:blip r:embed="rId2"/>
          <a:stretch>
            <a:fillRect/>
          </a:stretch>
        </p:blipFill>
        <p:spPr>
          <a:xfrm>
            <a:off x="1088562" y="2386500"/>
            <a:ext cx="3034843" cy="4195762"/>
          </a:xfrm>
          <a:prstGeom prst="rect">
            <a:avLst/>
          </a:prstGeom>
        </p:spPr>
      </p:pic>
      <p:sp>
        <p:nvSpPr>
          <p:cNvPr id="6" name="TextBox 5">
            <a:extLst>
              <a:ext uri="{FF2B5EF4-FFF2-40B4-BE49-F238E27FC236}">
                <a16:creationId xmlns:a16="http://schemas.microsoft.com/office/drawing/2014/main" id="{D46A81A0-D76C-4344-B531-848F60C4B27D}"/>
              </a:ext>
            </a:extLst>
          </p:cNvPr>
          <p:cNvSpPr txBox="1"/>
          <p:nvPr/>
        </p:nvSpPr>
        <p:spPr>
          <a:xfrm>
            <a:off x="7374194" y="5928852"/>
            <a:ext cx="4198585" cy="369332"/>
          </a:xfrm>
          <a:prstGeom prst="rect">
            <a:avLst/>
          </a:prstGeom>
          <a:noFill/>
        </p:spPr>
        <p:txBody>
          <a:bodyPr wrap="none" rtlCol="0">
            <a:spAutoFit/>
          </a:bodyPr>
          <a:lstStyle/>
          <a:p>
            <a:r>
              <a:rPr lang="en-US" dirty="0"/>
              <a:t>Sandhurst educated Sultan Qaboos</a:t>
            </a:r>
          </a:p>
        </p:txBody>
      </p:sp>
      <p:pic>
        <p:nvPicPr>
          <p:cNvPr id="7" name="Picture 6">
            <a:extLst>
              <a:ext uri="{FF2B5EF4-FFF2-40B4-BE49-F238E27FC236}">
                <a16:creationId xmlns:a16="http://schemas.microsoft.com/office/drawing/2014/main" id="{A1C89F94-F39B-4CF8-ACD7-B0EE643C939D}"/>
              </a:ext>
            </a:extLst>
          </p:cNvPr>
          <p:cNvPicPr>
            <a:picLocks noChangeAspect="1"/>
          </p:cNvPicPr>
          <p:nvPr/>
        </p:nvPicPr>
        <p:blipFill>
          <a:blip r:embed="rId3"/>
          <a:stretch>
            <a:fillRect/>
          </a:stretch>
        </p:blipFill>
        <p:spPr>
          <a:xfrm>
            <a:off x="7529263" y="1725561"/>
            <a:ext cx="4043516" cy="4043516"/>
          </a:xfrm>
          <a:prstGeom prst="rect">
            <a:avLst/>
          </a:prstGeom>
        </p:spPr>
      </p:pic>
    </p:spTree>
    <p:extLst>
      <p:ext uri="{BB962C8B-B14F-4D97-AF65-F5344CB8AC3E}">
        <p14:creationId xmlns:p14="http://schemas.microsoft.com/office/powerpoint/2010/main" val="1638818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48500" y="166687"/>
            <a:ext cx="5029200" cy="6143625"/>
          </a:xfrm>
          <a:prstGeom prst="rect">
            <a:avLst/>
          </a:prstGeom>
        </p:spPr>
      </p:pic>
      <p:sp>
        <p:nvSpPr>
          <p:cNvPr id="4" name="TextBox 3"/>
          <p:cNvSpPr txBox="1"/>
          <p:nvPr/>
        </p:nvSpPr>
        <p:spPr>
          <a:xfrm>
            <a:off x="774700" y="939800"/>
            <a:ext cx="4956806" cy="2246769"/>
          </a:xfrm>
          <a:prstGeom prst="rect">
            <a:avLst/>
          </a:prstGeom>
          <a:noFill/>
        </p:spPr>
        <p:txBody>
          <a:bodyPr wrap="none" rtlCol="0">
            <a:spAutoFit/>
          </a:bodyPr>
          <a:lstStyle/>
          <a:p>
            <a:r>
              <a:rPr lang="en-US" sz="2800" dirty="0"/>
              <a:t>And Social Media Initiatives</a:t>
            </a:r>
          </a:p>
          <a:p>
            <a:endParaRPr lang="en-US" sz="2800" dirty="0"/>
          </a:p>
          <a:p>
            <a:endParaRPr lang="en-US" sz="2800" dirty="0"/>
          </a:p>
          <a:p>
            <a:endParaRPr lang="en-US" sz="2800" dirty="0"/>
          </a:p>
          <a:p>
            <a:r>
              <a:rPr lang="en-US" sz="2800" dirty="0"/>
              <a:t>April 19, 2019 </a:t>
            </a:r>
            <a:r>
              <a:rPr lang="en-US" sz="2800" i="1" dirty="0"/>
              <a:t>Muscat Daily</a:t>
            </a:r>
          </a:p>
        </p:txBody>
      </p:sp>
    </p:spTree>
    <p:extLst>
      <p:ext uri="{BB962C8B-B14F-4D97-AF65-F5344CB8AC3E}">
        <p14:creationId xmlns:p14="http://schemas.microsoft.com/office/powerpoint/2010/main" val="3824834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3100" y="1333500"/>
            <a:ext cx="8305800" cy="4191000"/>
          </a:xfrm>
          <a:prstGeom prst="rect">
            <a:avLst/>
          </a:prstGeom>
        </p:spPr>
      </p:pic>
    </p:spTree>
    <p:extLst>
      <p:ext uri="{BB962C8B-B14F-4D97-AF65-F5344CB8AC3E}">
        <p14:creationId xmlns:p14="http://schemas.microsoft.com/office/powerpoint/2010/main" val="360957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769979-4F8C-4AF5-A682-CBA7179745FC}"/>
              </a:ext>
            </a:extLst>
          </p:cNvPr>
          <p:cNvPicPr>
            <a:picLocks noChangeAspect="1"/>
          </p:cNvPicPr>
          <p:nvPr/>
        </p:nvPicPr>
        <p:blipFill>
          <a:blip r:embed="rId2"/>
          <a:stretch>
            <a:fillRect/>
          </a:stretch>
        </p:blipFill>
        <p:spPr>
          <a:xfrm>
            <a:off x="166247" y="221932"/>
            <a:ext cx="4841851" cy="6365581"/>
          </a:xfrm>
          <a:prstGeom prst="rect">
            <a:avLst/>
          </a:prstGeom>
        </p:spPr>
      </p:pic>
      <p:sp>
        <p:nvSpPr>
          <p:cNvPr id="3" name="TextBox 2">
            <a:extLst>
              <a:ext uri="{FF2B5EF4-FFF2-40B4-BE49-F238E27FC236}">
                <a16:creationId xmlns:a16="http://schemas.microsoft.com/office/drawing/2014/main" id="{F7D6376D-8144-4C01-BEE7-B1A072919BCB}"/>
              </a:ext>
            </a:extLst>
          </p:cNvPr>
          <p:cNvSpPr txBox="1"/>
          <p:nvPr/>
        </p:nvSpPr>
        <p:spPr>
          <a:xfrm>
            <a:off x="6096000" y="1505243"/>
            <a:ext cx="5292856" cy="2062103"/>
          </a:xfrm>
          <a:prstGeom prst="rect">
            <a:avLst/>
          </a:prstGeom>
          <a:noFill/>
        </p:spPr>
        <p:txBody>
          <a:bodyPr wrap="square" rtlCol="0">
            <a:spAutoFit/>
          </a:bodyPr>
          <a:lstStyle/>
          <a:p>
            <a:r>
              <a:rPr lang="en-US" sz="3200" b="1" dirty="0"/>
              <a:t>Tourism development in the south also seen as a way to reduce overcrowding in the North </a:t>
            </a:r>
          </a:p>
        </p:txBody>
      </p:sp>
    </p:spTree>
    <p:extLst>
      <p:ext uri="{BB962C8B-B14F-4D97-AF65-F5344CB8AC3E}">
        <p14:creationId xmlns:p14="http://schemas.microsoft.com/office/powerpoint/2010/main" val="277499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3852" y="509752"/>
            <a:ext cx="9996016" cy="5812220"/>
          </a:xfrm>
          <a:prstGeom prst="rect">
            <a:avLst/>
          </a:prstGeom>
        </p:spPr>
      </p:pic>
      <p:sp>
        <p:nvSpPr>
          <p:cNvPr id="5" name="TextBox 4"/>
          <p:cNvSpPr txBox="1"/>
          <p:nvPr/>
        </p:nvSpPr>
        <p:spPr>
          <a:xfrm>
            <a:off x="725214" y="977462"/>
            <a:ext cx="2522357" cy="369332"/>
          </a:xfrm>
          <a:prstGeom prst="rect">
            <a:avLst/>
          </a:prstGeom>
          <a:noFill/>
        </p:spPr>
        <p:txBody>
          <a:bodyPr wrap="none" rtlCol="0">
            <a:spAutoFit/>
          </a:bodyPr>
          <a:lstStyle/>
          <a:p>
            <a:r>
              <a:rPr lang="en-US" dirty="0"/>
              <a:t>Shangri-La Barr al </a:t>
            </a:r>
            <a:r>
              <a:rPr lang="en-US" dirty="0" err="1"/>
              <a:t>Jissayh</a:t>
            </a:r>
            <a:endParaRPr lang="en-US" dirty="0"/>
          </a:p>
        </p:txBody>
      </p:sp>
    </p:spTree>
    <p:extLst>
      <p:ext uri="{BB962C8B-B14F-4D97-AF65-F5344CB8AC3E}">
        <p14:creationId xmlns:p14="http://schemas.microsoft.com/office/powerpoint/2010/main" val="2642049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948E24-81BB-4EA3-BB80-EE60F3485B0C}"/>
              </a:ext>
            </a:extLst>
          </p:cNvPr>
          <p:cNvPicPr>
            <a:picLocks noChangeAspect="1"/>
          </p:cNvPicPr>
          <p:nvPr/>
        </p:nvPicPr>
        <p:blipFill>
          <a:blip r:embed="rId2"/>
          <a:stretch>
            <a:fillRect/>
          </a:stretch>
        </p:blipFill>
        <p:spPr>
          <a:xfrm>
            <a:off x="3594375" y="720373"/>
            <a:ext cx="8117058" cy="5417254"/>
          </a:xfrm>
          <a:prstGeom prst="rect">
            <a:avLst/>
          </a:prstGeom>
        </p:spPr>
      </p:pic>
      <p:sp>
        <p:nvSpPr>
          <p:cNvPr id="4" name="TextBox 3">
            <a:extLst>
              <a:ext uri="{FF2B5EF4-FFF2-40B4-BE49-F238E27FC236}">
                <a16:creationId xmlns:a16="http://schemas.microsoft.com/office/drawing/2014/main" id="{BE76ECB4-B777-407A-B625-DFEF100C1ED6}"/>
              </a:ext>
            </a:extLst>
          </p:cNvPr>
          <p:cNvSpPr txBox="1"/>
          <p:nvPr/>
        </p:nvSpPr>
        <p:spPr>
          <a:xfrm>
            <a:off x="368710" y="720373"/>
            <a:ext cx="2827460" cy="3385542"/>
          </a:xfrm>
          <a:prstGeom prst="rect">
            <a:avLst/>
          </a:prstGeom>
          <a:noFill/>
        </p:spPr>
        <p:txBody>
          <a:bodyPr wrap="square" rtlCol="0">
            <a:spAutoFit/>
          </a:bodyPr>
          <a:lstStyle/>
          <a:p>
            <a:r>
              <a:rPr lang="en-US" sz="2800" b="1" dirty="0"/>
              <a:t>The best example of the turn to the Indian Ocean Model is the Port of Al </a:t>
            </a:r>
            <a:r>
              <a:rPr lang="en-US" sz="2800" b="1" dirty="0" err="1"/>
              <a:t>Duqm</a:t>
            </a:r>
            <a:endParaRPr lang="en-US" sz="2800" b="1" dirty="0"/>
          </a:p>
          <a:p>
            <a:endParaRPr lang="en-US" dirty="0"/>
          </a:p>
        </p:txBody>
      </p:sp>
    </p:spTree>
    <p:extLst>
      <p:ext uri="{BB962C8B-B14F-4D97-AF65-F5344CB8AC3E}">
        <p14:creationId xmlns:p14="http://schemas.microsoft.com/office/powerpoint/2010/main" val="3424046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234" y="1807511"/>
            <a:ext cx="9175531" cy="2677656"/>
          </a:xfrm>
          <a:prstGeom prst="rect">
            <a:avLst/>
          </a:prstGeom>
          <a:noFill/>
        </p:spPr>
        <p:txBody>
          <a:bodyPr wrap="square" rtlCol="0">
            <a:spAutoFit/>
          </a:bodyPr>
          <a:lstStyle/>
          <a:p>
            <a:r>
              <a:rPr lang="en-US" sz="2800" b="1" dirty="0"/>
              <a:t>“Al </a:t>
            </a:r>
            <a:r>
              <a:rPr lang="en-US" sz="2800" b="1" dirty="0" err="1"/>
              <a:t>Duqm</a:t>
            </a:r>
            <a:r>
              <a:rPr lang="en-US" sz="2800" b="1" dirty="0"/>
              <a:t> part of the “New City Movement”</a:t>
            </a:r>
          </a:p>
          <a:p>
            <a:r>
              <a:rPr lang="en-US" sz="2800" b="1" dirty="0"/>
              <a:t> that seek to “rebrand their countries as technologically advanced and economically sustainable, as sleek, modern and international.”</a:t>
            </a:r>
          </a:p>
          <a:p>
            <a:endParaRPr lang="en-US" sz="2800" b="1" dirty="0"/>
          </a:p>
          <a:p>
            <a:r>
              <a:rPr lang="en-US" sz="2800" b="1" dirty="0"/>
              <a:t> Renaissance Services SAOG</a:t>
            </a:r>
          </a:p>
        </p:txBody>
      </p:sp>
    </p:spTree>
    <p:extLst>
      <p:ext uri="{BB962C8B-B14F-4D97-AF65-F5344CB8AC3E}">
        <p14:creationId xmlns:p14="http://schemas.microsoft.com/office/powerpoint/2010/main" val="1226329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7778" y="1584913"/>
            <a:ext cx="7601846" cy="4276039"/>
          </a:xfrm>
          <a:prstGeom prst="rect">
            <a:avLst/>
          </a:prstGeom>
        </p:spPr>
      </p:pic>
      <p:sp>
        <p:nvSpPr>
          <p:cNvPr id="3" name="TextBox 2"/>
          <p:cNvSpPr txBox="1"/>
          <p:nvPr/>
        </p:nvSpPr>
        <p:spPr>
          <a:xfrm>
            <a:off x="1072055" y="788276"/>
            <a:ext cx="6610336" cy="369332"/>
          </a:xfrm>
          <a:prstGeom prst="rect">
            <a:avLst/>
          </a:prstGeom>
          <a:noFill/>
        </p:spPr>
        <p:txBody>
          <a:bodyPr wrap="none" rtlCol="0">
            <a:spAutoFit/>
          </a:bodyPr>
          <a:lstStyle/>
          <a:p>
            <a:r>
              <a:rPr lang="en-US" dirty="0"/>
              <a:t>Ceremony of Ground-Breaking for China-Oman/</a:t>
            </a:r>
            <a:r>
              <a:rPr lang="en-US" dirty="0" err="1"/>
              <a:t>Duqm</a:t>
            </a:r>
            <a:r>
              <a:rPr lang="en-US" dirty="0"/>
              <a:t> Industrial Park</a:t>
            </a:r>
          </a:p>
        </p:txBody>
      </p:sp>
    </p:spTree>
    <p:extLst>
      <p:ext uri="{BB962C8B-B14F-4D97-AF65-F5344CB8AC3E}">
        <p14:creationId xmlns:p14="http://schemas.microsoft.com/office/powerpoint/2010/main" val="44187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6A4C75-946F-41CE-B29E-84C06FB50744}"/>
              </a:ext>
            </a:extLst>
          </p:cNvPr>
          <p:cNvSpPr txBox="1"/>
          <p:nvPr/>
        </p:nvSpPr>
        <p:spPr>
          <a:xfrm>
            <a:off x="1041009" y="366623"/>
            <a:ext cx="9551964" cy="6124754"/>
          </a:xfrm>
          <a:prstGeom prst="rect">
            <a:avLst/>
          </a:prstGeom>
          <a:noFill/>
        </p:spPr>
        <p:txBody>
          <a:bodyPr wrap="square" rtlCol="0">
            <a:spAutoFit/>
          </a:bodyPr>
          <a:lstStyle/>
          <a:p>
            <a:r>
              <a:rPr lang="en-US" sz="2800" b="1" u="sng" dirty="0"/>
              <a:t>Shifts the Omani Rebranding Reveals</a:t>
            </a:r>
            <a:r>
              <a:rPr lang="en-US" sz="2800" b="1" dirty="0"/>
              <a:t>?</a:t>
            </a:r>
          </a:p>
          <a:p>
            <a:endParaRPr lang="en-US" sz="2800" b="1" dirty="0"/>
          </a:p>
          <a:p>
            <a:r>
              <a:rPr lang="en-US" sz="2800" b="1" dirty="0"/>
              <a:t>Shift of finance world from the West to the East</a:t>
            </a:r>
          </a:p>
          <a:p>
            <a:endParaRPr lang="en-US" sz="2800" b="1" dirty="0"/>
          </a:p>
          <a:p>
            <a:r>
              <a:rPr lang="en-US" sz="2800" b="1" dirty="0"/>
              <a:t>Shift from Public to Private Sources of Funding</a:t>
            </a:r>
          </a:p>
          <a:p>
            <a:endParaRPr lang="en-US" sz="2800" b="1" dirty="0"/>
          </a:p>
          <a:p>
            <a:r>
              <a:rPr lang="en-US" sz="2800" b="1" dirty="0"/>
              <a:t>Private to Private campaigns may </a:t>
            </a:r>
            <a:r>
              <a:rPr lang="en-US" sz="2800" b="1" dirty="0" err="1"/>
              <a:t>affectthe</a:t>
            </a:r>
            <a:r>
              <a:rPr lang="en-US" sz="2800" b="1" dirty="0"/>
              <a:t> legitimacy of the State</a:t>
            </a:r>
          </a:p>
          <a:p>
            <a:endParaRPr lang="en-US" sz="2800" b="1" dirty="0"/>
          </a:p>
          <a:p>
            <a:r>
              <a:rPr lang="en-US" sz="2800" b="1" dirty="0"/>
              <a:t>Social Media a more difficult Public Relations Animal to Control</a:t>
            </a:r>
          </a:p>
          <a:p>
            <a:endParaRPr lang="en-US" sz="2800" b="1" dirty="0"/>
          </a:p>
          <a:p>
            <a:r>
              <a:rPr lang="en-US" sz="2800" b="1" dirty="0"/>
              <a:t>The Rise of a Global Luxury Market transcends National Identities</a:t>
            </a:r>
          </a:p>
        </p:txBody>
      </p:sp>
    </p:spTree>
    <p:extLst>
      <p:ext uri="{BB962C8B-B14F-4D97-AF65-F5344CB8AC3E}">
        <p14:creationId xmlns:p14="http://schemas.microsoft.com/office/powerpoint/2010/main" val="1865395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31477" y="434866"/>
            <a:ext cx="7426708" cy="4811276"/>
          </a:xfrm>
          <a:prstGeom prst="rect">
            <a:avLst/>
          </a:prstGeom>
        </p:spPr>
      </p:pic>
      <p:sp>
        <p:nvSpPr>
          <p:cNvPr id="3" name="Rectangle 2"/>
          <p:cNvSpPr/>
          <p:nvPr/>
        </p:nvSpPr>
        <p:spPr>
          <a:xfrm>
            <a:off x="430925" y="5421161"/>
            <a:ext cx="11503572" cy="923330"/>
          </a:xfrm>
          <a:prstGeom prst="rect">
            <a:avLst/>
          </a:prstGeom>
        </p:spPr>
        <p:txBody>
          <a:bodyPr wrap="square">
            <a:spAutoFit/>
          </a:bodyPr>
          <a:lstStyle/>
          <a:p>
            <a:r>
              <a:rPr lang="en-US" dirty="0">
                <a:solidFill>
                  <a:srgbClr val="333333"/>
                </a:solidFill>
                <a:latin typeface="Helvetica" panose="020B0604020202020204" pitchFamily="34" charset="0"/>
              </a:rPr>
              <a:t>ZEINEDDINE, C., &amp; NICOLESCU, L. (2018). Nation Branding and its Potential for Differentiation in Regional Politics: The Case of the United Arab Emirates and Qatar. </a:t>
            </a:r>
            <a:r>
              <a:rPr lang="en-US" i="1" dirty="0">
                <a:solidFill>
                  <a:srgbClr val="333333"/>
                </a:solidFill>
                <a:latin typeface="Helvetica" panose="020B0604020202020204" pitchFamily="34" charset="0"/>
              </a:rPr>
              <a:t>Management Dynamics in the Knowledge Economy</a:t>
            </a:r>
            <a:r>
              <a:rPr lang="en-US" dirty="0">
                <a:solidFill>
                  <a:srgbClr val="333333"/>
                </a:solidFill>
                <a:latin typeface="Helvetica" panose="020B0604020202020204" pitchFamily="34" charset="0"/>
              </a:rPr>
              <a:t>, </a:t>
            </a:r>
            <a:r>
              <a:rPr lang="en-US" i="1" dirty="0">
                <a:solidFill>
                  <a:srgbClr val="333333"/>
                </a:solidFill>
                <a:latin typeface="Helvetica" panose="020B0604020202020204" pitchFamily="34" charset="0"/>
              </a:rPr>
              <a:t>6</a:t>
            </a:r>
            <a:r>
              <a:rPr lang="en-US" dirty="0">
                <a:solidFill>
                  <a:srgbClr val="333333"/>
                </a:solidFill>
                <a:latin typeface="Helvetica" panose="020B0604020202020204" pitchFamily="34" charset="0"/>
              </a:rPr>
              <a:t>(1), 167–185. https://doi-org.proxy2.library.illinois.edu/10.25019/MDKE/6.1.10</a:t>
            </a:r>
            <a:endParaRPr lang="en-US" dirty="0"/>
          </a:p>
        </p:txBody>
      </p:sp>
    </p:spTree>
    <p:extLst>
      <p:ext uri="{BB962C8B-B14F-4D97-AF65-F5344CB8AC3E}">
        <p14:creationId xmlns:p14="http://schemas.microsoft.com/office/powerpoint/2010/main" val="153157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1A1A-DFA1-495D-97D4-17E2C30EB05D}"/>
              </a:ext>
            </a:extLst>
          </p:cNvPr>
          <p:cNvSpPr>
            <a:spLocks noGrp="1"/>
          </p:cNvSpPr>
          <p:nvPr>
            <p:ph type="title"/>
          </p:nvPr>
        </p:nvSpPr>
        <p:spPr>
          <a:xfrm>
            <a:off x="646111" y="452717"/>
            <a:ext cx="6344623" cy="6272413"/>
          </a:xfrm>
        </p:spPr>
        <p:txBody>
          <a:bodyPr/>
          <a:lstStyle/>
          <a:p>
            <a:r>
              <a:rPr lang="en-US" sz="3200" b="1" dirty="0"/>
              <a:t>Global and domestic “rituals” helped concretize the link between Oman and the Nation at home and abroad:</a:t>
            </a:r>
            <a:br>
              <a:rPr lang="en-US" sz="3200" b="1" dirty="0"/>
            </a:br>
            <a:r>
              <a:rPr lang="en-US" sz="3200" b="1" dirty="0"/>
              <a:t/>
            </a:r>
            <a:br>
              <a:rPr lang="en-US" sz="3200" b="1" dirty="0"/>
            </a:br>
            <a:r>
              <a:rPr lang="en-US" sz="3200" b="1" dirty="0"/>
              <a:t>-</a:t>
            </a:r>
            <a:r>
              <a:rPr lang="en-US" sz="2800" b="1" dirty="0" err="1"/>
              <a:t>Shura</a:t>
            </a:r>
            <a:r>
              <a:rPr lang="en-US" sz="2800" b="1" dirty="0"/>
              <a:t> Councils</a:t>
            </a:r>
            <a:br>
              <a:rPr lang="en-US" sz="2800" b="1" dirty="0"/>
            </a:br>
            <a:r>
              <a:rPr lang="en-US" sz="2800" b="1" dirty="0"/>
              <a:t>-UN admission 1971</a:t>
            </a:r>
            <a:br>
              <a:rPr lang="en-US" sz="2800" b="1" dirty="0"/>
            </a:br>
            <a:r>
              <a:rPr lang="en-US" sz="2800" b="1" dirty="0"/>
              <a:t>-Arab League Admission 1971</a:t>
            </a:r>
            <a:br>
              <a:rPr lang="en-US" sz="2800" b="1" dirty="0"/>
            </a:br>
            <a:r>
              <a:rPr lang="en-US" sz="2800" b="1" dirty="0"/>
              <a:t>-Claim to Dhofar heritage on maternal side</a:t>
            </a:r>
            <a:br>
              <a:rPr lang="en-US" sz="2800" b="1" dirty="0"/>
            </a:br>
            <a:r>
              <a:rPr lang="en-US" sz="2800" b="1" dirty="0"/>
              <a:t>-New National Day, new anthem, new “traditional dress”</a:t>
            </a:r>
          </a:p>
        </p:txBody>
      </p:sp>
      <p:pic>
        <p:nvPicPr>
          <p:cNvPr id="4" name="Content Placeholder 3">
            <a:extLst>
              <a:ext uri="{FF2B5EF4-FFF2-40B4-BE49-F238E27FC236}">
                <a16:creationId xmlns:a16="http://schemas.microsoft.com/office/drawing/2014/main" id="{9B86A844-DEDF-4011-949E-A74ED69D482D}"/>
              </a:ext>
            </a:extLst>
          </p:cNvPr>
          <p:cNvPicPr>
            <a:picLocks noGrp="1" noChangeAspect="1"/>
          </p:cNvPicPr>
          <p:nvPr>
            <p:ph idx="1"/>
          </p:nvPr>
        </p:nvPicPr>
        <p:blipFill>
          <a:blip r:embed="rId2"/>
          <a:stretch>
            <a:fillRect/>
          </a:stretch>
        </p:blipFill>
        <p:spPr>
          <a:xfrm>
            <a:off x="7300452" y="388676"/>
            <a:ext cx="4557252" cy="6336454"/>
          </a:xfrm>
          <a:prstGeom prst="rect">
            <a:avLst/>
          </a:prstGeom>
        </p:spPr>
      </p:pic>
    </p:spTree>
    <p:extLst>
      <p:ext uri="{BB962C8B-B14F-4D97-AF65-F5344CB8AC3E}">
        <p14:creationId xmlns:p14="http://schemas.microsoft.com/office/powerpoint/2010/main" val="82663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33F48-6710-42E8-878C-A091C077F742}"/>
              </a:ext>
            </a:extLst>
          </p:cNvPr>
          <p:cNvSpPr>
            <a:spLocks noGrp="1"/>
          </p:cNvSpPr>
          <p:nvPr>
            <p:ph type="title"/>
          </p:nvPr>
        </p:nvSpPr>
        <p:spPr/>
        <p:txBody>
          <a:bodyPr/>
          <a:lstStyle/>
          <a:p>
            <a:r>
              <a:rPr lang="en-US" sz="3200" dirty="0"/>
              <a:t>Infrastructure and Cultural Institutions pushed the link between Qaboos, the modern, visionary progressive leader and a modern progressive state </a:t>
            </a:r>
          </a:p>
        </p:txBody>
      </p:sp>
      <p:sp>
        <p:nvSpPr>
          <p:cNvPr id="3" name="Content Placeholder 2">
            <a:extLst>
              <a:ext uri="{FF2B5EF4-FFF2-40B4-BE49-F238E27FC236}">
                <a16:creationId xmlns:a16="http://schemas.microsoft.com/office/drawing/2014/main" id="{397F2A0E-8239-46F0-B882-BAC550553022}"/>
              </a:ext>
            </a:extLst>
          </p:cNvPr>
          <p:cNvSpPr>
            <a:spLocks noGrp="1"/>
          </p:cNvSpPr>
          <p:nvPr>
            <p:ph idx="1"/>
          </p:nvPr>
        </p:nvSpPr>
        <p:spPr>
          <a:xfrm>
            <a:off x="5359791" y="3151163"/>
            <a:ext cx="5421582" cy="2984695"/>
          </a:xfrm>
        </p:spPr>
        <p:txBody>
          <a:bodyPr>
            <a:normAutofit/>
          </a:bodyPr>
          <a:lstStyle/>
          <a:p>
            <a:r>
              <a:rPr lang="en-US" sz="2400" b="1" dirty="0"/>
              <a:t>Sultan Qaboos University</a:t>
            </a:r>
          </a:p>
          <a:p>
            <a:r>
              <a:rPr lang="en-US" sz="2400" b="1" dirty="0"/>
              <a:t>Sultan Qaboos Cultural Centre</a:t>
            </a:r>
          </a:p>
          <a:p>
            <a:r>
              <a:rPr lang="en-US" sz="2400" b="1" dirty="0"/>
              <a:t>Sultan Qaboos Grand Mosque</a:t>
            </a:r>
          </a:p>
          <a:p>
            <a:r>
              <a:rPr lang="en-US" sz="2400" b="1" dirty="0"/>
              <a:t>Sultan Qaboos highways, subdivisions, etc.</a:t>
            </a:r>
          </a:p>
        </p:txBody>
      </p:sp>
    </p:spTree>
    <p:extLst>
      <p:ext uri="{BB962C8B-B14F-4D97-AF65-F5344CB8AC3E}">
        <p14:creationId xmlns:p14="http://schemas.microsoft.com/office/powerpoint/2010/main" val="2750854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DF88EB2-A228-427B-9EF2-4BA7338E5951}"/>
              </a:ext>
            </a:extLst>
          </p:cNvPr>
          <p:cNvPicPr>
            <a:picLocks noGrp="1" noChangeAspect="1"/>
          </p:cNvPicPr>
          <p:nvPr>
            <p:ph idx="1"/>
          </p:nvPr>
        </p:nvPicPr>
        <p:blipFill>
          <a:blip r:embed="rId2"/>
          <a:stretch>
            <a:fillRect/>
          </a:stretch>
        </p:blipFill>
        <p:spPr>
          <a:xfrm>
            <a:off x="464236" y="452718"/>
            <a:ext cx="7327054" cy="6158974"/>
          </a:xfrm>
          <a:prstGeom prst="rect">
            <a:avLst/>
          </a:prstGeom>
        </p:spPr>
      </p:pic>
    </p:spTree>
    <p:extLst>
      <p:ext uri="{BB962C8B-B14F-4D97-AF65-F5344CB8AC3E}">
        <p14:creationId xmlns:p14="http://schemas.microsoft.com/office/powerpoint/2010/main" val="3911559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C96A-F03E-462B-873F-B9DB2ECDAC39}"/>
              </a:ext>
            </a:extLst>
          </p:cNvPr>
          <p:cNvSpPr>
            <a:spLocks noGrp="1"/>
          </p:cNvSpPr>
          <p:nvPr>
            <p:ph type="title"/>
          </p:nvPr>
        </p:nvSpPr>
        <p:spPr/>
        <p:txBody>
          <a:bodyPr/>
          <a:lstStyle/>
          <a:p>
            <a:r>
              <a:rPr lang="en-US" dirty="0"/>
              <a:t>Sultan Qaboos University</a:t>
            </a:r>
          </a:p>
        </p:txBody>
      </p:sp>
      <p:pic>
        <p:nvPicPr>
          <p:cNvPr id="4" name="Content Placeholder 3">
            <a:extLst>
              <a:ext uri="{FF2B5EF4-FFF2-40B4-BE49-F238E27FC236}">
                <a16:creationId xmlns:a16="http://schemas.microsoft.com/office/drawing/2014/main" id="{FBB9548B-50C4-4F75-A024-854C318AF6DE}"/>
              </a:ext>
            </a:extLst>
          </p:cNvPr>
          <p:cNvPicPr>
            <a:picLocks noGrp="1" noChangeAspect="1"/>
          </p:cNvPicPr>
          <p:nvPr>
            <p:ph idx="1"/>
          </p:nvPr>
        </p:nvPicPr>
        <p:blipFill>
          <a:blip r:embed="rId2"/>
          <a:stretch>
            <a:fillRect/>
          </a:stretch>
        </p:blipFill>
        <p:spPr>
          <a:xfrm>
            <a:off x="2101925" y="2052638"/>
            <a:ext cx="6949926" cy="4195762"/>
          </a:xfrm>
          <a:prstGeom prst="rect">
            <a:avLst/>
          </a:prstGeom>
        </p:spPr>
      </p:pic>
    </p:spTree>
    <p:extLst>
      <p:ext uri="{BB962C8B-B14F-4D97-AF65-F5344CB8AC3E}">
        <p14:creationId xmlns:p14="http://schemas.microsoft.com/office/powerpoint/2010/main" val="4104720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1EB17-1351-4950-8F94-F8E2C086DDA5}"/>
              </a:ext>
            </a:extLst>
          </p:cNvPr>
          <p:cNvSpPr>
            <a:spLocks noGrp="1"/>
          </p:cNvSpPr>
          <p:nvPr>
            <p:ph type="title"/>
          </p:nvPr>
        </p:nvSpPr>
        <p:spPr>
          <a:xfrm>
            <a:off x="5781821" y="452717"/>
            <a:ext cx="6063175" cy="4063011"/>
          </a:xfrm>
        </p:spPr>
        <p:txBody>
          <a:bodyPr/>
          <a:lstStyle/>
          <a:p>
            <a:r>
              <a:rPr lang="en-US" sz="3200" b="1" dirty="0"/>
              <a:t>There were regional concerns for establishing a clearly identifiable, centralized, unitary state.</a:t>
            </a:r>
            <a:br>
              <a:rPr lang="en-US" sz="3200" b="1" dirty="0"/>
            </a:br>
            <a:r>
              <a:rPr lang="en-US" sz="3200" b="1" dirty="0"/>
              <a:t/>
            </a:r>
            <a:br>
              <a:rPr lang="en-US" sz="3200" b="1" dirty="0"/>
            </a:br>
            <a:r>
              <a:rPr lang="en-US" sz="3200" b="1" dirty="0"/>
              <a:t>(map from 2018, but it illustrates some of the dynamics in the neighborhood even in the 1970s)</a:t>
            </a:r>
          </a:p>
        </p:txBody>
      </p:sp>
      <p:pic>
        <p:nvPicPr>
          <p:cNvPr id="4" name="Content Placeholder 3">
            <a:extLst>
              <a:ext uri="{FF2B5EF4-FFF2-40B4-BE49-F238E27FC236}">
                <a16:creationId xmlns:a16="http://schemas.microsoft.com/office/drawing/2014/main" id="{196BA00F-9FEF-4A6C-B52F-A262825C7C13}"/>
              </a:ext>
            </a:extLst>
          </p:cNvPr>
          <p:cNvPicPr>
            <a:picLocks noGrp="1" noChangeAspect="1"/>
          </p:cNvPicPr>
          <p:nvPr>
            <p:ph idx="1"/>
          </p:nvPr>
        </p:nvPicPr>
        <p:blipFill>
          <a:blip r:embed="rId2"/>
          <a:stretch>
            <a:fillRect/>
          </a:stretch>
        </p:blipFill>
        <p:spPr>
          <a:xfrm>
            <a:off x="677217" y="330095"/>
            <a:ext cx="4671255" cy="6197809"/>
          </a:xfrm>
          <a:prstGeom prst="rect">
            <a:avLst/>
          </a:prstGeom>
        </p:spPr>
      </p:pic>
      <p:sp>
        <p:nvSpPr>
          <p:cNvPr id="5" name="Rectangle 4">
            <a:extLst>
              <a:ext uri="{FF2B5EF4-FFF2-40B4-BE49-F238E27FC236}">
                <a16:creationId xmlns:a16="http://schemas.microsoft.com/office/drawing/2014/main" id="{593CC1A2-F842-4AAE-9B26-087A44B61F3E}"/>
              </a:ext>
            </a:extLst>
          </p:cNvPr>
          <p:cNvSpPr/>
          <p:nvPr/>
        </p:nvSpPr>
        <p:spPr>
          <a:xfrm>
            <a:off x="5884561" y="5903128"/>
            <a:ext cx="4163319" cy="369332"/>
          </a:xfrm>
          <a:prstGeom prst="rect">
            <a:avLst/>
          </a:prstGeom>
        </p:spPr>
        <p:txBody>
          <a:bodyPr wrap="none">
            <a:spAutoFit/>
          </a:bodyPr>
          <a:lstStyle/>
          <a:p>
            <a:r>
              <a:rPr lang="en-US" dirty="0"/>
              <a:t>http://shop.theoilandgasyear.com/</a:t>
            </a:r>
          </a:p>
        </p:txBody>
      </p:sp>
    </p:spTree>
    <p:extLst>
      <p:ext uri="{BB962C8B-B14F-4D97-AF65-F5344CB8AC3E}">
        <p14:creationId xmlns:p14="http://schemas.microsoft.com/office/powerpoint/2010/main" val="198452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789" y="378373"/>
            <a:ext cx="2838036" cy="3970318"/>
          </a:xfrm>
          <a:prstGeom prst="rect">
            <a:avLst/>
          </a:prstGeom>
          <a:noFill/>
        </p:spPr>
        <p:txBody>
          <a:bodyPr wrap="square" rtlCol="0">
            <a:spAutoFit/>
          </a:bodyPr>
          <a:lstStyle/>
          <a:p>
            <a:r>
              <a:rPr lang="en-US" dirty="0"/>
              <a:t>2008 Crash </a:t>
            </a:r>
          </a:p>
          <a:p>
            <a:endParaRPr lang="en-US" dirty="0"/>
          </a:p>
          <a:p>
            <a:r>
              <a:rPr lang="en-US" dirty="0"/>
              <a:t>2011 Arab Spring Protests</a:t>
            </a:r>
          </a:p>
          <a:p>
            <a:endParaRPr lang="en-US" dirty="0"/>
          </a:p>
          <a:p>
            <a:r>
              <a:rPr lang="en-US" dirty="0"/>
              <a:t>2013-14 Oil Price slide</a:t>
            </a:r>
          </a:p>
          <a:p>
            <a:endParaRPr lang="en-US" dirty="0"/>
          </a:p>
          <a:p>
            <a:r>
              <a:rPr lang="en-US" dirty="0"/>
              <a:t>2015 Health Scare Sultan Qaboos</a:t>
            </a:r>
          </a:p>
          <a:p>
            <a:endParaRPr lang="en-US" dirty="0"/>
          </a:p>
          <a:p>
            <a:endParaRPr lang="en-US" dirty="0"/>
          </a:p>
          <a:p>
            <a:r>
              <a:rPr lang="en-US" dirty="0"/>
              <a:t>Time for a New Brand Oman</a:t>
            </a:r>
          </a:p>
          <a:p>
            <a:endParaRPr lang="en-US" dirty="0"/>
          </a:p>
        </p:txBody>
      </p:sp>
      <p:sp>
        <p:nvSpPr>
          <p:cNvPr id="4" name="TextBox 3"/>
          <p:cNvSpPr txBox="1"/>
          <p:nvPr/>
        </p:nvSpPr>
        <p:spPr>
          <a:xfrm>
            <a:off x="365367" y="6110295"/>
            <a:ext cx="7039171" cy="369332"/>
          </a:xfrm>
          <a:prstGeom prst="rect">
            <a:avLst/>
          </a:prstGeom>
          <a:noFill/>
        </p:spPr>
        <p:txBody>
          <a:bodyPr wrap="none" rtlCol="0">
            <a:spAutoFit/>
          </a:bodyPr>
          <a:lstStyle/>
          <a:p>
            <a:r>
              <a:rPr lang="en-US"/>
              <a:t>https://www.ceicdata.com/en/indicator/oman/foreign-direct-investment</a:t>
            </a:r>
            <a:endParaRPr lang="en-US" dirty="0"/>
          </a:p>
        </p:txBody>
      </p:sp>
      <p:pic>
        <p:nvPicPr>
          <p:cNvPr id="5" name="Picture 4"/>
          <p:cNvPicPr>
            <a:picLocks noChangeAspect="1"/>
          </p:cNvPicPr>
          <p:nvPr/>
        </p:nvPicPr>
        <p:blipFill>
          <a:blip r:embed="rId3"/>
          <a:stretch>
            <a:fillRect/>
          </a:stretch>
        </p:blipFill>
        <p:spPr>
          <a:xfrm>
            <a:off x="3526877" y="340764"/>
            <a:ext cx="8039100" cy="4505325"/>
          </a:xfrm>
          <a:prstGeom prst="rect">
            <a:avLst/>
          </a:prstGeom>
        </p:spPr>
      </p:pic>
    </p:spTree>
    <p:extLst>
      <p:ext uri="{BB962C8B-B14F-4D97-AF65-F5344CB8AC3E}">
        <p14:creationId xmlns:p14="http://schemas.microsoft.com/office/powerpoint/2010/main" val="2926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5083D-671C-4815-96EE-B54D13D65F29}"/>
              </a:ext>
            </a:extLst>
          </p:cNvPr>
          <p:cNvPicPr>
            <a:picLocks noChangeAspect="1"/>
          </p:cNvPicPr>
          <p:nvPr/>
        </p:nvPicPr>
        <p:blipFill>
          <a:blip r:embed="rId2"/>
          <a:stretch>
            <a:fillRect/>
          </a:stretch>
        </p:blipFill>
        <p:spPr>
          <a:xfrm>
            <a:off x="4782430" y="613483"/>
            <a:ext cx="5937152" cy="5351249"/>
          </a:xfrm>
          <a:prstGeom prst="rect">
            <a:avLst/>
          </a:prstGeom>
        </p:spPr>
      </p:pic>
      <p:sp>
        <p:nvSpPr>
          <p:cNvPr id="3" name="TextBox 2">
            <a:extLst>
              <a:ext uri="{FF2B5EF4-FFF2-40B4-BE49-F238E27FC236}">
                <a16:creationId xmlns:a16="http://schemas.microsoft.com/office/drawing/2014/main" id="{58C017A8-4268-4514-800C-FB947E6D1512}"/>
              </a:ext>
            </a:extLst>
          </p:cNvPr>
          <p:cNvSpPr txBox="1"/>
          <p:nvPr/>
        </p:nvSpPr>
        <p:spPr>
          <a:xfrm>
            <a:off x="745588" y="1322362"/>
            <a:ext cx="3390314" cy="2554545"/>
          </a:xfrm>
          <a:prstGeom prst="rect">
            <a:avLst/>
          </a:prstGeom>
          <a:noFill/>
        </p:spPr>
        <p:txBody>
          <a:bodyPr wrap="square" rtlCol="0">
            <a:spAutoFit/>
          </a:bodyPr>
          <a:lstStyle/>
          <a:p>
            <a:r>
              <a:rPr lang="en-US" sz="3200" b="1" dirty="0"/>
              <a:t>Geographic location not the most popular PR campaign in the 2000s.</a:t>
            </a:r>
          </a:p>
        </p:txBody>
      </p:sp>
    </p:spTree>
    <p:extLst>
      <p:ext uri="{BB962C8B-B14F-4D97-AF65-F5344CB8AC3E}">
        <p14:creationId xmlns:p14="http://schemas.microsoft.com/office/powerpoint/2010/main" val="27176338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2172</TotalTime>
  <Words>596</Words>
  <Application>Microsoft Office PowerPoint</Application>
  <PresentationFormat>Widescreen</PresentationFormat>
  <Paragraphs>68</Paragraphs>
  <Slides>28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Century Gothic</vt:lpstr>
      <vt:lpstr>Helvetica</vt:lpstr>
      <vt:lpstr>Roboto</vt:lpstr>
      <vt:lpstr>Wingdings 3</vt:lpstr>
      <vt:lpstr>Ion</vt:lpstr>
      <vt:lpstr>Re-Branding Oman for a Changing Global Order</vt:lpstr>
      <vt:lpstr>1970: Sultan Qaboos becomes the face of Oman after replacing his father in a palace coup.</vt:lpstr>
      <vt:lpstr>Global and domestic “rituals” helped concretize the link between Oman and the Nation at home and abroad:  -Shura Councils -UN admission 1971 -Arab League Admission 1971 -Claim to Dhofar heritage on maternal side -New National Day, new anthem, new “traditional dress”</vt:lpstr>
      <vt:lpstr>Infrastructure and Cultural Institutions pushed the link between Qaboos, the modern, visionary progressive leader and a modern progressive state </vt:lpstr>
      <vt:lpstr>PowerPoint Presentation</vt:lpstr>
      <vt:lpstr>Sultan Qaboos University</vt:lpstr>
      <vt:lpstr>There were regional concerns for establishing a clearly identifiable, centralized, unitary state.  (map from 2018, but it illustrates some of the dynamics in the neighborhood even in the 1970s)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madeleine</dc:creator>
  <cp:lastModifiedBy>csames</cp:lastModifiedBy>
  <cp:revision>23</cp:revision>
  <dcterms:created xsi:type="dcterms:W3CDTF">2019-04-20T14:44:51Z</dcterms:created>
  <dcterms:modified xsi:type="dcterms:W3CDTF">2019-05-08T19:05:36Z</dcterms:modified>
</cp:coreProperties>
</file>