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96" r:id="rId1"/>
  </p:sldMasterIdLst>
  <p:notesMasterIdLst>
    <p:notesMasterId r:id="rId61"/>
  </p:notesMasterIdLst>
  <p:handoutMasterIdLst>
    <p:handoutMasterId r:id="rId62"/>
  </p:handoutMasterIdLst>
  <p:sldIdLst>
    <p:sldId id="256" r:id="rId2"/>
    <p:sldId id="377" r:id="rId3"/>
    <p:sldId id="422" r:id="rId4"/>
    <p:sldId id="490" r:id="rId5"/>
    <p:sldId id="442" r:id="rId6"/>
    <p:sldId id="443" r:id="rId7"/>
    <p:sldId id="444" r:id="rId8"/>
    <p:sldId id="445" r:id="rId9"/>
    <p:sldId id="446" r:id="rId10"/>
    <p:sldId id="447" r:id="rId11"/>
    <p:sldId id="424" r:id="rId12"/>
    <p:sldId id="492" r:id="rId13"/>
    <p:sldId id="493" r:id="rId14"/>
    <p:sldId id="491" r:id="rId15"/>
    <p:sldId id="378" r:id="rId16"/>
    <p:sldId id="326" r:id="rId17"/>
    <p:sldId id="454" r:id="rId18"/>
    <p:sldId id="453" r:id="rId19"/>
    <p:sldId id="455" r:id="rId20"/>
    <p:sldId id="461" r:id="rId21"/>
    <p:sldId id="462" r:id="rId22"/>
    <p:sldId id="456" r:id="rId23"/>
    <p:sldId id="460" r:id="rId24"/>
    <p:sldId id="457" r:id="rId25"/>
    <p:sldId id="458" r:id="rId26"/>
    <p:sldId id="459" r:id="rId27"/>
    <p:sldId id="487" r:id="rId28"/>
    <p:sldId id="486" r:id="rId29"/>
    <p:sldId id="465" r:id="rId30"/>
    <p:sldId id="473" r:id="rId31"/>
    <p:sldId id="489" r:id="rId32"/>
    <p:sldId id="480" r:id="rId33"/>
    <p:sldId id="481" r:id="rId34"/>
    <p:sldId id="482" r:id="rId35"/>
    <p:sldId id="483" r:id="rId36"/>
    <p:sldId id="428" r:id="rId37"/>
    <p:sldId id="466" r:id="rId38"/>
    <p:sldId id="467" r:id="rId39"/>
    <p:sldId id="468" r:id="rId40"/>
    <p:sldId id="469" r:id="rId41"/>
    <p:sldId id="470" r:id="rId42"/>
    <p:sldId id="429" r:id="rId43"/>
    <p:sldId id="430" r:id="rId44"/>
    <p:sldId id="463" r:id="rId45"/>
    <p:sldId id="485" r:id="rId46"/>
    <p:sldId id="464" r:id="rId47"/>
    <p:sldId id="488" r:id="rId48"/>
    <p:sldId id="432" r:id="rId49"/>
    <p:sldId id="433" r:id="rId50"/>
    <p:sldId id="379" r:id="rId51"/>
    <p:sldId id="381" r:id="rId52"/>
    <p:sldId id="384" r:id="rId53"/>
    <p:sldId id="475" r:id="rId54"/>
    <p:sldId id="437" r:id="rId55"/>
    <p:sldId id="476" r:id="rId56"/>
    <p:sldId id="477" r:id="rId57"/>
    <p:sldId id="478" r:id="rId58"/>
    <p:sldId id="479" r:id="rId59"/>
    <p:sldId id="484" r:id="rId60"/>
  </p:sldIdLst>
  <p:sldSz cx="9144000" cy="6858000" type="screen4x3"/>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1" autoAdjust="0"/>
    <p:restoredTop sz="94676" autoAdjust="0"/>
  </p:normalViewPr>
  <p:slideViewPr>
    <p:cSldViewPr>
      <p:cViewPr varScale="1">
        <p:scale>
          <a:sx n="91" d="100"/>
          <a:sy n="91" d="100"/>
        </p:scale>
        <p:origin x="744"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76" d="100"/>
          <a:sy n="76" d="100"/>
        </p:scale>
        <p:origin x="-3318" y="-90"/>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453" cy="3444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4777" y="0"/>
            <a:ext cx="4029453" cy="344421"/>
          </a:xfrm>
          <a:prstGeom prst="rect">
            <a:avLst/>
          </a:prstGeom>
        </p:spPr>
        <p:txBody>
          <a:bodyPr vert="horz" lIns="91440" tIns="45720" rIns="91440" bIns="45720" rtlCol="0"/>
          <a:lstStyle>
            <a:lvl1pPr algn="r">
              <a:defRPr sz="1200"/>
            </a:lvl1pPr>
          </a:lstStyle>
          <a:p>
            <a:r>
              <a:rPr lang="en-US" smtClean="0"/>
              <a:t>4/23/2019</a:t>
            </a:r>
            <a:endParaRPr lang="en-US"/>
          </a:p>
        </p:txBody>
      </p:sp>
      <p:sp>
        <p:nvSpPr>
          <p:cNvPr id="4" name="Footer Placeholder 3"/>
          <p:cNvSpPr>
            <a:spLocks noGrp="1"/>
          </p:cNvSpPr>
          <p:nvPr>
            <p:ph type="ftr" sz="quarter" idx="2"/>
          </p:nvPr>
        </p:nvSpPr>
        <p:spPr>
          <a:xfrm>
            <a:off x="1" y="6536292"/>
            <a:ext cx="4029453" cy="34442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4777" y="6536292"/>
            <a:ext cx="4029453" cy="344421"/>
          </a:xfrm>
          <a:prstGeom prst="rect">
            <a:avLst/>
          </a:prstGeom>
        </p:spPr>
        <p:txBody>
          <a:bodyPr vert="horz" lIns="91440" tIns="45720" rIns="91440" bIns="45720" rtlCol="0" anchor="b"/>
          <a:lstStyle>
            <a:lvl1pPr algn="r">
              <a:defRPr sz="1200"/>
            </a:lvl1pPr>
          </a:lstStyle>
          <a:p>
            <a:fld id="{62924F2A-59E5-4CE8-B574-597E3B3FD216}" type="slidenum">
              <a:rPr lang="en-US" smtClean="0"/>
              <a:t>‹#›</a:t>
            </a:fld>
            <a:endParaRPr lang="en-US"/>
          </a:p>
        </p:txBody>
      </p:sp>
    </p:spTree>
    <p:extLst>
      <p:ext uri="{BB962C8B-B14F-4D97-AF65-F5344CB8AC3E}">
        <p14:creationId xmlns:p14="http://schemas.microsoft.com/office/powerpoint/2010/main" val="42625972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812" y="0"/>
            <a:ext cx="4028440" cy="344091"/>
          </a:xfrm>
          <a:prstGeom prst="rect">
            <a:avLst/>
          </a:prstGeom>
        </p:spPr>
        <p:txBody>
          <a:bodyPr vert="horz" lIns="91440" tIns="45720" rIns="91440" bIns="45720" rtlCol="0"/>
          <a:lstStyle>
            <a:lvl1pPr algn="r">
              <a:defRPr sz="1200"/>
            </a:lvl1pPr>
          </a:lstStyle>
          <a:p>
            <a:r>
              <a:rPr lang="en-US" smtClean="0"/>
              <a:t>4/23/2019</a:t>
            </a:r>
            <a:endParaRPr lang="en-US"/>
          </a:p>
        </p:txBody>
      </p:sp>
      <p:sp>
        <p:nvSpPr>
          <p:cNvPr id="4" name="Slide Image Placeholder 3"/>
          <p:cNvSpPr>
            <a:spLocks noGrp="1" noRot="1" noChangeAspect="1"/>
          </p:cNvSpPr>
          <p:nvPr>
            <p:ph type="sldImg" idx="2"/>
          </p:nvPr>
        </p:nvSpPr>
        <p:spPr>
          <a:xfrm>
            <a:off x="2928938" y="517525"/>
            <a:ext cx="3438525" cy="25796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268863"/>
            <a:ext cx="7437120" cy="30968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6536528"/>
            <a:ext cx="4028440" cy="3440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812" y="6536528"/>
            <a:ext cx="4028440" cy="344091"/>
          </a:xfrm>
          <a:prstGeom prst="rect">
            <a:avLst/>
          </a:prstGeom>
        </p:spPr>
        <p:txBody>
          <a:bodyPr vert="horz" lIns="91440" tIns="45720" rIns="91440" bIns="45720" rtlCol="0" anchor="b"/>
          <a:lstStyle>
            <a:lvl1pPr algn="r">
              <a:defRPr sz="1200"/>
            </a:lvl1pPr>
          </a:lstStyle>
          <a:p>
            <a:fld id="{3BF891AA-5657-46EC-8215-9F722E0AB885}" type="slidenum">
              <a:rPr lang="en-US" smtClean="0"/>
              <a:t>‹#›</a:t>
            </a:fld>
            <a:endParaRPr lang="en-US"/>
          </a:p>
        </p:txBody>
      </p:sp>
    </p:spTree>
    <p:extLst>
      <p:ext uri="{BB962C8B-B14F-4D97-AF65-F5344CB8AC3E}">
        <p14:creationId xmlns:p14="http://schemas.microsoft.com/office/powerpoint/2010/main" val="33022139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4/23/2019</a:t>
            </a:r>
            <a:endParaRPr lang="en-US"/>
          </a:p>
        </p:txBody>
      </p:sp>
      <p:sp>
        <p:nvSpPr>
          <p:cNvPr id="5" name="Slide Number Placeholder 4"/>
          <p:cNvSpPr>
            <a:spLocks noGrp="1"/>
          </p:cNvSpPr>
          <p:nvPr>
            <p:ph type="sldNum" sz="quarter" idx="11"/>
          </p:nvPr>
        </p:nvSpPr>
        <p:spPr/>
        <p:txBody>
          <a:bodyPr/>
          <a:lstStyle/>
          <a:p>
            <a:fld id="{3BF891AA-5657-46EC-8215-9F722E0AB885}" type="slidenum">
              <a:rPr lang="en-US" smtClean="0"/>
              <a:t>1</a:t>
            </a:fld>
            <a:endParaRPr lang="en-US"/>
          </a:p>
        </p:txBody>
      </p:sp>
    </p:spTree>
    <p:extLst>
      <p:ext uri="{BB962C8B-B14F-4D97-AF65-F5344CB8AC3E}">
        <p14:creationId xmlns:p14="http://schemas.microsoft.com/office/powerpoint/2010/main" val="314754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4/23/2019</a:t>
            </a:r>
            <a:endParaRPr lang="en-US"/>
          </a:p>
        </p:txBody>
      </p:sp>
      <p:sp>
        <p:nvSpPr>
          <p:cNvPr id="5" name="Slide Number Placeholder 4"/>
          <p:cNvSpPr>
            <a:spLocks noGrp="1"/>
          </p:cNvSpPr>
          <p:nvPr>
            <p:ph type="sldNum" sz="quarter" idx="11"/>
          </p:nvPr>
        </p:nvSpPr>
        <p:spPr/>
        <p:txBody>
          <a:bodyPr/>
          <a:lstStyle/>
          <a:p>
            <a:fld id="{3BF891AA-5657-46EC-8215-9F722E0AB885}" type="slidenum">
              <a:rPr lang="en-US" smtClean="0"/>
              <a:t>2</a:t>
            </a:fld>
            <a:endParaRPr lang="en-US"/>
          </a:p>
        </p:txBody>
      </p:sp>
    </p:spTree>
    <p:extLst>
      <p:ext uri="{BB962C8B-B14F-4D97-AF65-F5344CB8AC3E}">
        <p14:creationId xmlns:p14="http://schemas.microsoft.com/office/powerpoint/2010/main" val="314754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cs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30000"/>
              </a:spcBef>
              <a:defRPr sz="1200">
                <a:solidFill>
                  <a:schemeClr val="tx1"/>
                </a:solidFill>
                <a:latin typeface="Times New Roman" pitchFamily="18" charset="0"/>
                <a:cs typeface="Arial" pitchFamily="34" charset="0"/>
              </a:defRPr>
            </a:lvl1pPr>
            <a:lvl2pPr marL="742950" indent="-285750" algn="r" rtl="1" eaLnBrk="0" hangingPunct="0">
              <a:spcBef>
                <a:spcPct val="30000"/>
              </a:spcBef>
              <a:defRPr sz="1200">
                <a:solidFill>
                  <a:schemeClr val="tx1"/>
                </a:solidFill>
                <a:latin typeface="Times New Roman" pitchFamily="18" charset="0"/>
                <a:cs typeface="Arial" pitchFamily="34" charset="0"/>
              </a:defRPr>
            </a:lvl2pPr>
            <a:lvl3pPr marL="1143000" indent="-228600" algn="r" rtl="1" eaLnBrk="0" hangingPunct="0">
              <a:spcBef>
                <a:spcPct val="30000"/>
              </a:spcBef>
              <a:defRPr sz="1200">
                <a:solidFill>
                  <a:schemeClr val="tx1"/>
                </a:solidFill>
                <a:latin typeface="Times New Roman" pitchFamily="18" charset="0"/>
                <a:cs typeface="Arial" pitchFamily="34" charset="0"/>
              </a:defRPr>
            </a:lvl3pPr>
            <a:lvl4pPr marL="1600200" indent="-228600" algn="r" rtl="1" eaLnBrk="0" hangingPunct="0">
              <a:spcBef>
                <a:spcPct val="30000"/>
              </a:spcBef>
              <a:defRPr sz="1200">
                <a:solidFill>
                  <a:schemeClr val="tx1"/>
                </a:solidFill>
                <a:latin typeface="Times New Roman" pitchFamily="18" charset="0"/>
                <a:cs typeface="Arial" pitchFamily="34" charset="0"/>
              </a:defRPr>
            </a:lvl4pPr>
            <a:lvl5pPr marL="2057400" indent="-228600" algn="r" rtl="1" eaLnBrk="0" hangingPunct="0">
              <a:spcBef>
                <a:spcPct val="30000"/>
              </a:spcBef>
              <a:defRPr sz="1200">
                <a:solidFill>
                  <a:schemeClr val="tx1"/>
                </a:solidFill>
                <a:latin typeface="Times New Roman" pitchFamily="18"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Times New Roman" pitchFamily="18"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Times New Roman" pitchFamily="18"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Times New Roman" pitchFamily="18"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Times New Roman" pitchFamily="18" charset="0"/>
                <a:cs typeface="Arial" pitchFamily="34" charset="0"/>
              </a:defRPr>
            </a:lvl9pPr>
          </a:lstStyle>
          <a:p>
            <a:pPr rtl="0" eaLnBrk="1" hangingPunct="1">
              <a:spcBef>
                <a:spcPct val="0"/>
              </a:spcBef>
            </a:pPr>
            <a:fld id="{0FD939AE-702D-457F-935D-5A30AEC60145}" type="slidenum">
              <a:rPr lang="en-US" altLang="en-US" smtClean="0">
                <a:cs typeface="Times New Roman" pitchFamily="18" charset="0"/>
              </a:rPr>
              <a:pPr rtl="0" eaLnBrk="1" hangingPunct="1">
                <a:spcBef>
                  <a:spcPct val="0"/>
                </a:spcBef>
              </a:pPr>
              <a:t>6</a:t>
            </a:fld>
            <a:endParaRPr lang="en-US" altLang="en-US" smtClean="0">
              <a:cs typeface="Times New Roman" pitchFamily="18" charset="0"/>
            </a:endParaRPr>
          </a:p>
        </p:txBody>
      </p:sp>
      <p:sp>
        <p:nvSpPr>
          <p:cNvPr id="2" name="Date Placeholder 1"/>
          <p:cNvSpPr>
            <a:spLocks noGrp="1"/>
          </p:cNvSpPr>
          <p:nvPr>
            <p:ph type="dt" idx="10"/>
          </p:nvPr>
        </p:nvSpPr>
        <p:spPr/>
        <p:txBody>
          <a:bodyPr/>
          <a:lstStyle/>
          <a:p>
            <a:r>
              <a:rPr lang="en-US" smtClean="0"/>
              <a:t>4/23/2019</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290C2B-BDD3-448E-B25E-EE8DA9E15606}" type="slidenum">
              <a:rPr lang="en-US" smtClean="0"/>
              <a:pPr/>
              <a:t>11</a:t>
            </a:fld>
            <a:endParaRPr lang="en-US" dirty="0"/>
          </a:p>
        </p:txBody>
      </p:sp>
      <p:sp>
        <p:nvSpPr>
          <p:cNvPr id="5" name="Date Placeholder 4"/>
          <p:cNvSpPr>
            <a:spLocks noGrp="1"/>
          </p:cNvSpPr>
          <p:nvPr>
            <p:ph type="dt" idx="11"/>
          </p:nvPr>
        </p:nvSpPr>
        <p:spPr/>
        <p:txBody>
          <a:bodyPr/>
          <a:lstStyle/>
          <a:p>
            <a:r>
              <a:rPr lang="en-US" smtClean="0"/>
              <a:t>4/23/2019</a:t>
            </a:r>
            <a:endParaRPr lang="en-US"/>
          </a:p>
        </p:txBody>
      </p:sp>
    </p:spTree>
    <p:extLst>
      <p:ext uri="{BB962C8B-B14F-4D97-AF65-F5344CB8AC3E}">
        <p14:creationId xmlns:p14="http://schemas.microsoft.com/office/powerpoint/2010/main" val="108331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cs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rtl="0" eaLnBrk="1" hangingPunct="1">
              <a:spcBef>
                <a:spcPct val="0"/>
              </a:spcBef>
            </a:pPr>
            <a:fld id="{CBA098E4-5B3B-437F-9353-70EC0F559472}" type="slidenum">
              <a:rPr lang="ar-OM" altLang="en-US">
                <a:cs typeface="Times New Roman" panose="02020603050405020304" pitchFamily="18" charset="0"/>
              </a:rPr>
              <a:pPr rtl="0" eaLnBrk="1" hangingPunct="1">
                <a:spcBef>
                  <a:spcPct val="0"/>
                </a:spcBef>
              </a:pPr>
              <a:t>14</a:t>
            </a:fld>
            <a:endParaRPr lang="en-US" altLang="en-US">
              <a:cs typeface="Times New Roman" panose="02020603050405020304" pitchFamily="18" charset="0"/>
            </a:endParaRPr>
          </a:p>
        </p:txBody>
      </p:sp>
    </p:spTree>
    <p:extLst>
      <p:ext uri="{BB962C8B-B14F-4D97-AF65-F5344CB8AC3E}">
        <p14:creationId xmlns:p14="http://schemas.microsoft.com/office/powerpoint/2010/main" val="172972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4/23/2019</a:t>
            </a:r>
            <a:endParaRPr lang="en-US"/>
          </a:p>
        </p:txBody>
      </p:sp>
      <p:sp>
        <p:nvSpPr>
          <p:cNvPr id="5" name="Slide Number Placeholder 4"/>
          <p:cNvSpPr>
            <a:spLocks noGrp="1"/>
          </p:cNvSpPr>
          <p:nvPr>
            <p:ph type="sldNum" sz="quarter" idx="11"/>
          </p:nvPr>
        </p:nvSpPr>
        <p:spPr/>
        <p:txBody>
          <a:bodyPr/>
          <a:lstStyle/>
          <a:p>
            <a:fld id="{3BF891AA-5657-46EC-8215-9F722E0AB885}" type="slidenum">
              <a:rPr lang="en-US" smtClean="0"/>
              <a:t>15</a:t>
            </a:fld>
            <a:endParaRPr lang="en-US"/>
          </a:p>
        </p:txBody>
      </p:sp>
    </p:spTree>
    <p:extLst>
      <p:ext uri="{BB962C8B-B14F-4D97-AF65-F5344CB8AC3E}">
        <p14:creationId xmlns:p14="http://schemas.microsoft.com/office/powerpoint/2010/main" val="3147541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cs typeface="Arial" pitchFamily="34" charset="0"/>
            </a:endParaRPr>
          </a:p>
        </p:txBody>
      </p:sp>
      <p:sp>
        <p:nvSpPr>
          <p:cNvPr id="2" name="Date Placeholder 1"/>
          <p:cNvSpPr>
            <a:spLocks noGrp="1"/>
          </p:cNvSpPr>
          <p:nvPr>
            <p:ph type="dt" idx="10"/>
          </p:nvPr>
        </p:nvSpPr>
        <p:spPr/>
        <p:txBody>
          <a:bodyPr/>
          <a:lstStyle/>
          <a:p>
            <a:r>
              <a:rPr lang="en-US" smtClean="0"/>
              <a:t>4/23/2019</a:t>
            </a:r>
            <a:endParaRPr lang="en-US"/>
          </a:p>
        </p:txBody>
      </p:sp>
      <p:sp>
        <p:nvSpPr>
          <p:cNvPr id="3" name="Slide Number Placeholder 2"/>
          <p:cNvSpPr>
            <a:spLocks noGrp="1"/>
          </p:cNvSpPr>
          <p:nvPr>
            <p:ph type="sldNum" sz="quarter" idx="11"/>
          </p:nvPr>
        </p:nvSpPr>
        <p:spPr/>
        <p:txBody>
          <a:bodyPr/>
          <a:lstStyle/>
          <a:p>
            <a:fld id="{3BF891AA-5657-46EC-8215-9F722E0AB885}" type="slidenum">
              <a:rPr lang="en-US" smtClean="0"/>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cs typeface="Arial" pitchFamily="34" charset="0"/>
            </a:endParaRPr>
          </a:p>
        </p:txBody>
      </p:sp>
      <p:sp>
        <p:nvSpPr>
          <p:cNvPr id="2" name="Date Placeholder 1"/>
          <p:cNvSpPr>
            <a:spLocks noGrp="1"/>
          </p:cNvSpPr>
          <p:nvPr>
            <p:ph type="dt" idx="10"/>
          </p:nvPr>
        </p:nvSpPr>
        <p:spPr/>
        <p:txBody>
          <a:bodyPr/>
          <a:lstStyle/>
          <a:p>
            <a:r>
              <a:rPr lang="en-US" smtClean="0"/>
              <a:t>4/23/2019</a:t>
            </a:r>
            <a:endParaRPr lang="en-US"/>
          </a:p>
        </p:txBody>
      </p:sp>
      <p:sp>
        <p:nvSpPr>
          <p:cNvPr id="3" name="Slide Number Placeholder 2"/>
          <p:cNvSpPr>
            <a:spLocks noGrp="1"/>
          </p:cNvSpPr>
          <p:nvPr>
            <p:ph type="sldNum" sz="quarter" idx="11"/>
          </p:nvPr>
        </p:nvSpPr>
        <p:spPr/>
        <p:txBody>
          <a:bodyPr/>
          <a:lstStyle/>
          <a:p>
            <a:fld id="{3BF891AA-5657-46EC-8215-9F722E0AB885}" type="slidenum">
              <a:rPr lang="en-US" smtClean="0"/>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4/23/2019</a:t>
            </a:r>
            <a:endParaRPr lang="en-US"/>
          </a:p>
        </p:txBody>
      </p:sp>
      <p:sp>
        <p:nvSpPr>
          <p:cNvPr id="5" name="Slide Number Placeholder 4"/>
          <p:cNvSpPr>
            <a:spLocks noGrp="1"/>
          </p:cNvSpPr>
          <p:nvPr>
            <p:ph type="sldNum" sz="quarter" idx="11"/>
          </p:nvPr>
        </p:nvSpPr>
        <p:spPr/>
        <p:txBody>
          <a:bodyPr/>
          <a:lstStyle/>
          <a:p>
            <a:fld id="{3BF891AA-5657-46EC-8215-9F722E0AB885}" type="slidenum">
              <a:rPr lang="en-US" smtClean="0"/>
              <a:t>33</a:t>
            </a:fld>
            <a:endParaRPr lang="en-US"/>
          </a:p>
        </p:txBody>
      </p:sp>
    </p:spTree>
    <p:extLst>
      <p:ext uri="{BB962C8B-B14F-4D97-AF65-F5344CB8AC3E}">
        <p14:creationId xmlns:p14="http://schemas.microsoft.com/office/powerpoint/2010/main" val="772231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4/23/2019</a:t>
            </a:r>
            <a:endParaRPr lang="en-US" dirty="0"/>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4F16932-FFA4-4086-A634-25FDF56713B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r>
              <a:rPr lang="en-US" smtClean="0"/>
              <a:t>4/23/2019</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4/23/2019</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4/23/2019</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4/23/2019</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F16932-FFA4-4086-A634-25FDF56713B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4/23/2019</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4/23/2019</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4/23/2019</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4/23/2019</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dirty="0"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4/23/2019</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F16932-FFA4-4086-A634-25FDF56713B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76600" y="2971800"/>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3" name="Title 12"/>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4/23/2019</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4F16932-FFA4-4086-A634-25FDF56713B1}"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alwatan.com/files/2015/04/e318.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timesofoman.com/article/101049/Business/PDO-adopts-solar-power-for-its-headquarter-in-Muscat"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www.omanobserver.om/sohar-port-plans-1-gw-solar-farm-project/-"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omanobserver.om/consultants-sought-for-waste-to-energy-project/"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aer-oman.org/pdfs/press_releasesolar2017.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www.iyte.edu.tr/~ferhatbingol" TargetMode="External"/><Relationship Id="rId2" Type="http://schemas.openxmlformats.org/officeDocument/2006/relationships/hyperlink" Target="https://www.trc.gov.om/tressWeb/proposal-metadata.seam?proposalIssueKeyname=GyTZLO7SSilm2aizPc5FmIco/LLLKO151o5wjOp605E=&amp;proposalViewingAs=grantcommitteemember&amp;proposallocal=en&amp;org.jboss.portletbridge.NAMESPACE=jbpns_2fdefault_2fTRESS_2fTRESSWindowsnpbj" TargetMode="Externa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hyperlink" Target="http://solareis.anl.gov/guide/solar/csp/"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09600"/>
            <a:ext cx="8763000" cy="1566204"/>
          </a:xfrm>
        </p:spPr>
        <p:txBody>
          <a:bodyPr>
            <a:noAutofit/>
          </a:bodyPr>
          <a:lstStyle/>
          <a:p>
            <a:pPr algn="ctr"/>
            <a:r>
              <a:rPr lang="en-US" sz="4400" dirty="0" smtClean="0">
                <a:solidFill>
                  <a:schemeClr val="accent1">
                    <a:lumMod val="75000"/>
                  </a:schemeClr>
                </a:solidFill>
                <a:effectLst>
                  <a:outerShdw blurRad="38100" dist="38100" dir="2700000" algn="tl">
                    <a:srgbClr val="000000">
                      <a:alpha val="43137"/>
                    </a:srgbClr>
                  </a:outerShdw>
                </a:effectLst>
              </a:rPr>
              <a:t>Renewable </a:t>
            </a:r>
            <a:r>
              <a:rPr lang="en-US" sz="4400" dirty="0">
                <a:solidFill>
                  <a:schemeClr val="accent1">
                    <a:lumMod val="75000"/>
                  </a:schemeClr>
                </a:solidFill>
                <a:effectLst>
                  <a:outerShdw blurRad="38100" dist="38100" dir="2700000" algn="tl">
                    <a:srgbClr val="000000">
                      <a:alpha val="43137"/>
                    </a:srgbClr>
                  </a:outerShdw>
                </a:effectLst>
              </a:rPr>
              <a:t>and Sustainable Energies in Oman</a:t>
            </a:r>
          </a:p>
        </p:txBody>
      </p:sp>
      <p:sp>
        <p:nvSpPr>
          <p:cNvPr id="5" name="Text Placeholder 4"/>
          <p:cNvSpPr>
            <a:spLocks noGrp="1"/>
          </p:cNvSpPr>
          <p:nvPr>
            <p:ph type="body" sz="half" idx="2"/>
          </p:nvPr>
        </p:nvSpPr>
        <p:spPr>
          <a:xfrm>
            <a:off x="1295400" y="5791200"/>
            <a:ext cx="2514600" cy="588530"/>
          </a:xfrm>
        </p:spPr>
        <p:txBody>
          <a:bodyPr>
            <a:normAutofit/>
          </a:bodyPr>
          <a:lstStyle/>
          <a:p>
            <a:r>
              <a:rPr lang="en-US" sz="2000" b="1" dirty="0" smtClean="0">
                <a:effectLst>
                  <a:outerShdw blurRad="38100" dist="38100" dir="2700000" algn="tl">
                    <a:srgbClr val="000000">
                      <a:alpha val="43137"/>
                    </a:srgbClr>
                  </a:outerShdw>
                </a:effectLst>
              </a:rPr>
              <a:t>Abdullah  Al Badi</a:t>
            </a:r>
            <a:endParaRPr lang="en-US" sz="2000" b="1" dirty="0">
              <a:effectLst>
                <a:outerShdw blurRad="38100" dist="38100" dir="2700000" algn="tl">
                  <a:srgbClr val="000000">
                    <a:alpha val="43137"/>
                  </a:srgbClr>
                </a:outerShdw>
              </a:effectLst>
            </a:endParaRPr>
          </a:p>
        </p:txBody>
      </p:sp>
      <p:pic>
        <p:nvPicPr>
          <p:cNvPr id="6" name="Picture 5" descr="Combined_50m.png"/>
          <p:cNvPicPr/>
          <p:nvPr/>
        </p:nvPicPr>
        <p:blipFill>
          <a:blip r:embed="rId3" cstate="print">
            <a:clrChange>
              <a:clrFrom>
                <a:srgbClr val="FFFFFF"/>
              </a:clrFrom>
              <a:clrTo>
                <a:srgbClr val="FFFFFF">
                  <a:alpha val="0"/>
                </a:srgbClr>
              </a:clrTo>
            </a:clrChange>
          </a:blip>
          <a:srcRect/>
          <a:stretch>
            <a:fillRect/>
          </a:stretch>
        </p:blipFill>
        <p:spPr>
          <a:xfrm>
            <a:off x="6019800" y="2844800"/>
            <a:ext cx="2603500" cy="30734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71600" y="3581400"/>
            <a:ext cx="1936750"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7947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52600" y="205857"/>
            <a:ext cx="7793037" cy="438150"/>
          </a:xfrm>
        </p:spPr>
        <p:txBody>
          <a:bodyPr>
            <a:normAutofit fontScale="90000"/>
          </a:bodyPr>
          <a:lstStyle/>
          <a:p>
            <a:pPr eaLnBrk="1" hangingPunct="1"/>
            <a:r>
              <a:rPr lang="en-US" altLang="en-US" sz="3200" b="1" smtClean="0"/>
              <a:t>Monthly Peak Demand – Dofar PS</a:t>
            </a:r>
            <a:endParaRPr lang="en-US" altLang="en-US" sz="3200" smtClean="0"/>
          </a:p>
        </p:txBody>
      </p:sp>
      <p:sp>
        <p:nvSpPr>
          <p:cNvPr id="10243" name="TextBox 6"/>
          <p:cNvSpPr txBox="1">
            <a:spLocks noChangeArrowheads="1"/>
          </p:cNvSpPr>
          <p:nvPr/>
        </p:nvSpPr>
        <p:spPr bwMode="auto">
          <a:xfrm>
            <a:off x="2590800" y="6448425"/>
            <a:ext cx="2455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6075" indent="-346075"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ts val="763"/>
              </a:spcBef>
              <a:buClrTx/>
              <a:buSzPts val="3200"/>
              <a:buFontTx/>
              <a:buNone/>
            </a:pPr>
            <a:r>
              <a:rPr lang="en-US" altLang="en-US" sz="1200" i="1"/>
              <a:t>Source: AER 2017 Annual Report</a:t>
            </a:r>
          </a:p>
        </p:txBody>
      </p:sp>
      <p:sp>
        <p:nvSpPr>
          <p:cNvPr id="10244" name="Slide Number Placeholder 1"/>
          <p:cNvSpPr>
            <a:spLocks noGrp="1"/>
          </p:cNvSpPr>
          <p:nvPr>
            <p:ph type="sldNum" sz="quarter" idx="11"/>
          </p:nvPr>
        </p:nvSpPr>
        <p:spPr>
          <a:xfrm>
            <a:off x="5791200" y="6492875"/>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603FF952-F9E8-43EA-AAFF-C5B44091143B}" type="slidenum">
              <a:rPr lang="en-US" altLang="en-US" sz="1400" smtClean="0"/>
              <a:pPr rtl="0" eaLnBrk="1" hangingPunct="1">
                <a:spcBef>
                  <a:spcPct val="0"/>
                </a:spcBef>
                <a:buClrTx/>
                <a:buSzTx/>
                <a:buFontTx/>
                <a:buNone/>
              </a:pPr>
              <a:t>10</a:t>
            </a:fld>
            <a:endParaRPr lang="en-US" altLang="en-US" sz="1400" dirty="0" smtClean="0"/>
          </a:p>
        </p:txBody>
      </p:sp>
      <p:pic>
        <p:nvPicPr>
          <p:cNvPr id="102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371600"/>
            <a:ext cx="87439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325150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6017" y="0"/>
            <a:ext cx="5750020" cy="544565"/>
          </a:xfrm>
          <a:prstGeom prst="rect">
            <a:avLst/>
          </a:prstGeom>
        </p:spPr>
        <p:txBody>
          <a:bodyPr wrap="none" lIns="51618" tIns="25809" rIns="51618" bIns="25809">
            <a:spAutoFit/>
          </a:bodyPr>
          <a:lstStyle/>
          <a:p>
            <a:pPr algn="ctr">
              <a:spcBef>
                <a:spcPct val="20000"/>
              </a:spcBef>
              <a:defRPr/>
            </a:pPr>
            <a:r>
              <a:rPr lang="en-US" sz="3200" dirty="0" smtClean="0"/>
              <a:t>Main Interconnected System of Oman</a:t>
            </a:r>
            <a:endParaRPr lang="en-US" sz="3200" dirty="0"/>
          </a:p>
        </p:txBody>
      </p:sp>
      <p:sp>
        <p:nvSpPr>
          <p:cNvPr id="2" name="Rectangle 1"/>
          <p:cNvSpPr/>
          <p:nvPr/>
        </p:nvSpPr>
        <p:spPr>
          <a:xfrm>
            <a:off x="1686876" y="4762321"/>
            <a:ext cx="6695123" cy="1200329"/>
          </a:xfrm>
          <a:prstGeom prst="rect">
            <a:avLst/>
          </a:prstGeom>
        </p:spPr>
        <p:txBody>
          <a:bodyPr wrap="square">
            <a:spAutoFit/>
          </a:bodyPr>
          <a:lstStyle/>
          <a:p>
            <a:r>
              <a:rPr lang="en-CA" dirty="0" smtClean="0"/>
              <a:t>Demand growth is met through:</a:t>
            </a:r>
          </a:p>
          <a:p>
            <a:pPr marL="342900" indent="-342900">
              <a:buFont typeface="+mj-lt"/>
              <a:buAutoNum type="arabicPeriod"/>
            </a:pPr>
            <a:r>
              <a:rPr lang="en-CA" dirty="0"/>
              <a:t>Contract Extensions</a:t>
            </a:r>
          </a:p>
          <a:p>
            <a:pPr marL="342900" indent="-342900">
              <a:buFont typeface="+mj-lt"/>
              <a:buAutoNum type="arabicPeriod"/>
            </a:pPr>
            <a:r>
              <a:rPr lang="en-CA" dirty="0" smtClean="0"/>
              <a:t>New Power Plants</a:t>
            </a:r>
          </a:p>
          <a:p>
            <a:pPr marL="342900" indent="-342900">
              <a:buFont typeface="+mj-lt"/>
              <a:buAutoNum type="arabicPeriod"/>
            </a:pPr>
            <a:r>
              <a:rPr lang="en-CA" dirty="0" smtClean="0"/>
              <a:t>Reserves from other Utilities/companies</a:t>
            </a:r>
            <a:endParaRPr lang="en-US" dirty="0"/>
          </a:p>
        </p:txBody>
      </p:sp>
      <p:sp>
        <p:nvSpPr>
          <p:cNvPr id="9" name="Content Placeholder 10"/>
          <p:cNvSpPr txBox="1">
            <a:spLocks/>
          </p:cNvSpPr>
          <p:nvPr/>
        </p:nvSpPr>
        <p:spPr>
          <a:xfrm>
            <a:off x="2667000" y="6491021"/>
            <a:ext cx="1905000" cy="390525"/>
          </a:xfrm>
          <a:prstGeom prst="rect">
            <a:avLst/>
          </a:prstGeom>
        </p:spPr>
        <p:txBody>
          <a:bodyPr vert="horz" lIns="66165" tIns="33083" rIns="66165" bIns="33083" rtlCol="0">
            <a:noAutofit/>
          </a:bodyPr>
          <a:lstStyle/>
          <a:p>
            <a:pPr lvl="1">
              <a:spcBef>
                <a:spcPct val="20000"/>
              </a:spcBef>
            </a:pPr>
            <a:r>
              <a:rPr lang="en-US" sz="1200" dirty="0" smtClean="0">
                <a:latin typeface="Century Gothic" pitchFamily="34" charset="0"/>
              </a:rPr>
              <a:t>Source: OPWP</a:t>
            </a:r>
            <a:endParaRPr lang="en-US" sz="1200" dirty="0">
              <a:latin typeface="Century Gothic" pitchFamily="34" charset="0"/>
            </a:endParaRPr>
          </a:p>
        </p:txBody>
      </p:sp>
      <p:sp>
        <p:nvSpPr>
          <p:cNvPr id="5" name="Slide Number Placeholder 4"/>
          <p:cNvSpPr>
            <a:spLocks noGrp="1"/>
          </p:cNvSpPr>
          <p:nvPr>
            <p:ph type="sldNum" sz="quarter" idx="12"/>
          </p:nvPr>
        </p:nvSpPr>
        <p:spPr/>
        <p:txBody>
          <a:bodyPr/>
          <a:lstStyle/>
          <a:p>
            <a:fld id="{D6F9AE86-A21C-4B99-9830-9FA114A8A4CD}" type="slidenum">
              <a:rPr lang="en-US" smtClean="0"/>
              <a:t>11</a:t>
            </a:fld>
            <a:endParaRPr lang="en-US"/>
          </a:p>
        </p:txBody>
      </p:sp>
      <p:sp>
        <p:nvSpPr>
          <p:cNvPr id="4" name="Rectangle 3"/>
          <p:cNvSpPr/>
          <p:nvPr/>
        </p:nvSpPr>
        <p:spPr>
          <a:xfrm>
            <a:off x="1466017" y="6121689"/>
            <a:ext cx="4646337" cy="369332"/>
          </a:xfrm>
          <a:prstGeom prst="rect">
            <a:avLst/>
          </a:prstGeom>
        </p:spPr>
        <p:txBody>
          <a:bodyPr wrap="none">
            <a:spAutoFit/>
          </a:bodyPr>
          <a:lstStyle/>
          <a:p>
            <a:r>
              <a:rPr lang="en-US" dirty="0" smtClean="0"/>
              <a:t>The annual </a:t>
            </a:r>
            <a:r>
              <a:rPr lang="en-US" dirty="0"/>
              <a:t>growth rates ranging from 8-10%.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62" y="544566"/>
            <a:ext cx="7836838" cy="404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027878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50938" y="214313"/>
            <a:ext cx="7793037" cy="641350"/>
          </a:xfrm>
        </p:spPr>
        <p:txBody>
          <a:bodyPr/>
          <a:lstStyle/>
          <a:p>
            <a:pPr eaLnBrk="1" hangingPunct="1"/>
            <a:r>
              <a:rPr lang="en-US" altLang="en-US" sz="3200" smtClean="0"/>
              <a:t>Revenues &amp; Subsidies (MIS 2017)</a:t>
            </a:r>
          </a:p>
        </p:txBody>
      </p:sp>
      <p:sp>
        <p:nvSpPr>
          <p:cNvPr id="1433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rtl="0" eaLnBrk="1" hangingPunct="1">
              <a:spcBef>
                <a:spcPct val="0"/>
              </a:spcBef>
              <a:buClrTx/>
              <a:buSzTx/>
              <a:buFontTx/>
              <a:buNone/>
            </a:pPr>
            <a:fld id="{90A43822-6090-43E0-B120-42C6C7F8779D}" type="slidenum">
              <a:rPr lang="en-US" altLang="en-US" sz="1400"/>
              <a:pPr rtl="0" eaLnBrk="1" hangingPunct="1">
                <a:spcBef>
                  <a:spcPct val="0"/>
                </a:spcBef>
                <a:buClrTx/>
                <a:buSzTx/>
                <a:buFontTx/>
                <a:buNone/>
              </a:pPr>
              <a:t>12</a:t>
            </a:fld>
            <a:endParaRPr lang="en-US" altLang="en-US" sz="1400"/>
          </a:p>
        </p:txBody>
      </p:sp>
      <p:sp>
        <p:nvSpPr>
          <p:cNvPr id="14340" name="Rectangle 5"/>
          <p:cNvSpPr>
            <a:spLocks noChangeArrowheads="1"/>
          </p:cNvSpPr>
          <p:nvPr/>
        </p:nvSpPr>
        <p:spPr bwMode="auto">
          <a:xfrm>
            <a:off x="5894388" y="6096000"/>
            <a:ext cx="2849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6075" indent="-346075" algn="r" rtl="1"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l" rtl="0" eaLnBrk="1" hangingPunct="1">
              <a:spcBef>
                <a:spcPts val="763"/>
              </a:spcBef>
              <a:buClrTx/>
              <a:buSzPts val="3200"/>
              <a:buFontTx/>
              <a:buNone/>
            </a:pPr>
            <a:r>
              <a:rPr lang="en-US" altLang="en-US" sz="1400" i="1"/>
              <a:t>Source: AER 2017 Annual Report</a:t>
            </a:r>
          </a:p>
        </p:txBody>
      </p:sp>
      <p:pic>
        <p:nvPicPr>
          <p:cNvPr id="1434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53344"/>
            <a:ext cx="8275637"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181600" y="4648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09600" y="46482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6716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50938" y="214313"/>
            <a:ext cx="7993062" cy="830262"/>
          </a:xfrm>
        </p:spPr>
        <p:txBody>
          <a:bodyPr/>
          <a:lstStyle/>
          <a:p>
            <a:pPr eaLnBrk="1" hangingPunct="1"/>
            <a:r>
              <a:rPr lang="en-US" altLang="en-US" sz="3200" smtClean="0"/>
              <a:t>Revenues &amp; Subsidies (MIS 2018 forecast)</a:t>
            </a:r>
          </a:p>
        </p:txBody>
      </p:sp>
      <p:sp>
        <p:nvSpPr>
          <p:cNvPr id="1536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rtl="0" eaLnBrk="1" hangingPunct="1">
              <a:spcBef>
                <a:spcPct val="0"/>
              </a:spcBef>
              <a:buClrTx/>
              <a:buSzTx/>
              <a:buFontTx/>
              <a:buNone/>
            </a:pPr>
            <a:fld id="{3843D3A6-5C9F-45D1-9619-7905B56D8C9E}" type="slidenum">
              <a:rPr lang="en-US" altLang="en-US" sz="1400"/>
              <a:pPr rtl="0" eaLnBrk="1" hangingPunct="1">
                <a:spcBef>
                  <a:spcPct val="0"/>
                </a:spcBef>
                <a:buClrTx/>
                <a:buSzTx/>
                <a:buFontTx/>
                <a:buNone/>
              </a:pPr>
              <a:t>13</a:t>
            </a:fld>
            <a:endParaRPr lang="en-US" altLang="en-US" sz="1400"/>
          </a:p>
        </p:txBody>
      </p:sp>
      <p:sp>
        <p:nvSpPr>
          <p:cNvPr id="15364" name="Rectangle 5"/>
          <p:cNvSpPr>
            <a:spLocks noChangeArrowheads="1"/>
          </p:cNvSpPr>
          <p:nvPr/>
        </p:nvSpPr>
        <p:spPr bwMode="auto">
          <a:xfrm>
            <a:off x="5894388" y="6096000"/>
            <a:ext cx="2732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6075" indent="-346075" algn="r" rtl="1"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l" rtl="0" eaLnBrk="1" hangingPunct="1">
              <a:spcBef>
                <a:spcPts val="763"/>
              </a:spcBef>
              <a:buClrTx/>
              <a:buSzPts val="3200"/>
              <a:buFontTx/>
              <a:buNone/>
            </a:pPr>
            <a:r>
              <a:rPr lang="en-US" altLang="en-US" sz="1400" i="1"/>
              <a:t>Source: AER 2017Annual Report</a:t>
            </a:r>
          </a:p>
        </p:txBody>
      </p:sp>
      <p:pic>
        <p:nvPicPr>
          <p:cNvPr id="1536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06513"/>
            <a:ext cx="8986837" cy="478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323666" y="4800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119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65213" y="214313"/>
            <a:ext cx="7993062" cy="668337"/>
          </a:xfrm>
        </p:spPr>
        <p:txBody>
          <a:bodyPr/>
          <a:lstStyle/>
          <a:p>
            <a:pPr eaLnBrk="1" hangingPunct="1"/>
            <a:r>
              <a:rPr lang="en-US" altLang="en-US" sz="2800" b="1" smtClean="0"/>
              <a:t>Permitted Tariffs for Electricity Supply</a:t>
            </a:r>
            <a:endParaRPr lang="en-US" altLang="en-US" sz="2800" smtClean="0"/>
          </a:p>
        </p:txBody>
      </p:sp>
      <p:sp>
        <p:nvSpPr>
          <p:cNvPr id="1331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rtl="0" eaLnBrk="1" hangingPunct="1">
              <a:spcBef>
                <a:spcPct val="0"/>
              </a:spcBef>
              <a:buClrTx/>
              <a:buSzTx/>
              <a:buFontTx/>
              <a:buNone/>
            </a:pPr>
            <a:fld id="{D2AE8A53-495B-4977-8F1F-C14743304C0D}" type="slidenum">
              <a:rPr lang="en-US" altLang="en-US" sz="1400"/>
              <a:pPr rtl="0" eaLnBrk="1" hangingPunct="1">
                <a:spcBef>
                  <a:spcPct val="0"/>
                </a:spcBef>
                <a:buClrTx/>
                <a:buSzTx/>
                <a:buFontTx/>
                <a:buNone/>
              </a:pPr>
              <a:t>14</a:t>
            </a:fld>
            <a:endParaRPr lang="en-US" altLang="en-US" sz="1400"/>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101725"/>
            <a:ext cx="882015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bwMode="auto">
          <a:xfrm>
            <a:off x="0" y="6230938"/>
            <a:ext cx="9115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Tahoma" pitchFamily="34" charset="0"/>
                <a:cs typeface="Arial" charset="0"/>
              </a:defRPr>
            </a:lvl2pPr>
            <a:lvl3pPr algn="l" rtl="1" eaLnBrk="0" fontAlgn="base" hangingPunct="0">
              <a:spcBef>
                <a:spcPct val="0"/>
              </a:spcBef>
              <a:spcAft>
                <a:spcPct val="0"/>
              </a:spcAft>
              <a:defRPr sz="4400">
                <a:solidFill>
                  <a:schemeClr val="tx2"/>
                </a:solidFill>
                <a:latin typeface="Tahoma" pitchFamily="34" charset="0"/>
                <a:cs typeface="Arial" charset="0"/>
              </a:defRPr>
            </a:lvl3pPr>
            <a:lvl4pPr algn="l" rtl="1" eaLnBrk="0" fontAlgn="base" hangingPunct="0">
              <a:spcBef>
                <a:spcPct val="0"/>
              </a:spcBef>
              <a:spcAft>
                <a:spcPct val="0"/>
              </a:spcAft>
              <a:defRPr sz="4400">
                <a:solidFill>
                  <a:schemeClr val="tx2"/>
                </a:solidFill>
                <a:latin typeface="Tahoma" pitchFamily="34" charset="0"/>
                <a:cs typeface="Arial" charset="0"/>
              </a:defRPr>
            </a:lvl4pPr>
            <a:lvl5pPr algn="l" rtl="1" eaLnBrk="0" fontAlgn="base" hangingPunct="0">
              <a:spcBef>
                <a:spcPct val="0"/>
              </a:spcBef>
              <a:spcAft>
                <a:spcPct val="0"/>
              </a:spcAft>
              <a:defRPr sz="4400">
                <a:solidFill>
                  <a:schemeClr val="tx2"/>
                </a:solidFill>
                <a:latin typeface="Tahoma" pitchFamily="34" charset="0"/>
                <a:cs typeface="Arial" charset="0"/>
              </a:defRPr>
            </a:lvl5pPr>
            <a:lvl6pPr marL="457200" algn="l" rtl="1" fontAlgn="base">
              <a:spcBef>
                <a:spcPct val="0"/>
              </a:spcBef>
              <a:spcAft>
                <a:spcPct val="0"/>
              </a:spcAft>
              <a:defRPr sz="4400">
                <a:solidFill>
                  <a:schemeClr val="tx2"/>
                </a:solidFill>
                <a:latin typeface="Tahoma" pitchFamily="34" charset="0"/>
                <a:cs typeface="Arial" charset="0"/>
              </a:defRPr>
            </a:lvl6pPr>
            <a:lvl7pPr marL="914400" algn="l" rtl="1" fontAlgn="base">
              <a:spcBef>
                <a:spcPct val="0"/>
              </a:spcBef>
              <a:spcAft>
                <a:spcPct val="0"/>
              </a:spcAft>
              <a:defRPr sz="4400">
                <a:solidFill>
                  <a:schemeClr val="tx2"/>
                </a:solidFill>
                <a:latin typeface="Tahoma" pitchFamily="34" charset="0"/>
                <a:cs typeface="Arial" charset="0"/>
              </a:defRPr>
            </a:lvl7pPr>
            <a:lvl8pPr marL="1371600" algn="l" rtl="1" fontAlgn="base">
              <a:spcBef>
                <a:spcPct val="0"/>
              </a:spcBef>
              <a:spcAft>
                <a:spcPct val="0"/>
              </a:spcAft>
              <a:defRPr sz="4400">
                <a:solidFill>
                  <a:schemeClr val="tx2"/>
                </a:solidFill>
                <a:latin typeface="Tahoma" pitchFamily="34" charset="0"/>
                <a:cs typeface="Arial" charset="0"/>
              </a:defRPr>
            </a:lvl8pPr>
            <a:lvl9pPr marL="1828800" algn="l" rtl="1" fontAlgn="base">
              <a:spcBef>
                <a:spcPct val="0"/>
              </a:spcBef>
              <a:spcAft>
                <a:spcPct val="0"/>
              </a:spcAft>
              <a:defRPr sz="4400">
                <a:solidFill>
                  <a:schemeClr val="tx2"/>
                </a:solidFill>
                <a:latin typeface="Tahoma" pitchFamily="34" charset="0"/>
                <a:cs typeface="Arial" charset="0"/>
              </a:defRPr>
            </a:lvl9pPr>
          </a:lstStyle>
          <a:p>
            <a:pPr eaLnBrk="1" hangingPunct="1">
              <a:defRPr/>
            </a:pPr>
            <a:r>
              <a:rPr lang="en-US" altLang="en-US" sz="1400" kern="0" dirty="0" smtClean="0">
                <a:solidFill>
                  <a:srgbClr val="FF0000"/>
                </a:solidFill>
                <a:latin typeface="+mn-lt"/>
              </a:rPr>
              <a:t>The large consumers (</a:t>
            </a:r>
            <a:r>
              <a:rPr lang="en-US" sz="1400" dirty="0">
                <a:solidFill>
                  <a:srgbClr val="FF0000"/>
                </a:solidFill>
              </a:rPr>
              <a:t>more than </a:t>
            </a:r>
            <a:r>
              <a:rPr lang="en-US" sz="1400" dirty="0" smtClean="0">
                <a:solidFill>
                  <a:srgbClr val="FF0000"/>
                </a:solidFill>
              </a:rPr>
              <a:t>150,000 kWh in a year</a:t>
            </a:r>
            <a:r>
              <a:rPr lang="en-US" altLang="en-US" sz="1400" kern="0" dirty="0" smtClean="0">
                <a:solidFill>
                  <a:srgbClr val="FF0000"/>
                </a:solidFill>
                <a:latin typeface="+mn-lt"/>
              </a:rPr>
              <a:t>) should pay the </a:t>
            </a:r>
            <a:r>
              <a:rPr lang="en-US" sz="1400" dirty="0" smtClean="0">
                <a:solidFill>
                  <a:srgbClr val="FF0000"/>
                </a:solidFill>
              </a:rPr>
              <a:t>cost-reflective </a:t>
            </a:r>
            <a:r>
              <a:rPr lang="en-US" altLang="en-US" sz="1400" kern="0" dirty="0" smtClean="0">
                <a:solidFill>
                  <a:srgbClr val="FF0000"/>
                </a:solidFill>
                <a:latin typeface="+mn-lt"/>
              </a:rPr>
              <a:t>tariff starting in 2017.</a:t>
            </a:r>
          </a:p>
          <a:p>
            <a:pPr eaLnBrk="1" hangingPunct="1">
              <a:defRPr/>
            </a:pPr>
            <a:r>
              <a:rPr lang="en-US" sz="1400" dirty="0" smtClean="0">
                <a:solidFill>
                  <a:srgbClr val="FF0000"/>
                </a:solidFill>
              </a:rPr>
              <a:t>Cost reflective tariff reflects the true cost of supplying electricity to customers</a:t>
            </a:r>
            <a:r>
              <a:rPr lang="en-US" altLang="en-US" sz="1400" kern="0" dirty="0" smtClean="0">
                <a:solidFill>
                  <a:srgbClr val="FF0000"/>
                </a:solidFill>
                <a:latin typeface="+mn-lt"/>
              </a:rPr>
              <a:t> </a:t>
            </a:r>
          </a:p>
        </p:txBody>
      </p:sp>
      <p:sp>
        <p:nvSpPr>
          <p:cNvPr id="13318" name="TextBox 7"/>
          <p:cNvSpPr txBox="1">
            <a:spLocks noChangeArrowheads="1"/>
          </p:cNvSpPr>
          <p:nvPr/>
        </p:nvSpPr>
        <p:spPr bwMode="auto">
          <a:xfrm>
            <a:off x="7434263" y="5586413"/>
            <a:ext cx="1681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6075" indent="-346075" algn="r" rtl="1"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l" rtl="0" eaLnBrk="1" hangingPunct="1">
              <a:spcBef>
                <a:spcPts val="763"/>
              </a:spcBef>
              <a:buClrTx/>
              <a:buSzPts val="3200"/>
              <a:buFontTx/>
              <a:buNone/>
            </a:pPr>
            <a:r>
              <a:rPr lang="en-US" altLang="en-US" sz="800" i="1"/>
              <a:t>Source: AER 2015 Annual Report</a:t>
            </a:r>
          </a:p>
        </p:txBody>
      </p:sp>
    </p:spTree>
    <p:extLst>
      <p:ext uri="{BB962C8B-B14F-4D97-AF65-F5344CB8AC3E}">
        <p14:creationId xmlns:p14="http://schemas.microsoft.com/office/powerpoint/2010/main" val="1674470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533400" y="762000"/>
            <a:ext cx="7924800" cy="728004"/>
          </a:xfrm>
        </p:spPr>
        <p:txBody>
          <a:bodyPr>
            <a:noAutofit/>
          </a:bodyPr>
          <a:lstStyle/>
          <a:p>
            <a:pPr algn="ctr"/>
            <a:r>
              <a:rPr lang="en-US" sz="4400" dirty="0" smtClean="0">
                <a:solidFill>
                  <a:schemeClr val="accent1">
                    <a:lumMod val="75000"/>
                  </a:schemeClr>
                </a:solidFill>
                <a:effectLst>
                  <a:outerShdw blurRad="38100" dist="38100" dir="2700000" algn="tl">
                    <a:srgbClr val="000000">
                      <a:alpha val="43137"/>
                    </a:srgbClr>
                  </a:outerShdw>
                </a:effectLst>
              </a:rPr>
              <a:t>Outline</a:t>
            </a:r>
            <a:endParaRPr lang="en-US" sz="4400" dirty="0">
              <a:solidFill>
                <a:schemeClr val="accent1">
                  <a:lumMod val="75000"/>
                </a:schemeClr>
              </a:solidFill>
              <a:effectLst>
                <a:outerShdw blurRad="38100" dist="38100" dir="2700000" algn="tl">
                  <a:srgbClr val="000000">
                    <a:alpha val="43137"/>
                  </a:srgbClr>
                </a:outerShdw>
              </a:effectLst>
            </a:endParaRPr>
          </a:p>
        </p:txBody>
      </p:sp>
      <p:sp>
        <p:nvSpPr>
          <p:cNvPr id="10" name="Text Placeholder 7"/>
          <p:cNvSpPr txBox="1">
            <a:spLocks/>
          </p:cNvSpPr>
          <p:nvPr/>
        </p:nvSpPr>
        <p:spPr>
          <a:xfrm>
            <a:off x="533400" y="1371600"/>
            <a:ext cx="8229600" cy="44958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57200" indent="-457200">
              <a:lnSpc>
                <a:spcPct val="170000"/>
              </a:lnSpc>
              <a:buFont typeface="Arial" pitchFamily="34" charset="0"/>
              <a:buChar char="•"/>
            </a:pPr>
            <a:r>
              <a:rPr lang="en-US" sz="2800" dirty="0">
                <a:solidFill>
                  <a:schemeClr val="bg1">
                    <a:lumMod val="85000"/>
                  </a:schemeClr>
                </a:solidFill>
              </a:rPr>
              <a:t>Electricity Demand Characteristics in Oman</a:t>
            </a:r>
          </a:p>
          <a:p>
            <a:pPr marL="457200" indent="-457200">
              <a:lnSpc>
                <a:spcPct val="170000"/>
              </a:lnSpc>
              <a:buFont typeface="Arial" pitchFamily="34" charset="0"/>
              <a:buChar char="•"/>
            </a:pPr>
            <a:r>
              <a:rPr lang="en-US" sz="2800" dirty="0"/>
              <a:t>Renewable </a:t>
            </a:r>
            <a:r>
              <a:rPr lang="en-US" sz="2800" dirty="0" smtClean="0"/>
              <a:t>Energy Projects in Oman</a:t>
            </a:r>
          </a:p>
          <a:p>
            <a:pPr marL="457200" indent="-457200">
              <a:lnSpc>
                <a:spcPct val="170000"/>
              </a:lnSpc>
              <a:buFont typeface="Arial" pitchFamily="34" charset="0"/>
              <a:buChar char="•"/>
            </a:pPr>
            <a:r>
              <a:rPr lang="en-US" sz="2800" dirty="0" smtClean="0">
                <a:solidFill>
                  <a:schemeClr val="bg1">
                    <a:lumMod val="85000"/>
                  </a:schemeClr>
                </a:solidFill>
              </a:rPr>
              <a:t>Energy Policies  in Oman</a:t>
            </a:r>
          </a:p>
          <a:p>
            <a:pPr marL="457200" indent="-457200">
              <a:lnSpc>
                <a:spcPct val="170000"/>
              </a:lnSpc>
              <a:buFont typeface="Arial" pitchFamily="34" charset="0"/>
              <a:buChar char="•"/>
            </a:pPr>
            <a:r>
              <a:rPr lang="en-US" sz="2800" dirty="0" smtClean="0">
                <a:solidFill>
                  <a:schemeClr val="bg1">
                    <a:lumMod val="75000"/>
                  </a:schemeClr>
                </a:solidFill>
              </a:rPr>
              <a:t>Examples of SQU Research in RE</a:t>
            </a:r>
          </a:p>
          <a:p>
            <a:pPr marL="457200" indent="-457200">
              <a:lnSpc>
                <a:spcPct val="170000"/>
              </a:lnSpc>
              <a:buFont typeface="Arial" pitchFamily="34" charset="0"/>
              <a:buChar char="•"/>
            </a:pPr>
            <a:endParaRPr lang="en-US" sz="2800" dirty="0" smtClean="0"/>
          </a:p>
        </p:txBody>
      </p:sp>
    </p:spTree>
    <p:extLst>
      <p:ext uri="{BB962C8B-B14F-4D97-AF65-F5344CB8AC3E}">
        <p14:creationId xmlns:p14="http://schemas.microsoft.com/office/powerpoint/2010/main" val="3358072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38" y="1452067"/>
            <a:ext cx="577693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674" y="457200"/>
            <a:ext cx="3186984"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4F16932-FFA4-4086-A634-25FDF56713B1}" type="slidenum">
              <a:rPr lang="en-US" smtClean="0"/>
              <a:t>16</a:t>
            </a:fld>
            <a:endParaRPr lang="en-US"/>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04002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Users\user\Desktop\PIC\20130114_0603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7420"/>
            <a:ext cx="43815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C:\Users\user\Desktop\PIC\20130114_060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1981200"/>
            <a:ext cx="44862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08000" y="457200"/>
            <a:ext cx="8231188" cy="534988"/>
          </a:xfrm>
          <a:prstGeom prst="rect">
            <a:avLst/>
          </a:prstGeom>
        </p:spPr>
        <p:txBody>
          <a:bodyPr wrap="none">
            <a:spAutoFit/>
          </a:bodyPr>
          <a:lstStyle/>
          <a:p>
            <a:pPr algn="ctr">
              <a:lnSpc>
                <a:spcPct val="80000"/>
              </a:lnSpc>
              <a:defRPr/>
            </a:pPr>
            <a:r>
              <a:rPr lang="en-US" sz="3600" dirty="0">
                <a:solidFill>
                  <a:srgbClr val="0070C0"/>
                </a:solidFill>
                <a:latin typeface="Arial (Headings)"/>
                <a:ea typeface="+mj-ea"/>
                <a:cs typeface="+mj-cs"/>
              </a:rPr>
              <a:t>	 702.9 kW in Oman Botanic garden </a:t>
            </a:r>
          </a:p>
        </p:txBody>
      </p:sp>
      <p:sp>
        <p:nvSpPr>
          <p:cNvPr id="18437" name="Slide Number Placeholder 2"/>
          <p:cNvSpPr>
            <a:spLocks noGrp="1"/>
          </p:cNvSpPr>
          <p:nvPr>
            <p:ph type="sldNum" sz="quarter" idx="11"/>
          </p:nvPr>
        </p:nvSpPr>
        <p:spPr>
          <a:xfrm>
            <a:off x="7924800" y="6356350"/>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B920D4C8-187E-4F5D-BA99-8F78AADC99E6}" type="slidenum">
              <a:rPr lang="en-US" altLang="en-US" sz="1400" smtClean="0"/>
              <a:pPr rtl="0" eaLnBrk="1" hangingPunct="1">
                <a:spcBef>
                  <a:spcPct val="0"/>
                </a:spcBef>
                <a:buClrTx/>
                <a:buSzTx/>
                <a:buFontTx/>
                <a:buNone/>
              </a:pPr>
              <a:t>17</a:t>
            </a:fld>
            <a:endParaRPr lang="en-US" altLang="en-US" sz="1400" smtClean="0"/>
          </a:p>
        </p:txBody>
      </p:sp>
      <p:sp>
        <p:nvSpPr>
          <p:cNvPr id="2" name="Date Placeholder 1"/>
          <p:cNvSpPr>
            <a:spLocks noGrp="1"/>
          </p:cNvSpPr>
          <p:nvPr>
            <p:ph type="dt" sz="half" idx="10"/>
          </p:nvPr>
        </p:nvSpPr>
        <p:spPr/>
        <p:txBody>
          <a:bodyPr/>
          <a:lstStyle/>
          <a:p>
            <a:r>
              <a:rPr lang="en-US" smtClean="0"/>
              <a:t>4/23/2019</a:t>
            </a:r>
            <a:endParaRPr lang="en-US" dirty="0"/>
          </a:p>
        </p:txBody>
      </p:sp>
      <p:sp>
        <p:nvSpPr>
          <p:cNvPr id="3" name="Rectangle 2"/>
          <p:cNvSpPr/>
          <p:nvPr/>
        </p:nvSpPr>
        <p:spPr>
          <a:xfrm>
            <a:off x="3581400" y="6178587"/>
            <a:ext cx="4275722" cy="923330"/>
          </a:xfrm>
          <a:prstGeom prst="rect">
            <a:avLst/>
          </a:prstGeom>
        </p:spPr>
        <p:txBody>
          <a:bodyPr wrap="none">
            <a:spAutoFit/>
          </a:bodyPr>
          <a:lstStyle/>
          <a:p>
            <a:pPr marL="285750" indent="-285750">
              <a:buFont typeface="Arial" panose="020B0604020202020204" pitchFamily="34" charset="0"/>
              <a:buChar char="•"/>
            </a:pPr>
            <a:r>
              <a:rPr lang="en-GB" b="1" dirty="0" smtClean="0">
                <a:solidFill>
                  <a:srgbClr val="FF0000"/>
                </a:solidFill>
              </a:rPr>
              <a:t>Affiliated </a:t>
            </a:r>
            <a:r>
              <a:rPr lang="en-GB" b="1" dirty="0">
                <a:solidFill>
                  <a:srgbClr val="FF0000"/>
                </a:solidFill>
              </a:rPr>
              <a:t>to </a:t>
            </a:r>
            <a:r>
              <a:rPr lang="en-GB" b="1" dirty="0" err="1" smtClean="0">
                <a:solidFill>
                  <a:srgbClr val="FF0000"/>
                </a:solidFill>
                <a:latin typeface="Roboto"/>
              </a:rPr>
              <a:t>Diwan</a:t>
            </a:r>
            <a:r>
              <a:rPr lang="en-GB" b="1" dirty="0">
                <a:solidFill>
                  <a:srgbClr val="FF0000"/>
                </a:solidFill>
                <a:latin typeface="Roboto"/>
              </a:rPr>
              <a:t> of Royal </a:t>
            </a:r>
            <a:r>
              <a:rPr lang="en-GB" b="1" dirty="0" smtClean="0">
                <a:solidFill>
                  <a:srgbClr val="FF0000"/>
                </a:solidFill>
                <a:latin typeface="Roboto"/>
              </a:rPr>
              <a:t>Court</a:t>
            </a:r>
          </a:p>
          <a:p>
            <a:pPr marL="285750" indent="-285750">
              <a:buFont typeface="Arial" panose="020B0604020202020204" pitchFamily="34" charset="0"/>
              <a:buChar char="•"/>
            </a:pPr>
            <a:r>
              <a:rPr lang="en-GB" b="1" dirty="0">
                <a:solidFill>
                  <a:srgbClr val="FF0000"/>
                </a:solidFill>
              </a:rPr>
              <a:t>Completed in 2013</a:t>
            </a:r>
          </a:p>
          <a:p>
            <a:endParaRPr lang="en-GB" b="1" dirty="0">
              <a:solidFill>
                <a:srgbClr val="FF0000"/>
              </a:solidFill>
            </a:endParaRPr>
          </a:p>
        </p:txBody>
      </p:sp>
    </p:spTree>
    <p:extLst>
      <p:ext uri="{BB962C8B-B14F-4D97-AF65-F5344CB8AC3E}">
        <p14:creationId xmlns:p14="http://schemas.microsoft.com/office/powerpoint/2010/main" val="606480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63613"/>
            <a:ext cx="381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6988" y="1249363"/>
            <a:ext cx="4572000" cy="2062162"/>
          </a:xfrm>
          <a:prstGeom prst="rect">
            <a:avLst/>
          </a:prstGeom>
        </p:spPr>
        <p:txBody>
          <a:bodyPr>
            <a:spAutoFit/>
          </a:bodyPr>
          <a:lstStyle/>
          <a:p>
            <a:pPr marL="285750" indent="-285750">
              <a:buFontTx/>
              <a:buChar char="-"/>
              <a:defRPr/>
            </a:pPr>
            <a:r>
              <a:rPr lang="en-US" sz="1600" dirty="0"/>
              <a:t>307.7 kW PV Al-</a:t>
            </a:r>
            <a:r>
              <a:rPr lang="en-US" sz="1600" dirty="0" err="1"/>
              <a:t>Mazyunah</a:t>
            </a:r>
            <a:r>
              <a:rPr lang="en-US" sz="1600" dirty="0"/>
              <a:t> Solar Project</a:t>
            </a:r>
          </a:p>
          <a:p>
            <a:pPr>
              <a:defRPr/>
            </a:pPr>
            <a:endParaRPr lang="en-US" sz="1600" dirty="0"/>
          </a:p>
          <a:p>
            <a:pPr marL="285750" indent="-285750">
              <a:buFontTx/>
              <a:buChar char="-"/>
              <a:defRPr/>
            </a:pPr>
            <a:r>
              <a:rPr lang="en-US" sz="1600" dirty="0"/>
              <a:t>1,600 Polycrystalline and Thin Film modules mounted on ground</a:t>
            </a:r>
          </a:p>
          <a:p>
            <a:pPr marL="742950" lvl="1" indent="-285750">
              <a:buFont typeface="Wingdings" pitchFamily="2" charset="2"/>
              <a:buChar char="Ø"/>
              <a:defRPr/>
            </a:pPr>
            <a:r>
              <a:rPr lang="en-US" sz="1600" dirty="0"/>
              <a:t>Polycrystalline: Yingli-250Wp </a:t>
            </a:r>
          </a:p>
          <a:p>
            <a:pPr marL="742950" lvl="1" indent="-285750">
              <a:buFont typeface="Wingdings" pitchFamily="2" charset="2"/>
              <a:buChar char="Ø"/>
              <a:defRPr/>
            </a:pPr>
            <a:r>
              <a:rPr lang="en-US" sz="1600" dirty="0"/>
              <a:t>Thin Film: </a:t>
            </a:r>
            <a:r>
              <a:rPr lang="en-US" sz="1600" dirty="0" err="1"/>
              <a:t>Nextpower</a:t>
            </a:r>
            <a:r>
              <a:rPr lang="en-US" sz="1600" dirty="0"/>
              <a:t> 160Wp, 150Wp</a:t>
            </a:r>
          </a:p>
          <a:p>
            <a:pPr marL="285750" indent="-285750">
              <a:buFontTx/>
              <a:buChar char="-"/>
              <a:defRPr/>
            </a:pPr>
            <a:endParaRPr lang="en-US" sz="1600" dirty="0"/>
          </a:p>
          <a:p>
            <a:pPr marL="285750" indent="-285750">
              <a:buFontTx/>
              <a:buChar char="-"/>
              <a:defRPr/>
            </a:pPr>
            <a:endParaRPr lang="en-US" sz="1600" dirty="0"/>
          </a:p>
        </p:txBody>
      </p:sp>
      <p:sp>
        <p:nvSpPr>
          <p:cNvPr id="17412" name="Rectangle 10"/>
          <p:cNvSpPr>
            <a:spLocks noChangeArrowheads="1"/>
          </p:cNvSpPr>
          <p:nvPr/>
        </p:nvSpPr>
        <p:spPr bwMode="auto">
          <a:xfrm>
            <a:off x="-57150" y="6237288"/>
            <a:ext cx="8305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800"/>
              <a:t>Source: Oman Daily Observer, </a:t>
            </a:r>
            <a:r>
              <a:rPr lang="pt-BR" altLang="en-US" sz="800"/>
              <a:t>N o v e m b e r  1 4 , 2 0 1 3</a:t>
            </a:r>
            <a:r>
              <a:rPr lang="en-US" altLang="en-US" sz="800"/>
              <a:t>. </a:t>
            </a:r>
          </a:p>
        </p:txBody>
      </p:sp>
      <p:sp>
        <p:nvSpPr>
          <p:cNvPr id="10" name="Rectangle 9"/>
          <p:cNvSpPr>
            <a:spLocks noChangeArrowheads="1"/>
          </p:cNvSpPr>
          <p:nvPr/>
        </p:nvSpPr>
        <p:spPr bwMode="auto">
          <a:xfrm>
            <a:off x="139700" y="2895600"/>
            <a:ext cx="4127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 typeface="Wingdings" pitchFamily="2" charset="2"/>
              <a:buChar char="Ø"/>
            </a:pPr>
            <a:r>
              <a:rPr lang="en-US" altLang="en-US" sz="1600">
                <a:solidFill>
                  <a:srgbClr val="FF0000"/>
                </a:solidFill>
              </a:rPr>
              <a:t>The Plant was connected 5 May 2015</a:t>
            </a:r>
            <a:endParaRPr lang="en-US" altLang="en-US" sz="1600"/>
          </a:p>
          <a:p>
            <a:pPr algn="l" rtl="0" eaLnBrk="1" hangingPunct="1">
              <a:spcBef>
                <a:spcPct val="0"/>
              </a:spcBef>
              <a:buClrTx/>
              <a:buSzTx/>
              <a:buFontTx/>
              <a:buChar char="-"/>
            </a:pPr>
            <a:r>
              <a:rPr lang="en-US" altLang="en-US" sz="1600"/>
              <a:t>Built at a cost of about $1 million</a:t>
            </a:r>
          </a:p>
          <a:p>
            <a:pPr algn="l" rtl="0" eaLnBrk="1" hangingPunct="1">
              <a:spcBef>
                <a:spcPct val="0"/>
              </a:spcBef>
              <a:buClrTx/>
              <a:buSzTx/>
              <a:buFontTx/>
              <a:buChar char="-"/>
            </a:pPr>
            <a:r>
              <a:rPr lang="en-US" altLang="en-US" sz="1600">
                <a:solidFill>
                  <a:srgbClr val="FF0000"/>
                </a:solidFill>
              </a:rPr>
              <a:t>Payback </a:t>
            </a:r>
            <a:r>
              <a:rPr lang="en-US" altLang="en-US" sz="1600"/>
              <a:t>4.5 years</a:t>
            </a:r>
            <a:endParaRPr lang="en-US" altLang="en-US" sz="1600">
              <a:solidFill>
                <a:srgbClr val="FF0000"/>
              </a:solidFill>
            </a:endParaRPr>
          </a:p>
        </p:txBody>
      </p:sp>
      <p:pic>
        <p:nvPicPr>
          <p:cNvPr id="1027" name="Picture 3" descr="C:\Users\user\AppData\Local\Microsoft\Windows\Temporary Internet Files\Content.Outlook\Q7BBI9LZ\IMG-20150427-WA0008.jpg"/>
          <p:cNvPicPr>
            <a:picLocks noChangeAspect="1" noChangeArrowheads="1"/>
          </p:cNvPicPr>
          <p:nvPr/>
        </p:nvPicPr>
        <p:blipFill>
          <a:blip r:embed="rId3">
            <a:extLst>
              <a:ext uri="{28A0092B-C50C-407E-A947-70E740481C1C}">
                <a14:useLocalDpi xmlns:a14="http://schemas.microsoft.com/office/drawing/2010/main" val="0"/>
              </a:ext>
            </a:extLst>
          </a:blip>
          <a:srcRect l="12222" b="28889"/>
          <a:stretch>
            <a:fillRect/>
          </a:stretch>
        </p:blipFill>
        <p:spPr bwMode="auto">
          <a:xfrm>
            <a:off x="431800" y="3725863"/>
            <a:ext cx="41386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Slide Number Placeholder 1"/>
          <p:cNvSpPr>
            <a:spLocks noGrp="1"/>
          </p:cNvSpPr>
          <p:nvPr>
            <p:ph type="sldNum" sz="quarter" idx="11"/>
          </p:nvPr>
        </p:nvSpPr>
        <p:spPr>
          <a:xfrm>
            <a:off x="8534400" y="6527800"/>
            <a:ext cx="4572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762BB1B4-0C44-4386-A080-992F2232CA08}" type="slidenum">
              <a:rPr lang="en-US" altLang="en-US" sz="1400" smtClean="0"/>
              <a:pPr rtl="0" eaLnBrk="1" hangingPunct="1">
                <a:spcBef>
                  <a:spcPct val="0"/>
                </a:spcBef>
                <a:buClrTx/>
                <a:buSzTx/>
                <a:buFontTx/>
                <a:buNone/>
              </a:pPr>
              <a:t>18</a:t>
            </a:fld>
            <a:endParaRPr lang="en-US" altLang="en-US" sz="1400" smtClean="0"/>
          </a:p>
        </p:txBody>
      </p:sp>
      <p:sp>
        <p:nvSpPr>
          <p:cNvPr id="3" name="Rectangle 2"/>
          <p:cNvSpPr/>
          <p:nvPr/>
        </p:nvSpPr>
        <p:spPr>
          <a:xfrm>
            <a:off x="1195388" y="152400"/>
            <a:ext cx="5800725" cy="536575"/>
          </a:xfrm>
          <a:prstGeom prst="rect">
            <a:avLst/>
          </a:prstGeom>
        </p:spPr>
        <p:txBody>
          <a:bodyPr wrap="none">
            <a:spAutoFit/>
          </a:bodyPr>
          <a:lstStyle/>
          <a:p>
            <a:pPr algn="ctr">
              <a:lnSpc>
                <a:spcPct val="80000"/>
              </a:lnSpc>
              <a:defRPr/>
            </a:pPr>
            <a:r>
              <a:rPr lang="en-US" sz="3600" dirty="0">
                <a:solidFill>
                  <a:srgbClr val="0070C0"/>
                </a:solidFill>
                <a:latin typeface="Arial (Headings)"/>
                <a:ea typeface="+mj-ea"/>
                <a:cs typeface="+mj-cs"/>
              </a:rPr>
              <a:t>307.7 kW PV Al-</a:t>
            </a:r>
            <a:r>
              <a:rPr lang="en-US" sz="3600" dirty="0" err="1">
                <a:solidFill>
                  <a:srgbClr val="0070C0"/>
                </a:solidFill>
                <a:latin typeface="Arial (Headings)"/>
                <a:ea typeface="+mj-ea"/>
                <a:cs typeface="+mj-cs"/>
              </a:rPr>
              <a:t>Mazyunah</a:t>
            </a:r>
            <a:r>
              <a:rPr lang="en-US" sz="3600" dirty="0">
                <a:solidFill>
                  <a:srgbClr val="0070C0"/>
                </a:solidFill>
                <a:latin typeface="Arial (Headings)"/>
                <a:ea typeface="+mj-ea"/>
                <a:cs typeface="+mj-cs"/>
              </a:rPr>
              <a:t> </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449024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375" y="5003800"/>
            <a:ext cx="8678863" cy="1077913"/>
          </a:xfrm>
          <a:prstGeom prst="rect">
            <a:avLst/>
          </a:prstGeom>
        </p:spPr>
        <p:txBody>
          <a:bodyPr wrap="none">
            <a:spAutoFit/>
          </a:bodyPr>
          <a:lstStyle/>
          <a:p>
            <a:pPr>
              <a:defRPr/>
            </a:pPr>
            <a:r>
              <a:rPr lang="en-US" sz="1600" b="1" dirty="0" err="1">
                <a:solidFill>
                  <a:srgbClr val="FF0000"/>
                </a:solidFill>
              </a:rPr>
              <a:t>Alnahdah</a:t>
            </a:r>
            <a:r>
              <a:rPr lang="en-US" sz="1600" b="1" dirty="0">
                <a:solidFill>
                  <a:srgbClr val="FF0000"/>
                </a:solidFill>
              </a:rPr>
              <a:t> Solar Project: commissioned 27 April 2015</a:t>
            </a:r>
          </a:p>
          <a:p>
            <a:pPr marL="285750" indent="-285750">
              <a:buFont typeface="Wingdings" pitchFamily="2" charset="2"/>
              <a:buChar char="ü"/>
              <a:defRPr/>
            </a:pPr>
            <a:r>
              <a:rPr lang="en-US" sz="1600" b="1" dirty="0"/>
              <a:t>PV Solar parking </a:t>
            </a:r>
            <a:r>
              <a:rPr lang="en-US" sz="1600" b="1" dirty="0">
                <a:solidFill>
                  <a:srgbClr val="FF0000"/>
                </a:solidFill>
              </a:rPr>
              <a:t>in </a:t>
            </a:r>
            <a:r>
              <a:rPr lang="en-US" sz="1600" b="1" dirty="0" err="1">
                <a:solidFill>
                  <a:srgbClr val="FF0000"/>
                </a:solidFill>
              </a:rPr>
              <a:t>Fahud</a:t>
            </a:r>
            <a:r>
              <a:rPr lang="en-US" sz="1600" b="1" dirty="0">
                <a:solidFill>
                  <a:srgbClr val="FF0000"/>
                </a:solidFill>
              </a:rPr>
              <a:t>  </a:t>
            </a:r>
            <a:r>
              <a:rPr lang="fr-FR" sz="1600" b="1" dirty="0" err="1"/>
              <a:t>at</a:t>
            </a:r>
            <a:r>
              <a:rPr lang="fr-FR" sz="1600" b="1" dirty="0"/>
              <a:t> Permanent Accommodation for </a:t>
            </a:r>
            <a:r>
              <a:rPr lang="fr-FR" sz="1600" b="1" dirty="0" err="1"/>
              <a:t>Contractors</a:t>
            </a:r>
            <a:r>
              <a:rPr lang="fr-FR" sz="1600" b="1" dirty="0"/>
              <a:t> (PAC)</a:t>
            </a:r>
            <a:endParaRPr lang="en-US" sz="1600" b="1" dirty="0"/>
          </a:p>
          <a:p>
            <a:pPr marL="285750" indent="-285750">
              <a:buFont typeface="Wingdings" pitchFamily="2" charset="2"/>
              <a:buChar char="ü"/>
              <a:defRPr/>
            </a:pPr>
            <a:r>
              <a:rPr lang="en-US" sz="1600" b="1" dirty="0"/>
              <a:t>4,000 polycrystalline solar panels installed as part of a 10,000 m2 shaded park.</a:t>
            </a:r>
          </a:p>
          <a:p>
            <a:pPr marL="285750" indent="-285750">
              <a:buFont typeface="Wingdings" pitchFamily="2" charset="2"/>
              <a:buChar char="ü"/>
              <a:defRPr/>
            </a:pPr>
            <a:r>
              <a:rPr lang="en-US" sz="1600" b="1" dirty="0"/>
              <a:t>1.2 MW PV System</a:t>
            </a:r>
            <a:endParaRPr lang="en-US" sz="1600" b="1" dirty="0">
              <a:solidFill>
                <a:srgbClr val="FF0000"/>
              </a:solidFill>
            </a:endParaRPr>
          </a:p>
        </p:txBody>
      </p:sp>
      <p:sp>
        <p:nvSpPr>
          <p:cNvPr id="7" name="Rectangle 6"/>
          <p:cNvSpPr/>
          <p:nvPr/>
        </p:nvSpPr>
        <p:spPr>
          <a:xfrm>
            <a:off x="1758950" y="381000"/>
            <a:ext cx="5699125" cy="534988"/>
          </a:xfrm>
          <a:prstGeom prst="rect">
            <a:avLst/>
          </a:prstGeom>
        </p:spPr>
        <p:txBody>
          <a:bodyPr wrap="none">
            <a:spAutoFit/>
          </a:bodyPr>
          <a:lstStyle/>
          <a:p>
            <a:pPr algn="ctr">
              <a:lnSpc>
                <a:spcPct val="80000"/>
              </a:lnSpc>
              <a:defRPr/>
            </a:pPr>
            <a:r>
              <a:rPr lang="en-US" sz="3600" dirty="0">
                <a:solidFill>
                  <a:srgbClr val="0070C0"/>
                </a:solidFill>
                <a:latin typeface="Arial (Headings)"/>
                <a:ea typeface="+mj-ea"/>
                <a:cs typeface="+mj-cs"/>
              </a:rPr>
              <a:t>	Renewable Energy in PDO</a:t>
            </a:r>
          </a:p>
        </p:txBody>
      </p:sp>
      <p:pic>
        <p:nvPicPr>
          <p:cNvPr id="19460" name="Picture 11" descr="افتتاح مشروع النهضة للطاقة الشمسية الرئيسي في المساكن الدائمة للمقاولين (باك) بفهو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59086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2"/>
          <p:cNvSpPr>
            <a:spLocks noChangeArrowheads="1"/>
          </p:cNvSpPr>
          <p:nvPr/>
        </p:nvSpPr>
        <p:spPr bwMode="auto">
          <a:xfrm>
            <a:off x="381000" y="6203950"/>
            <a:ext cx="297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000" u="sng">
                <a:hlinkClick r:id="rId4"/>
              </a:rPr>
              <a:t>Source: http://alwatan.com/files/2015/04/e318.jpg</a:t>
            </a:r>
            <a:endParaRPr lang="en-US" altLang="en-US" sz="1000"/>
          </a:p>
        </p:txBody>
      </p:sp>
      <p:sp>
        <p:nvSpPr>
          <p:cNvPr id="19462" name="Slide Number Placeholder 1"/>
          <p:cNvSpPr>
            <a:spLocks noGrp="1"/>
          </p:cNvSpPr>
          <p:nvPr>
            <p:ph type="sldNum" sz="quarter" idx="11"/>
          </p:nvPr>
        </p:nvSpPr>
        <p:spPr>
          <a:xfrm>
            <a:off x="8382000" y="6424613"/>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BE5A7C3E-78BB-4D83-A554-C07635279492}" type="slidenum">
              <a:rPr lang="en-US" altLang="en-US" sz="1400" smtClean="0"/>
              <a:pPr rtl="0" eaLnBrk="1" hangingPunct="1">
                <a:spcBef>
                  <a:spcPct val="0"/>
                </a:spcBef>
                <a:buClrTx/>
                <a:buSzTx/>
                <a:buFontTx/>
                <a:buNone/>
              </a:pPr>
              <a:t>19</a:t>
            </a:fld>
            <a:endParaRPr lang="en-US" altLang="en-US" sz="1400" smtClean="0"/>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261065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3893" y="609600"/>
            <a:ext cx="7924800" cy="728004"/>
          </a:xfrm>
        </p:spPr>
        <p:txBody>
          <a:bodyPr>
            <a:noAutofit/>
          </a:bodyPr>
          <a:lstStyle/>
          <a:p>
            <a:pPr algn="ctr"/>
            <a:r>
              <a:rPr lang="en-US" sz="4400" dirty="0" smtClean="0">
                <a:solidFill>
                  <a:schemeClr val="accent1">
                    <a:lumMod val="75000"/>
                  </a:schemeClr>
                </a:solidFill>
                <a:effectLst>
                  <a:outerShdw blurRad="38100" dist="38100" dir="2700000" algn="tl">
                    <a:srgbClr val="000000">
                      <a:alpha val="43137"/>
                    </a:srgbClr>
                  </a:outerShdw>
                </a:effectLst>
              </a:rPr>
              <a:t>Outline</a:t>
            </a:r>
            <a:endParaRPr lang="en-US" sz="4400" dirty="0">
              <a:solidFill>
                <a:schemeClr val="accent1">
                  <a:lumMod val="75000"/>
                </a:schemeClr>
              </a:solidFill>
              <a:effectLst>
                <a:outerShdw blurRad="38100" dist="38100" dir="2700000" algn="tl">
                  <a:srgbClr val="000000">
                    <a:alpha val="43137"/>
                  </a:srgbClr>
                </a:outerShdw>
              </a:effectLst>
            </a:endParaRPr>
          </a:p>
        </p:txBody>
      </p:sp>
      <p:sp>
        <p:nvSpPr>
          <p:cNvPr id="10" name="Text Placeholder 7"/>
          <p:cNvSpPr txBox="1">
            <a:spLocks/>
          </p:cNvSpPr>
          <p:nvPr/>
        </p:nvSpPr>
        <p:spPr>
          <a:xfrm>
            <a:off x="533400" y="1371600"/>
            <a:ext cx="8229600" cy="44958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57200" indent="-457200">
              <a:lnSpc>
                <a:spcPct val="170000"/>
              </a:lnSpc>
              <a:buFont typeface="Arial" pitchFamily="34" charset="0"/>
              <a:buChar char="•"/>
            </a:pPr>
            <a:r>
              <a:rPr lang="en-US" sz="2800" dirty="0"/>
              <a:t>Electricity Demand Characteristics in Oman</a:t>
            </a:r>
          </a:p>
          <a:p>
            <a:pPr marL="457200" indent="-457200">
              <a:lnSpc>
                <a:spcPct val="170000"/>
              </a:lnSpc>
              <a:buFont typeface="Arial" pitchFamily="34" charset="0"/>
              <a:buChar char="•"/>
            </a:pPr>
            <a:r>
              <a:rPr lang="en-US" sz="2800" dirty="0"/>
              <a:t>Renewable </a:t>
            </a:r>
            <a:r>
              <a:rPr lang="en-US" sz="2800" dirty="0" smtClean="0"/>
              <a:t>Energy Projects in Oman</a:t>
            </a:r>
          </a:p>
          <a:p>
            <a:pPr marL="457200" indent="-457200">
              <a:lnSpc>
                <a:spcPct val="170000"/>
              </a:lnSpc>
              <a:buFont typeface="Arial" pitchFamily="34" charset="0"/>
              <a:buChar char="•"/>
            </a:pPr>
            <a:r>
              <a:rPr lang="en-US" sz="2800" dirty="0" smtClean="0"/>
              <a:t>Energy Policies  in Oman</a:t>
            </a:r>
          </a:p>
          <a:p>
            <a:pPr marL="457200" indent="-457200">
              <a:lnSpc>
                <a:spcPct val="170000"/>
              </a:lnSpc>
              <a:buFont typeface="Arial" pitchFamily="34" charset="0"/>
              <a:buChar char="•"/>
            </a:pPr>
            <a:r>
              <a:rPr lang="en-US" sz="2800" dirty="0" smtClean="0"/>
              <a:t>Examples of SQU Research in RE</a:t>
            </a:r>
          </a:p>
          <a:p>
            <a:pPr marL="457200" indent="-457200">
              <a:lnSpc>
                <a:spcPct val="170000"/>
              </a:lnSpc>
              <a:buFont typeface="Arial" pitchFamily="34" charset="0"/>
              <a:buChar char="•"/>
            </a:pPr>
            <a:endParaRPr lang="en-US" sz="2800" dirty="0" smtClean="0"/>
          </a:p>
        </p:txBody>
      </p:sp>
    </p:spTree>
    <p:extLst>
      <p:ext uri="{BB962C8B-B14F-4D97-AF65-F5344CB8AC3E}">
        <p14:creationId xmlns:p14="http://schemas.microsoft.com/office/powerpoint/2010/main" val="3358072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ChangeArrowheads="1"/>
          </p:cNvSpPr>
          <p:nvPr/>
        </p:nvSpPr>
        <p:spPr bwMode="auto">
          <a:xfrm>
            <a:off x="95250" y="4419600"/>
            <a:ext cx="8991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800"/>
              <a:t>-The Enclosed Trough steam generator protects the solar collectors within an agricultural glasshouse, shielding the delicate components from the dust, sand and humidity.  </a:t>
            </a:r>
          </a:p>
          <a:p>
            <a:pPr algn="l" rtl="0" eaLnBrk="1" hangingPunct="1">
              <a:spcBef>
                <a:spcPct val="0"/>
              </a:spcBef>
              <a:buClrTx/>
              <a:buSzTx/>
              <a:buFontTx/>
              <a:buNone/>
            </a:pPr>
            <a:r>
              <a:rPr lang="en-US" altLang="en-US" sz="1800"/>
              <a:t>-</a:t>
            </a:r>
            <a:r>
              <a:rPr lang="en-US" altLang="en-US" sz="1800" b="1">
                <a:solidFill>
                  <a:srgbClr val="FF0000"/>
                </a:solidFill>
              </a:rPr>
              <a:t>7 Megawatts </a:t>
            </a:r>
            <a:r>
              <a:rPr lang="en-US" altLang="en-US" sz="1800"/>
              <a:t>thermal Power Production</a:t>
            </a:r>
          </a:p>
          <a:p>
            <a:pPr algn="l" rtl="0" eaLnBrk="1" hangingPunct="1">
              <a:spcBef>
                <a:spcPct val="0"/>
              </a:spcBef>
              <a:buClrTx/>
              <a:buSzTx/>
              <a:buFontTx/>
              <a:buNone/>
            </a:pPr>
            <a:r>
              <a:rPr lang="en-US" altLang="en-US" sz="1800"/>
              <a:t>-Average of 50 tons of steam per day</a:t>
            </a:r>
          </a:p>
          <a:p>
            <a:pPr algn="l" rtl="0" eaLnBrk="1" hangingPunct="1">
              <a:spcBef>
                <a:spcPct val="0"/>
              </a:spcBef>
              <a:buClrTx/>
              <a:buSzTx/>
              <a:buFontTx/>
              <a:buNone/>
            </a:pPr>
            <a:r>
              <a:rPr lang="en-US" altLang="en-US" sz="1800"/>
              <a:t>-uses about 4 acres of land</a:t>
            </a:r>
          </a:p>
          <a:p>
            <a:pPr algn="l" rtl="0" eaLnBrk="1" hangingPunct="1">
              <a:spcBef>
                <a:spcPct val="0"/>
              </a:spcBef>
              <a:buClrTx/>
              <a:buSzTx/>
              <a:buFontTx/>
              <a:buNone/>
            </a:pPr>
            <a:r>
              <a:rPr lang="en-US" altLang="en-US" sz="1800"/>
              <a:t>-Robotic Washing System, recapturing around 90% of the wash water</a:t>
            </a:r>
          </a:p>
          <a:p>
            <a:pPr algn="l" rtl="0" eaLnBrk="1" hangingPunct="1">
              <a:spcBef>
                <a:spcPct val="0"/>
              </a:spcBef>
              <a:buClrTx/>
              <a:buSzTx/>
              <a:buFontTx/>
              <a:buNone/>
            </a:pPr>
            <a:endParaRPr lang="en-US" altLang="en-US" sz="1800"/>
          </a:p>
          <a:p>
            <a:pPr algn="l" rtl="0" eaLnBrk="1" hangingPunct="1">
              <a:spcBef>
                <a:spcPct val="0"/>
              </a:spcBef>
              <a:buClrTx/>
              <a:buSzTx/>
              <a:buFontTx/>
              <a:buNone/>
            </a:pPr>
            <a:endParaRPr lang="en-US" altLang="en-US" sz="1800"/>
          </a:p>
          <a:p>
            <a:pPr algn="l" rtl="0" eaLnBrk="1" hangingPunct="1">
              <a:spcBef>
                <a:spcPct val="0"/>
              </a:spcBef>
              <a:buClrTx/>
              <a:buSzTx/>
              <a:buFontTx/>
              <a:buNone/>
            </a:pPr>
            <a:endParaRPr lang="en-US" altLang="en-US" sz="1800"/>
          </a:p>
        </p:txBody>
      </p:sp>
      <p:sp>
        <p:nvSpPr>
          <p:cNvPr id="25603" name="Rectangle 5"/>
          <p:cNvSpPr>
            <a:spLocks noChangeArrowheads="1"/>
          </p:cNvSpPr>
          <p:nvPr/>
        </p:nvSpPr>
        <p:spPr bwMode="auto">
          <a:xfrm>
            <a:off x="76200" y="3886200"/>
            <a:ext cx="8512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600" b="1">
                <a:solidFill>
                  <a:srgbClr val="FF0000"/>
                </a:solidFill>
              </a:rPr>
              <a:t>Enclosed Solar Trough steam generator  for  enhanced oil recovery (EOR), PDO, 2013</a:t>
            </a:r>
          </a:p>
        </p:txBody>
      </p:sp>
      <p:pic>
        <p:nvPicPr>
          <p:cNvPr id="256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1395413"/>
            <a:ext cx="4568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1395413"/>
            <a:ext cx="41910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36600" y="63500"/>
            <a:ext cx="8578850" cy="438150"/>
          </a:xfrm>
          <a:prstGeom prst="rect">
            <a:avLst/>
          </a:prstGeom>
        </p:spPr>
        <p:txBody>
          <a:bodyPr wrap="none">
            <a:spAutoFit/>
          </a:bodyPr>
          <a:lstStyle/>
          <a:p>
            <a:pPr algn="ctr">
              <a:lnSpc>
                <a:spcPct val="80000"/>
              </a:lnSpc>
              <a:defRPr/>
            </a:pPr>
            <a:r>
              <a:rPr lang="en-US" sz="2800" dirty="0">
                <a:solidFill>
                  <a:srgbClr val="0070C0"/>
                </a:solidFill>
                <a:latin typeface="Arial (Headings)"/>
                <a:ea typeface="+mj-ea"/>
                <a:cs typeface="+mj-cs"/>
              </a:rPr>
              <a:t>7  Megawatts Solar Trough steam generator at PDO </a:t>
            </a:r>
          </a:p>
        </p:txBody>
      </p:sp>
      <p:sp>
        <p:nvSpPr>
          <p:cNvPr id="25607" name="Slide Number Placeholder 1"/>
          <p:cNvSpPr>
            <a:spLocks noGrp="1"/>
          </p:cNvSpPr>
          <p:nvPr>
            <p:ph type="sldNum" sz="quarter" idx="11"/>
          </p:nvPr>
        </p:nvSpPr>
        <p:spPr>
          <a:xfrm>
            <a:off x="8324850" y="6464300"/>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ACB1DA4B-A6E2-481F-89CB-A69B90D3CC1B}" type="slidenum">
              <a:rPr lang="en-US" altLang="en-US" sz="1400" smtClean="0"/>
              <a:pPr rtl="0" eaLnBrk="1" hangingPunct="1">
                <a:spcBef>
                  <a:spcPct val="0"/>
                </a:spcBef>
                <a:buClrTx/>
                <a:buSzTx/>
                <a:buFontTx/>
                <a:buNone/>
              </a:pPr>
              <a:t>20</a:t>
            </a:fld>
            <a:endParaRPr lang="en-US" altLang="en-US" sz="1400" smtClean="0"/>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291023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8250" y="257175"/>
            <a:ext cx="6780213" cy="436563"/>
          </a:xfrm>
          <a:prstGeom prst="rect">
            <a:avLst/>
          </a:prstGeom>
        </p:spPr>
        <p:txBody>
          <a:bodyPr wrap="none">
            <a:spAutoFit/>
          </a:bodyPr>
          <a:lstStyle/>
          <a:p>
            <a:pPr algn="ctr">
              <a:lnSpc>
                <a:spcPct val="80000"/>
              </a:lnSpc>
              <a:defRPr/>
            </a:pPr>
            <a:r>
              <a:rPr lang="en-US" sz="2800" b="1" dirty="0">
                <a:solidFill>
                  <a:srgbClr val="0070C0"/>
                </a:solidFill>
                <a:latin typeface="Arial (Headings)"/>
                <a:ea typeface="+mj-ea"/>
                <a:cs typeface="+mj-cs"/>
              </a:rPr>
              <a:t>The 1,021- Megawatts (</a:t>
            </a:r>
            <a:r>
              <a:rPr lang="en-US" sz="2800" b="1" dirty="0" err="1">
                <a:solidFill>
                  <a:srgbClr val="0070C0"/>
                </a:solidFill>
                <a:latin typeface="Arial (Headings)"/>
                <a:ea typeface="+mj-ea"/>
                <a:cs typeface="+mj-cs"/>
              </a:rPr>
              <a:t>Miraah</a:t>
            </a:r>
            <a:r>
              <a:rPr lang="en-US" sz="2800" b="1" dirty="0">
                <a:solidFill>
                  <a:srgbClr val="0070C0"/>
                </a:solidFill>
                <a:latin typeface="Arial (Headings)"/>
                <a:ea typeface="+mj-ea"/>
                <a:cs typeface="+mj-cs"/>
              </a:rPr>
              <a:t>) at PDO </a:t>
            </a:r>
          </a:p>
        </p:txBody>
      </p:sp>
      <p:sp>
        <p:nvSpPr>
          <p:cNvPr id="26627" name="Rectangle 5"/>
          <p:cNvSpPr>
            <a:spLocks noChangeArrowheads="1"/>
          </p:cNvSpPr>
          <p:nvPr/>
        </p:nvSpPr>
        <p:spPr bwMode="auto">
          <a:xfrm>
            <a:off x="76200" y="3721100"/>
            <a:ext cx="8512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600" b="1">
                <a:solidFill>
                  <a:srgbClr val="FF0000"/>
                </a:solidFill>
              </a:rPr>
              <a:t>Enclosed Solar Trough steam generator  for  enhanced oil recovery (EOR), PDO, 2017</a:t>
            </a:r>
          </a:p>
        </p:txBody>
      </p:sp>
      <p:pic>
        <p:nvPicPr>
          <p:cNvPr id="26628" name="Picture 6" descr="GlassPoint Is Building the World’s Largest Solar Project in an Omani Oil 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219200"/>
            <a:ext cx="536733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6200" y="4037013"/>
            <a:ext cx="8890000" cy="2308225"/>
          </a:xfrm>
          <a:prstGeom prst="rect">
            <a:avLst/>
          </a:prstGeom>
        </p:spPr>
        <p:txBody>
          <a:bodyPr wrap="none">
            <a:spAutoFit/>
          </a:bodyPr>
          <a:lstStyle/>
          <a:p>
            <a:pPr marL="285750" indent="-285750">
              <a:buFont typeface="Wingdings" pitchFamily="2" charset="2"/>
              <a:buChar char="q"/>
              <a:defRPr/>
            </a:pPr>
            <a:r>
              <a:rPr lang="en-US" sz="1600" b="1" dirty="0"/>
              <a:t>Location</a:t>
            </a:r>
            <a:r>
              <a:rPr lang="en-US" sz="1600" dirty="0"/>
              <a:t>: </a:t>
            </a:r>
            <a:r>
              <a:rPr lang="en-US" sz="1600" dirty="0">
                <a:solidFill>
                  <a:srgbClr val="FF0000"/>
                </a:solidFill>
              </a:rPr>
              <a:t>Amal, Oman</a:t>
            </a:r>
            <a:r>
              <a:rPr lang="en-US" sz="1600" dirty="0"/>
              <a:t/>
            </a:r>
            <a:br>
              <a:rPr lang="en-US" sz="1600" dirty="0"/>
            </a:br>
            <a:r>
              <a:rPr lang="en-US" sz="1600" b="1" dirty="0"/>
              <a:t>Status:</a:t>
            </a:r>
            <a:r>
              <a:rPr lang="en-US" sz="1600" dirty="0"/>
              <a:t> Construction to begin in late 2015, the first block has started operation in Nov. 2017</a:t>
            </a:r>
          </a:p>
          <a:p>
            <a:pPr marL="285750" indent="-285750">
              <a:buFont typeface="Wingdings" pitchFamily="2" charset="2"/>
              <a:buChar char="q"/>
              <a:defRPr/>
            </a:pPr>
            <a:r>
              <a:rPr lang="en-US" sz="1600" dirty="0"/>
              <a:t>6,000 tons of steam per day</a:t>
            </a:r>
          </a:p>
          <a:p>
            <a:pPr marL="285750" indent="-285750">
              <a:buFont typeface="Wingdings" pitchFamily="2" charset="2"/>
              <a:buChar char="q"/>
              <a:defRPr/>
            </a:pPr>
            <a:r>
              <a:rPr lang="en-US" sz="1600" dirty="0"/>
              <a:t>will save 5.6 trillion </a:t>
            </a:r>
            <a:r>
              <a:rPr lang="en-US" sz="1600" dirty="0" err="1"/>
              <a:t>Btus</a:t>
            </a:r>
            <a:r>
              <a:rPr lang="en-US" sz="1600" dirty="0"/>
              <a:t> of natural gas each year, the amount of gas that could be used </a:t>
            </a:r>
          </a:p>
          <a:p>
            <a:pPr>
              <a:defRPr/>
            </a:pPr>
            <a:r>
              <a:rPr lang="en-US" sz="1600" dirty="0"/>
              <a:t>      to provide residential electricity to 209,000 people in Oman.</a:t>
            </a:r>
          </a:p>
          <a:p>
            <a:pPr marL="285750" indent="-285750">
              <a:buFont typeface="Wingdings" pitchFamily="2" charset="2"/>
              <a:buChar char="q"/>
              <a:defRPr/>
            </a:pPr>
            <a:r>
              <a:rPr lang="en-US" sz="1600" dirty="0"/>
              <a:t>will reduce CO2 emissions by more than 300,000 tons each year, equivalent of taking </a:t>
            </a:r>
          </a:p>
          <a:p>
            <a:pPr>
              <a:defRPr/>
            </a:pPr>
            <a:r>
              <a:rPr lang="en-US" sz="1600" dirty="0"/>
              <a:t>     63,000 cars off the road.</a:t>
            </a:r>
          </a:p>
          <a:p>
            <a:pPr marL="285750" indent="-285750">
              <a:buFont typeface="Wingdings" pitchFamily="2" charset="2"/>
              <a:buChar char="q"/>
              <a:defRPr/>
            </a:pPr>
            <a:r>
              <a:rPr lang="en-US" sz="1600" dirty="0"/>
              <a:t>$600 million for the </a:t>
            </a:r>
            <a:r>
              <a:rPr lang="en-US" sz="1600" dirty="0">
                <a:solidFill>
                  <a:srgbClr val="FF0000"/>
                </a:solidFill>
              </a:rPr>
              <a:t>largest solar plant on the planet</a:t>
            </a:r>
            <a:r>
              <a:rPr lang="en-US" sz="1600" dirty="0"/>
              <a:t>.</a:t>
            </a:r>
          </a:p>
          <a:p>
            <a:pPr marL="285750" indent="-285750">
              <a:buFont typeface="Wingdings" pitchFamily="2" charset="2"/>
              <a:buChar char="q"/>
              <a:defRPr/>
            </a:pPr>
            <a:r>
              <a:rPr lang="en-US" sz="1600" dirty="0" err="1"/>
              <a:t>GlassPoint</a:t>
            </a:r>
            <a:r>
              <a:rPr lang="en-US" sz="1600" dirty="0"/>
              <a:t> is building the project in partnership with PDO</a:t>
            </a:r>
          </a:p>
        </p:txBody>
      </p:sp>
      <p:sp>
        <p:nvSpPr>
          <p:cNvPr id="26630" name="Rectangle 8"/>
          <p:cNvSpPr>
            <a:spLocks noChangeArrowheads="1"/>
          </p:cNvSpPr>
          <p:nvPr/>
        </p:nvSpPr>
        <p:spPr bwMode="auto">
          <a:xfrm>
            <a:off x="76200" y="6264275"/>
            <a:ext cx="8534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000"/>
              <a:t>Source: http://www.greentechmedia.com/articles/read/GlassPoint-is-Building-the-Worlds-Largest-Solar-Project-in-an-Omani-Oilfie</a:t>
            </a:r>
          </a:p>
        </p:txBody>
      </p:sp>
      <p:sp>
        <p:nvSpPr>
          <p:cNvPr id="26631" name="Slide Number Placeholder 2"/>
          <p:cNvSpPr>
            <a:spLocks noGrp="1"/>
          </p:cNvSpPr>
          <p:nvPr>
            <p:ph type="sldNum" sz="quarter" idx="11"/>
          </p:nvPr>
        </p:nvSpPr>
        <p:spPr>
          <a:xfrm>
            <a:off x="8382000" y="6461125"/>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3C6E9A1A-3FA6-4EA7-A443-165255A4AF97}" type="slidenum">
              <a:rPr lang="en-US" altLang="en-US" sz="1400" smtClean="0"/>
              <a:pPr rtl="0" eaLnBrk="1" hangingPunct="1">
                <a:spcBef>
                  <a:spcPct val="0"/>
                </a:spcBef>
                <a:buClrTx/>
                <a:buSzTx/>
                <a:buFontTx/>
                <a:buNone/>
              </a:pPr>
              <a:t>21</a:t>
            </a:fld>
            <a:endParaRPr lang="en-US" altLang="en-US" sz="1400" smtClean="0"/>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064528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D09595EC-1A6B-46FC-A150-DEB2DBB5E5B5}" type="slidenum">
              <a:rPr lang="ar-OM" altLang="en-US" sz="1400" smtClean="0"/>
              <a:pPr rtl="0" eaLnBrk="1" hangingPunct="1">
                <a:spcBef>
                  <a:spcPct val="0"/>
                </a:spcBef>
                <a:buClrTx/>
                <a:buSzTx/>
                <a:buFontTx/>
                <a:buNone/>
              </a:pPr>
              <a:t>22</a:t>
            </a:fld>
            <a:endParaRPr lang="en-US" altLang="en-US" sz="1400" smtClean="0"/>
          </a:p>
        </p:txBody>
      </p:sp>
      <p:sp>
        <p:nvSpPr>
          <p:cNvPr id="3" name="Rectangle 1"/>
          <p:cNvSpPr>
            <a:spLocks noChangeArrowheads="1"/>
          </p:cNvSpPr>
          <p:nvPr/>
        </p:nvSpPr>
        <p:spPr bwMode="auto">
          <a:xfrm>
            <a:off x="1176338" y="-42863"/>
            <a:ext cx="7418387" cy="64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eaLnBrk="0" hangingPunct="0">
              <a:defRPr/>
            </a:pPr>
            <a:r>
              <a:rPr lang="en-US" altLang="en-US" sz="3600" dirty="0">
                <a:solidFill>
                  <a:srgbClr val="0070C0"/>
                </a:solidFill>
                <a:latin typeface="Arial (Headings)"/>
                <a:ea typeface="+mj-ea"/>
                <a:cs typeface="+mj-cs"/>
              </a:rPr>
              <a:t>PDO 6 MW  PV car park  in Muscat</a:t>
            </a:r>
          </a:p>
        </p:txBody>
      </p:sp>
      <p:sp>
        <p:nvSpPr>
          <p:cNvPr id="4" name="Rectangle 2"/>
          <p:cNvSpPr>
            <a:spLocks noChangeArrowheads="1"/>
          </p:cNvSpPr>
          <p:nvPr/>
        </p:nvSpPr>
        <p:spPr bwMode="auto">
          <a:xfrm>
            <a:off x="-458788" y="3429000"/>
            <a:ext cx="9593263"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ahoma" pitchFamily="34" charset="0"/>
                <a:cs typeface="Arial" pitchFamily="34" charset="0"/>
              </a:defRPr>
            </a:lvl1pPr>
            <a:lvl2pPr eaLnBrk="0" hangingPunct="0">
              <a:defRPr>
                <a:solidFill>
                  <a:schemeClr val="tx1"/>
                </a:solidFill>
                <a:latin typeface="Tahoma" pitchFamily="34" charset="0"/>
                <a:cs typeface="Arial" pitchFamily="34" charset="0"/>
              </a:defRPr>
            </a:lvl2pPr>
            <a:lvl3pPr eaLnBrk="0" hangingPunct="0">
              <a:defRPr>
                <a:solidFill>
                  <a:schemeClr val="tx1"/>
                </a:solidFill>
                <a:latin typeface="Tahoma" pitchFamily="34" charset="0"/>
                <a:cs typeface="Arial" pitchFamily="34" charset="0"/>
              </a:defRPr>
            </a:lvl3pPr>
            <a:lvl4pPr eaLnBrk="0" hangingPunct="0">
              <a:defRPr>
                <a:solidFill>
                  <a:schemeClr val="tx1"/>
                </a:solidFill>
                <a:latin typeface="Tahoma" pitchFamily="34" charset="0"/>
                <a:cs typeface="Arial" pitchFamily="34" charset="0"/>
              </a:defRPr>
            </a:lvl4pPr>
            <a:lvl5pPr eaLnBrk="0" hangingPunct="0">
              <a:defRPr>
                <a:solidFill>
                  <a:schemeClr val="tx1"/>
                </a:solidFill>
                <a:latin typeface="Tahoma" pitchFamily="34" charset="0"/>
                <a:cs typeface="Arial" pitchFamily="34" charset="0"/>
              </a:defRPr>
            </a:lvl5pPr>
            <a:lvl6pPr eaLnBrk="0" fontAlgn="base" hangingPunct="0">
              <a:spcBef>
                <a:spcPct val="0"/>
              </a:spcBef>
              <a:spcAft>
                <a:spcPct val="0"/>
              </a:spcAft>
              <a:defRPr>
                <a:solidFill>
                  <a:schemeClr val="tx1"/>
                </a:solidFill>
                <a:latin typeface="Tahoma" pitchFamily="34" charset="0"/>
                <a:cs typeface="Arial" pitchFamily="34" charset="0"/>
              </a:defRPr>
            </a:lvl6pPr>
            <a:lvl7pPr eaLnBrk="0" fontAlgn="base" hangingPunct="0">
              <a:spcBef>
                <a:spcPct val="0"/>
              </a:spcBef>
              <a:spcAft>
                <a:spcPct val="0"/>
              </a:spcAft>
              <a:defRPr>
                <a:solidFill>
                  <a:schemeClr val="tx1"/>
                </a:solidFill>
                <a:latin typeface="Tahoma" pitchFamily="34" charset="0"/>
                <a:cs typeface="Arial" pitchFamily="34" charset="0"/>
              </a:defRPr>
            </a:lvl7pPr>
            <a:lvl8pPr eaLnBrk="0" fontAlgn="base" hangingPunct="0">
              <a:spcBef>
                <a:spcPct val="0"/>
              </a:spcBef>
              <a:spcAft>
                <a:spcPct val="0"/>
              </a:spcAft>
              <a:defRPr>
                <a:solidFill>
                  <a:schemeClr val="tx1"/>
                </a:solidFill>
                <a:latin typeface="Tahoma" pitchFamily="34" charset="0"/>
                <a:cs typeface="Arial" pitchFamily="34" charset="0"/>
              </a:defRPr>
            </a:lvl8pPr>
            <a:lvl9pPr eaLnBrk="0" fontAlgn="base" hangingPunct="0">
              <a:spcBef>
                <a:spcPct val="0"/>
              </a:spcBef>
              <a:spcAft>
                <a:spcPct val="0"/>
              </a:spcAft>
              <a:defRPr>
                <a:solidFill>
                  <a:schemeClr val="tx1"/>
                </a:solidFill>
                <a:latin typeface="Tahoma" pitchFamily="34" charset="0"/>
                <a:cs typeface="Arial" pitchFamily="34" charset="0"/>
              </a:defRPr>
            </a:lvl9pPr>
          </a:lstStyle>
          <a:p>
            <a:pPr marL="800100" lvl="1" indent="-342900" algn="just">
              <a:buFont typeface="Wingdings" panose="05000000000000000000" pitchFamily="2" charset="2"/>
              <a:buChar char="§"/>
              <a:defRPr/>
            </a:pPr>
            <a:r>
              <a:rPr lang="en-US" altLang="en-US" sz="2000" dirty="0" smtClean="0">
                <a:solidFill>
                  <a:srgbClr val="FF0000"/>
                </a:solidFill>
                <a:latin typeface="+mj-lt"/>
                <a:ea typeface="Times New Roman" pitchFamily="18" charset="0"/>
              </a:rPr>
              <a:t>18,500 solar photo voltaic (PV) modules are currently being fitted to the canopies of 2, 400 parking lots with total area of 37,000m2</a:t>
            </a:r>
            <a:endParaRPr lang="en-US" altLang="en-US" sz="2000" dirty="0" smtClean="0">
              <a:solidFill>
                <a:srgbClr val="FF0000"/>
              </a:solidFill>
              <a:latin typeface="+mj-lt"/>
            </a:endParaRPr>
          </a:p>
          <a:p>
            <a:pPr marL="800100" lvl="1" indent="-342900" algn="just">
              <a:buFont typeface="Wingdings" panose="05000000000000000000" pitchFamily="2" charset="2"/>
              <a:buChar char="§"/>
              <a:defRPr/>
            </a:pPr>
            <a:r>
              <a:rPr lang="en-US" altLang="en-US" sz="2000" dirty="0" smtClean="0">
                <a:solidFill>
                  <a:srgbClr val="FF0000"/>
                </a:solidFill>
                <a:latin typeface="+mj-lt"/>
                <a:ea typeface="Times New Roman" pitchFamily="18" charset="0"/>
              </a:rPr>
              <a:t>Generate 9,480,000 KWh  per year</a:t>
            </a:r>
            <a:endParaRPr lang="en-US" altLang="en-US" sz="2000" dirty="0" smtClean="0">
              <a:solidFill>
                <a:srgbClr val="FF0000"/>
              </a:solidFill>
              <a:latin typeface="+mj-lt"/>
            </a:endParaRPr>
          </a:p>
          <a:p>
            <a:pPr marL="800100" lvl="1" indent="-342900" algn="just">
              <a:buFont typeface="Wingdings" panose="05000000000000000000" pitchFamily="2" charset="2"/>
              <a:buChar char="§"/>
              <a:defRPr/>
            </a:pPr>
            <a:r>
              <a:rPr lang="en-US" altLang="en-US" sz="2000" dirty="0" smtClean="0">
                <a:solidFill>
                  <a:srgbClr val="FF0000"/>
                </a:solidFill>
                <a:latin typeface="+mj-lt"/>
                <a:ea typeface="Times New Roman" pitchFamily="18" charset="0"/>
              </a:rPr>
              <a:t>This will save around  3.1 million cubic meters of gas a year</a:t>
            </a:r>
            <a:endParaRPr lang="en-US" altLang="en-US" sz="2000" dirty="0" smtClean="0">
              <a:solidFill>
                <a:srgbClr val="FF0000"/>
              </a:solidFill>
              <a:latin typeface="+mj-lt"/>
            </a:endParaRPr>
          </a:p>
          <a:p>
            <a:pPr marL="800100" lvl="1" indent="-342900" algn="just">
              <a:buFont typeface="Wingdings" panose="05000000000000000000" pitchFamily="2" charset="2"/>
              <a:buChar char="§"/>
              <a:defRPr/>
            </a:pPr>
            <a:r>
              <a:rPr lang="en-US" altLang="en-US" sz="2000" dirty="0" smtClean="0">
                <a:solidFill>
                  <a:srgbClr val="FF0000"/>
                </a:solidFill>
                <a:latin typeface="+mj-lt"/>
                <a:ea typeface="Times New Roman" pitchFamily="18" charset="0"/>
              </a:rPr>
              <a:t>The energy generated will be enough to provide electricity for almost 1,000 homes. </a:t>
            </a:r>
            <a:endParaRPr lang="en-US" altLang="en-US" sz="2000" dirty="0" smtClean="0">
              <a:solidFill>
                <a:srgbClr val="FF0000"/>
              </a:solidFill>
              <a:latin typeface="+mj-lt"/>
            </a:endParaRPr>
          </a:p>
          <a:p>
            <a:pPr marL="800100" lvl="1" indent="-342900" algn="just">
              <a:buFont typeface="Wingdings" panose="05000000000000000000" pitchFamily="2" charset="2"/>
              <a:buChar char="§"/>
              <a:defRPr/>
            </a:pPr>
            <a:r>
              <a:rPr lang="en-US" altLang="en-US" sz="2000" dirty="0" smtClean="0">
                <a:solidFill>
                  <a:srgbClr val="FF0000"/>
                </a:solidFill>
                <a:latin typeface="+mj-lt"/>
                <a:ea typeface="Times New Roman" pitchFamily="18" charset="0"/>
              </a:rPr>
              <a:t>Cut carbon dioxide </a:t>
            </a:r>
            <a:r>
              <a:rPr lang="en-US" altLang="en-US" sz="1900" dirty="0" smtClean="0">
                <a:solidFill>
                  <a:srgbClr val="FF0000"/>
                </a:solidFill>
                <a:latin typeface="+mj-lt"/>
                <a:ea typeface="Times New Roman" pitchFamily="18" charset="0"/>
              </a:rPr>
              <a:t>emissions</a:t>
            </a:r>
            <a:r>
              <a:rPr lang="en-US" altLang="en-US" sz="2000" dirty="0" smtClean="0">
                <a:solidFill>
                  <a:srgbClr val="FF0000"/>
                </a:solidFill>
                <a:latin typeface="+mj-lt"/>
                <a:ea typeface="Times New Roman" pitchFamily="18" charset="0"/>
              </a:rPr>
              <a:t> by 6,662 tones annually which the equivalent of taking more than 1,400 cars off the road or planting almost 173,000 trees.</a:t>
            </a:r>
          </a:p>
          <a:p>
            <a:pPr marL="800100" lvl="1" indent="-342900" algn="just">
              <a:buFont typeface="Wingdings" panose="05000000000000000000" pitchFamily="2" charset="2"/>
              <a:buChar char="§"/>
              <a:defRPr/>
            </a:pPr>
            <a:r>
              <a:rPr lang="en-GB" altLang="en-US" sz="2000" dirty="0" smtClean="0">
                <a:solidFill>
                  <a:srgbClr val="FF0000"/>
                </a:solidFill>
                <a:ea typeface="Cambria" pitchFamily="18" charset="0"/>
              </a:rPr>
              <a:t>officially opened in January 2018</a:t>
            </a:r>
            <a:r>
              <a:rPr lang="en-US" altLang="en-US" sz="2000" dirty="0" smtClean="0">
                <a:solidFill>
                  <a:srgbClr val="FF0000"/>
                </a:solidFill>
              </a:rPr>
              <a:t> </a:t>
            </a:r>
          </a:p>
          <a:p>
            <a:pPr lvl="1" algn="just">
              <a:defRPr/>
            </a:pPr>
            <a:endParaRPr lang="en-US" altLang="en-US" sz="2000" dirty="0" smtClean="0">
              <a:solidFill>
                <a:srgbClr val="FF0000"/>
              </a:solidFill>
              <a:latin typeface="+mj-lt"/>
              <a:ea typeface="Times New Roman" pitchFamily="18" charset="0"/>
            </a:endParaRPr>
          </a:p>
        </p:txBody>
      </p:sp>
      <p:pic>
        <p:nvPicPr>
          <p:cNvPr id="20485" name="Picture 4" descr="http://timesofoman.com/uploads/images/2017/01/22/58988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492125"/>
            <a:ext cx="594042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5"/>
          <p:cNvSpPr>
            <a:spLocks noChangeArrowheads="1"/>
          </p:cNvSpPr>
          <p:nvPr/>
        </p:nvSpPr>
        <p:spPr bwMode="auto">
          <a:xfrm>
            <a:off x="674688" y="6626225"/>
            <a:ext cx="6710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800"/>
              <a:t>Source: </a:t>
            </a:r>
            <a:r>
              <a:rPr lang="en-US" altLang="en-US" sz="800" u="sng">
                <a:hlinkClick r:id="rId3"/>
              </a:rPr>
              <a:t>http://timesofoman.com/article/101049/Business/PDO-adopts-solar-power-for-its-headquarter-in-Muscat</a:t>
            </a:r>
            <a:r>
              <a:rPr lang="en-US" altLang="en-US" sz="800"/>
              <a:t> </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4070159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66775" y="446088"/>
            <a:ext cx="7545388" cy="536575"/>
          </a:xfrm>
          <a:prstGeom prst="rect">
            <a:avLst/>
          </a:prstGeom>
        </p:spPr>
        <p:txBody>
          <a:bodyPr wrap="none">
            <a:spAutoFit/>
          </a:bodyPr>
          <a:lstStyle/>
          <a:p>
            <a:pPr algn="ctr">
              <a:lnSpc>
                <a:spcPct val="80000"/>
              </a:lnSpc>
              <a:defRPr/>
            </a:pPr>
            <a:r>
              <a:rPr lang="en-US" sz="3600" dirty="0">
                <a:solidFill>
                  <a:srgbClr val="0070C0"/>
                </a:solidFill>
                <a:latin typeface="Arial (Headings)"/>
                <a:ea typeface="+mj-ea"/>
                <a:cs typeface="+mj-cs"/>
              </a:rPr>
              <a:t>	 50 MW Wind Farm at </a:t>
            </a:r>
            <a:r>
              <a:rPr lang="en-US" sz="3600" dirty="0" err="1">
                <a:solidFill>
                  <a:srgbClr val="0070C0"/>
                </a:solidFill>
                <a:latin typeface="Arial (Headings)"/>
                <a:ea typeface="+mj-ea"/>
                <a:cs typeface="+mj-cs"/>
              </a:rPr>
              <a:t>Harweel</a:t>
            </a:r>
            <a:r>
              <a:rPr lang="en-US" sz="3600" dirty="0">
                <a:solidFill>
                  <a:srgbClr val="0070C0"/>
                </a:solidFill>
                <a:latin typeface="Arial (Headings)"/>
                <a:ea typeface="+mj-ea"/>
                <a:cs typeface="+mj-cs"/>
              </a:rPr>
              <a:t> </a:t>
            </a:r>
          </a:p>
        </p:txBody>
      </p:sp>
      <p:sp>
        <p:nvSpPr>
          <p:cNvPr id="24579" name="Rectangle 5"/>
          <p:cNvSpPr>
            <a:spLocks noChangeArrowheads="1"/>
          </p:cNvSpPr>
          <p:nvPr/>
        </p:nvSpPr>
        <p:spPr bwMode="auto">
          <a:xfrm>
            <a:off x="134938" y="4419600"/>
            <a:ext cx="90090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 typeface="Wingdings" pitchFamily="2" charset="2"/>
              <a:buChar char="q"/>
            </a:pPr>
            <a:r>
              <a:rPr lang="en-US" altLang="en-US" sz="1800"/>
              <a:t>The wind farm at Harweel will have a capacity of 50 megawatts</a:t>
            </a:r>
          </a:p>
          <a:p>
            <a:pPr algn="l" rtl="0" eaLnBrk="1" hangingPunct="1">
              <a:spcBef>
                <a:spcPct val="0"/>
              </a:spcBef>
              <a:buClrTx/>
              <a:buSzTx/>
              <a:buFont typeface="Wingdings" pitchFamily="2" charset="2"/>
              <a:buChar char="q"/>
            </a:pPr>
            <a:r>
              <a:rPr lang="en-US" altLang="en-US" sz="1800"/>
              <a:t>It is being jointly developed by Rural Areas Electricity Company (RAECO) and Masdar. </a:t>
            </a:r>
          </a:p>
          <a:p>
            <a:pPr algn="l" rtl="0" eaLnBrk="1" hangingPunct="1">
              <a:spcBef>
                <a:spcPct val="0"/>
              </a:spcBef>
              <a:buClrTx/>
              <a:buSzTx/>
              <a:buFont typeface="Wingdings" pitchFamily="2" charset="2"/>
              <a:buChar char="q"/>
            </a:pPr>
            <a:r>
              <a:rPr lang="en-US" altLang="en-US" sz="1800"/>
              <a:t>Consist of up to 13 turbines (3.8MW each). </a:t>
            </a:r>
          </a:p>
          <a:p>
            <a:pPr algn="l" rtl="0" eaLnBrk="1" hangingPunct="1">
              <a:spcBef>
                <a:spcPct val="0"/>
              </a:spcBef>
              <a:buClrTx/>
              <a:buSzTx/>
              <a:buFont typeface="Wingdings" pitchFamily="2" charset="2"/>
              <a:buChar char="q"/>
            </a:pPr>
            <a:r>
              <a:rPr lang="en-US" altLang="en-US" sz="1800"/>
              <a:t>Expected to be online in July 2019. </a:t>
            </a:r>
            <a:endParaRPr lang="en-US" altLang="en-US" sz="1600"/>
          </a:p>
          <a:p>
            <a:pPr algn="l" rtl="0" eaLnBrk="1" hangingPunct="1">
              <a:spcBef>
                <a:spcPct val="0"/>
              </a:spcBef>
              <a:buClrTx/>
              <a:buSzTx/>
              <a:buFont typeface="Wingdings" pitchFamily="2" charset="2"/>
              <a:buChar char="q"/>
            </a:pPr>
            <a:endParaRPr lang="en-US" altLang="en-US" sz="1800"/>
          </a:p>
        </p:txBody>
      </p:sp>
      <p:sp>
        <p:nvSpPr>
          <p:cNvPr id="24580" name="Slide Number Placeholder 2"/>
          <p:cNvSpPr>
            <a:spLocks noGrp="1"/>
          </p:cNvSpPr>
          <p:nvPr>
            <p:ph type="sldNum" sz="quarter" idx="11"/>
          </p:nvPr>
        </p:nvSpPr>
        <p:spPr>
          <a:xfrm>
            <a:off x="8362950" y="6492875"/>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C518DCBC-ACD6-441F-9575-F1E922BCAC92}" type="slidenum">
              <a:rPr lang="en-US" altLang="en-US" sz="1400" smtClean="0"/>
              <a:pPr rtl="0" eaLnBrk="1" hangingPunct="1">
                <a:spcBef>
                  <a:spcPct val="0"/>
                </a:spcBef>
                <a:buClrTx/>
                <a:buSzTx/>
                <a:buFontTx/>
                <a:buNone/>
              </a:pPr>
              <a:t>23</a:t>
            </a:fld>
            <a:endParaRPr lang="en-US" altLang="en-US" sz="1400" smtClean="0"/>
          </a:p>
        </p:txBody>
      </p:sp>
      <p:pic>
        <p:nvPicPr>
          <p:cNvPr id="24581" name="Picture 7" descr="No alt text provided for this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13" y="1114425"/>
            <a:ext cx="385445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
          <p:cNvSpPr>
            <a:spLocks noChangeArrowheads="1"/>
          </p:cNvSpPr>
          <p:nvPr/>
        </p:nvSpPr>
        <p:spPr bwMode="auto">
          <a:xfrm>
            <a:off x="1047750" y="6326188"/>
            <a:ext cx="81661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800"/>
              <a:t>Source: https://www.linkedin.com/in/khalil-al-mandhari-799385bb/</a:t>
            </a:r>
          </a:p>
        </p:txBody>
      </p:sp>
      <p:pic>
        <p:nvPicPr>
          <p:cNvPr id="24583" name="Picture 13" descr="No alt text provided for thi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1114425"/>
            <a:ext cx="3578225"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18177367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1"/>
          <p:cNvSpPr>
            <a:spLocks noGrp="1"/>
          </p:cNvSpPr>
          <p:nvPr>
            <p:ph type="sldNum" sz="quarter" idx="11"/>
          </p:nvPr>
        </p:nvSpPr>
        <p:spPr>
          <a:xfrm>
            <a:off x="5715000" y="6530197"/>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25282B98-DB7A-452A-8256-1572E3DFADFF}" type="slidenum">
              <a:rPr lang="ar-OM" altLang="en-US" sz="1400" smtClean="0"/>
              <a:pPr rtl="0" eaLnBrk="1" hangingPunct="1">
                <a:spcBef>
                  <a:spcPct val="0"/>
                </a:spcBef>
                <a:buClrTx/>
                <a:buSzTx/>
                <a:buFontTx/>
                <a:buNone/>
              </a:pPr>
              <a:t>24</a:t>
            </a:fld>
            <a:endParaRPr lang="en-US" altLang="en-US" sz="1400" smtClean="0"/>
          </a:p>
        </p:txBody>
      </p:sp>
      <p:sp>
        <p:nvSpPr>
          <p:cNvPr id="21507" name="Rectangle 2"/>
          <p:cNvSpPr>
            <a:spLocks noChangeArrowheads="1"/>
          </p:cNvSpPr>
          <p:nvPr/>
        </p:nvSpPr>
        <p:spPr bwMode="auto">
          <a:xfrm>
            <a:off x="234950" y="4691063"/>
            <a:ext cx="88884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eaLnBrk="1" hangingPunct="1">
              <a:spcBef>
                <a:spcPct val="0"/>
              </a:spcBef>
              <a:buClrTx/>
              <a:buSzTx/>
              <a:buFont typeface="Arial" pitchFamily="34" charset="0"/>
              <a:buChar char="•"/>
            </a:pPr>
            <a:r>
              <a:rPr lang="en-US" altLang="en-US" sz="1800"/>
              <a:t>100MW solar photovoltaic independent power producer (IPP) project</a:t>
            </a:r>
          </a:p>
          <a:p>
            <a:pPr algn="just" rtl="0" eaLnBrk="1" hangingPunct="1">
              <a:spcBef>
                <a:spcPct val="0"/>
              </a:spcBef>
              <a:buClrTx/>
              <a:buSzTx/>
              <a:buFont typeface="Arial" pitchFamily="34" charset="0"/>
              <a:buChar char="•"/>
            </a:pPr>
            <a:r>
              <a:rPr lang="en-US" altLang="en-US" sz="1800"/>
              <a:t>The installation will be located at Amin, approximately 210km north west of Thumrait.</a:t>
            </a:r>
          </a:p>
          <a:p>
            <a:pPr algn="just" rtl="0" eaLnBrk="1" hangingPunct="1">
              <a:spcBef>
                <a:spcPct val="0"/>
              </a:spcBef>
              <a:buClrTx/>
              <a:buSzTx/>
              <a:buFont typeface="Arial" pitchFamily="34" charset="0"/>
              <a:buChar char="•"/>
            </a:pPr>
            <a:r>
              <a:rPr lang="en-US" altLang="en-US" sz="1800"/>
              <a:t>The power will be structured as an IPP under the terms of the power purchase agreement for a period of 23 years.</a:t>
            </a:r>
          </a:p>
        </p:txBody>
      </p:sp>
      <p:sp>
        <p:nvSpPr>
          <p:cNvPr id="5" name="Rectangle 4"/>
          <p:cNvSpPr/>
          <p:nvPr/>
        </p:nvSpPr>
        <p:spPr>
          <a:xfrm>
            <a:off x="1219200" y="213300"/>
            <a:ext cx="6442982" cy="646331"/>
          </a:xfrm>
          <a:prstGeom prst="rect">
            <a:avLst/>
          </a:prstGeom>
        </p:spPr>
        <p:txBody>
          <a:bodyPr wrap="none">
            <a:spAutoFit/>
          </a:bodyPr>
          <a:lstStyle/>
          <a:p>
            <a:pPr>
              <a:defRPr/>
            </a:pPr>
            <a:r>
              <a:rPr lang="en-US" sz="3600" dirty="0" smtClean="0">
                <a:solidFill>
                  <a:srgbClr val="0070C0"/>
                </a:solidFill>
                <a:latin typeface="Arial (Headings)"/>
                <a:ea typeface="+mj-ea"/>
                <a:cs typeface="+mj-cs"/>
              </a:rPr>
              <a:t>PDO Amin </a:t>
            </a:r>
            <a:r>
              <a:rPr lang="en-US" sz="3600" dirty="0">
                <a:solidFill>
                  <a:srgbClr val="0070C0"/>
                </a:solidFill>
                <a:latin typeface="Arial (Headings)"/>
                <a:ea typeface="+mj-ea"/>
                <a:cs typeface="+mj-cs"/>
              </a:rPr>
              <a:t>100MW Solar Plant</a:t>
            </a:r>
          </a:p>
        </p:txBody>
      </p:sp>
      <p:pic>
        <p:nvPicPr>
          <p:cNvPr id="21509" name="Picture 5" descr="https://muscatdaily.com/var/muscatdaily/storage/images/archive/business/pdo-awards-contract-for-100mw-solar-plant-5bs2/2111173-1-eng-GB/PDO-awards-contract-for-100MW-solar-plant_Story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993775"/>
            <a:ext cx="533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6"/>
          <p:cNvSpPr>
            <a:spLocks noChangeArrowheads="1"/>
          </p:cNvSpPr>
          <p:nvPr/>
        </p:nvSpPr>
        <p:spPr bwMode="auto">
          <a:xfrm>
            <a:off x="1447800" y="6601958"/>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200" dirty="0">
                <a:solidFill>
                  <a:srgbClr val="FF0000"/>
                </a:solidFill>
              </a:rPr>
              <a:t>Source: https://muscatdaily.com/Archive/Business/PDO-awards-contract-for-100MW-solar-plant-5bs2</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275471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5578D71E-4F0A-4BC9-816D-A599804C6660}" type="slidenum">
              <a:rPr lang="ar-OM" altLang="en-US" sz="1400" smtClean="0"/>
              <a:pPr rtl="0" eaLnBrk="1" hangingPunct="1">
                <a:spcBef>
                  <a:spcPct val="0"/>
                </a:spcBef>
                <a:buClrTx/>
                <a:buSzTx/>
                <a:buFontTx/>
                <a:buNone/>
              </a:pPr>
              <a:t>25</a:t>
            </a:fld>
            <a:endParaRPr lang="en-US" altLang="en-US" sz="1400" smtClean="0"/>
          </a:p>
        </p:txBody>
      </p:sp>
      <p:sp>
        <p:nvSpPr>
          <p:cNvPr id="22531" name="Rectangle 2"/>
          <p:cNvSpPr>
            <a:spLocks noChangeArrowheads="1"/>
          </p:cNvSpPr>
          <p:nvPr/>
        </p:nvSpPr>
        <p:spPr bwMode="auto">
          <a:xfrm>
            <a:off x="300038" y="1654175"/>
            <a:ext cx="8408987"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eaLnBrk="1" hangingPunct="1">
              <a:spcBef>
                <a:spcPct val="0"/>
              </a:spcBef>
              <a:buClrTx/>
              <a:buSzTx/>
              <a:buFontTx/>
              <a:buNone/>
            </a:pPr>
            <a:r>
              <a:rPr lang="en-GB" altLang="en-US" sz="2800" dirty="0"/>
              <a:t>1 GW PV project is announced to be developed at </a:t>
            </a:r>
            <a:r>
              <a:rPr lang="en-GB" altLang="en-US" sz="2800" dirty="0" err="1">
                <a:solidFill>
                  <a:srgbClr val="FF0000"/>
                </a:solidFill>
              </a:rPr>
              <a:t>Sohar</a:t>
            </a:r>
            <a:r>
              <a:rPr lang="en-GB" altLang="en-US" sz="2800" dirty="0">
                <a:solidFill>
                  <a:srgbClr val="FF0000"/>
                </a:solidFill>
              </a:rPr>
              <a:t> port and </a:t>
            </a:r>
            <a:r>
              <a:rPr lang="en-GB" altLang="en-US" sz="2800" dirty="0" err="1">
                <a:solidFill>
                  <a:srgbClr val="FF0000"/>
                </a:solidFill>
              </a:rPr>
              <a:t>Freezone</a:t>
            </a:r>
            <a:r>
              <a:rPr lang="en-GB" altLang="en-US" sz="2800" dirty="0"/>
              <a:t>. The project will be implemented in phases and the energy output will be consumed by </a:t>
            </a:r>
            <a:r>
              <a:rPr lang="en-GB" altLang="en-US" sz="2800" dirty="0">
                <a:solidFill>
                  <a:srgbClr val="FF0000"/>
                </a:solidFill>
              </a:rPr>
              <a:t>industrial sector at the port</a:t>
            </a:r>
            <a:r>
              <a:rPr lang="en-GB" altLang="en-US" sz="2800" dirty="0"/>
              <a:t>.  The project </a:t>
            </a:r>
            <a:r>
              <a:rPr lang="en-GB" altLang="en-US" sz="2800" dirty="0">
                <a:solidFill>
                  <a:srgbClr val="FF0000"/>
                </a:solidFill>
              </a:rPr>
              <a:t>will not be connected to the grid</a:t>
            </a:r>
            <a:r>
              <a:rPr lang="en-GB" altLang="en-US" sz="2800" dirty="0"/>
              <a:t>.  It will be the world’s first self-sustaining </a:t>
            </a:r>
            <a:r>
              <a:rPr lang="en-GB" altLang="en-US" sz="2800" dirty="0" err="1"/>
              <a:t>freezone</a:t>
            </a:r>
            <a:r>
              <a:rPr lang="en-GB" altLang="en-US" sz="2800" dirty="0"/>
              <a:t> cluster that will serve as a hub for innovation at the industrial port.</a:t>
            </a:r>
            <a:endParaRPr lang="en-US" altLang="en-US" sz="2800" dirty="0"/>
          </a:p>
        </p:txBody>
      </p:sp>
      <p:sp>
        <p:nvSpPr>
          <p:cNvPr id="22532" name="Rectangle 3"/>
          <p:cNvSpPr>
            <a:spLocks noChangeArrowheads="1"/>
          </p:cNvSpPr>
          <p:nvPr/>
        </p:nvSpPr>
        <p:spPr bwMode="auto">
          <a:xfrm>
            <a:off x="1266825" y="293688"/>
            <a:ext cx="6610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GB" altLang="en-US">
                <a:solidFill>
                  <a:srgbClr val="FF0000"/>
                </a:solidFill>
              </a:rPr>
              <a:t>Sohar Port 1 GW Solar Farm Project</a:t>
            </a:r>
            <a:endParaRPr lang="en-US" altLang="en-US">
              <a:solidFill>
                <a:srgbClr val="FF0000"/>
              </a:solidFill>
            </a:endParaRPr>
          </a:p>
        </p:txBody>
      </p:sp>
      <p:sp>
        <p:nvSpPr>
          <p:cNvPr id="22533" name="Rectangle 4"/>
          <p:cNvSpPr>
            <a:spLocks noChangeArrowheads="1"/>
          </p:cNvSpPr>
          <p:nvPr/>
        </p:nvSpPr>
        <p:spPr bwMode="auto">
          <a:xfrm>
            <a:off x="0" y="58737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GB" altLang="en-US" sz="1800"/>
              <a:t>Source: </a:t>
            </a:r>
            <a:r>
              <a:rPr lang="en-GB" altLang="en-US" sz="1800" u="sng">
                <a:hlinkClick r:id="rId2"/>
              </a:rPr>
              <a:t>http://www.omanobserver.om/sohar-port-plans-1-gw-solar-farm-project/-</a:t>
            </a:r>
            <a:r>
              <a:rPr lang="en-GB" altLang="en-US" sz="1800"/>
              <a:t> published on 22/09/2018</a:t>
            </a:r>
            <a:endParaRPr lang="en-US" altLang="en-US" sz="1800"/>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073625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1"/>
          </p:nvPr>
        </p:nvSpPr>
        <p:spPr>
          <a:xfrm>
            <a:off x="5715000" y="6513513"/>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132E8400-3653-423D-B13D-26C180D42C13}" type="slidenum">
              <a:rPr lang="ar-OM" altLang="en-US" sz="1400" smtClean="0"/>
              <a:pPr rtl="0" eaLnBrk="1" hangingPunct="1">
                <a:spcBef>
                  <a:spcPct val="0"/>
                </a:spcBef>
                <a:buClrTx/>
                <a:buSzTx/>
                <a:buFontTx/>
                <a:buNone/>
              </a:pPr>
              <a:t>26</a:t>
            </a:fld>
            <a:endParaRPr lang="en-US" altLang="en-US" sz="1400" dirty="0" smtClean="0"/>
          </a:p>
        </p:txBody>
      </p:sp>
      <p:sp>
        <p:nvSpPr>
          <p:cNvPr id="23555" name="Rectangle 2"/>
          <p:cNvSpPr>
            <a:spLocks noChangeArrowheads="1"/>
          </p:cNvSpPr>
          <p:nvPr/>
        </p:nvSpPr>
        <p:spPr bwMode="auto">
          <a:xfrm>
            <a:off x="225425" y="4371975"/>
            <a:ext cx="86344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eaLnBrk="1" hangingPunct="1">
              <a:spcBef>
                <a:spcPct val="0"/>
              </a:spcBef>
              <a:buClrTx/>
              <a:buSzTx/>
              <a:buFontTx/>
              <a:buNone/>
            </a:pPr>
            <a:r>
              <a:rPr lang="en-GB" altLang="en-US" sz="2000" dirty="0"/>
              <a:t>Oman Power and Water Procurement Company (OPWP) announced the first IPP utility Waste-to-Energy project. The project will </a:t>
            </a:r>
            <a:r>
              <a:rPr lang="en-GB" altLang="en-US" sz="2000" dirty="0">
                <a:solidFill>
                  <a:srgbClr val="FF0000"/>
                </a:solidFill>
              </a:rPr>
              <a:t>use around 1.4 million tonnes of waste per annum as a fuel resource</a:t>
            </a:r>
            <a:r>
              <a:rPr lang="en-GB" altLang="en-US" sz="2000" dirty="0"/>
              <a:t>. The project capacity is 50MW with waste sourced from </a:t>
            </a:r>
            <a:r>
              <a:rPr lang="en-GB" altLang="en-US" sz="2000" dirty="0" err="1"/>
              <a:t>be’ah</a:t>
            </a:r>
            <a:r>
              <a:rPr lang="en-GB" altLang="en-US" sz="2000" dirty="0">
                <a:solidFill>
                  <a:srgbClr val="FF0000"/>
                </a:solidFill>
              </a:rPr>
              <a:t>. </a:t>
            </a:r>
            <a:r>
              <a:rPr lang="en-GB" altLang="en-US" sz="2000" dirty="0" err="1">
                <a:solidFill>
                  <a:srgbClr val="FF0000"/>
                </a:solidFill>
              </a:rPr>
              <a:t>Barka</a:t>
            </a:r>
            <a:r>
              <a:rPr lang="en-GB" altLang="en-US" sz="2000" dirty="0"/>
              <a:t> is seen as an ideal location for this project. It is expected to begin commercial operation in </a:t>
            </a:r>
            <a:r>
              <a:rPr lang="en-GB" altLang="en-US" sz="2000" dirty="0">
                <a:solidFill>
                  <a:srgbClr val="FF0000"/>
                </a:solidFill>
              </a:rPr>
              <a:t>Q4 2022</a:t>
            </a:r>
            <a:r>
              <a:rPr lang="en-GB" altLang="en-US" sz="2000" dirty="0"/>
              <a:t>. </a:t>
            </a:r>
            <a:endParaRPr lang="en-US" altLang="en-US" sz="2000" dirty="0"/>
          </a:p>
        </p:txBody>
      </p:sp>
      <p:sp>
        <p:nvSpPr>
          <p:cNvPr id="4" name="Rectangle 3"/>
          <p:cNvSpPr/>
          <p:nvPr/>
        </p:nvSpPr>
        <p:spPr>
          <a:xfrm>
            <a:off x="1981200" y="223045"/>
            <a:ext cx="5272087" cy="646112"/>
          </a:xfrm>
          <a:prstGeom prst="rect">
            <a:avLst/>
          </a:prstGeom>
        </p:spPr>
        <p:txBody>
          <a:bodyPr wrap="none">
            <a:spAutoFit/>
          </a:bodyPr>
          <a:lstStyle/>
          <a:p>
            <a:pPr>
              <a:defRPr/>
            </a:pPr>
            <a:r>
              <a:rPr lang="en-GB" sz="3600" dirty="0">
                <a:solidFill>
                  <a:srgbClr val="0070C0"/>
                </a:solidFill>
                <a:latin typeface="Arial (Headings)"/>
                <a:ea typeface="+mj-ea"/>
                <a:cs typeface="+mj-cs"/>
              </a:rPr>
              <a:t>Waste-to-Energy Project </a:t>
            </a:r>
            <a:endParaRPr lang="en-US" sz="3600" dirty="0">
              <a:solidFill>
                <a:srgbClr val="0070C0"/>
              </a:solidFill>
              <a:latin typeface="Arial (Headings)"/>
              <a:ea typeface="+mj-ea"/>
              <a:cs typeface="+mj-cs"/>
            </a:endParaRPr>
          </a:p>
        </p:txBody>
      </p:sp>
      <p:pic>
        <p:nvPicPr>
          <p:cNvPr id="23557" name="Picture 4" descr="https://i2.wp.com/www.omanobserver.om/wp-content/uploads/2018/10/2134235.png?resize=800%2C4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892175"/>
            <a:ext cx="5278437"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5"/>
          <p:cNvSpPr>
            <a:spLocks noChangeArrowheads="1"/>
          </p:cNvSpPr>
          <p:nvPr/>
        </p:nvSpPr>
        <p:spPr bwMode="auto">
          <a:xfrm>
            <a:off x="225425" y="6310313"/>
            <a:ext cx="8318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GB" altLang="en-US" sz="1100" u="sng">
                <a:hlinkClick r:id="rId3"/>
              </a:rPr>
              <a:t>Source: http://www.omanobserver.om/consultants-sought-for-waste-to-energy-project/</a:t>
            </a:r>
            <a:r>
              <a:rPr lang="en-GB" altLang="en-US" sz="1100"/>
              <a:t> 03/10/2018</a:t>
            </a:r>
            <a:endParaRPr lang="en-US" altLang="en-US" sz="1100"/>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639194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27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100" y="875762"/>
            <a:ext cx="4089752" cy="5662734"/>
          </a:xfrm>
          <a:prstGeom prst="rect">
            <a:avLst/>
          </a:prstGeom>
        </p:spPr>
      </p:pic>
      <p:sp>
        <p:nvSpPr>
          <p:cNvPr id="5" name="Slide Number Placeholder 1"/>
          <p:cNvSpPr txBox="1">
            <a:spLocks/>
          </p:cNvSpPr>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F16932-FFA4-4086-A634-25FDF56713B1}" type="slidenum">
              <a:rPr lang="en-US" smtClean="0"/>
              <a:pPr/>
              <a:t>27</a:t>
            </a:fld>
            <a:endParaRPr lang="en-US"/>
          </a:p>
        </p:txBody>
      </p:sp>
      <p:sp>
        <p:nvSpPr>
          <p:cNvPr id="6" name="Rectangle 5"/>
          <p:cNvSpPr/>
          <p:nvPr/>
        </p:nvSpPr>
        <p:spPr>
          <a:xfrm>
            <a:off x="914400" y="-76200"/>
            <a:ext cx="2476500" cy="1077218"/>
          </a:xfrm>
          <a:prstGeom prst="rect">
            <a:avLst/>
          </a:prstGeom>
        </p:spPr>
        <p:txBody>
          <a:bodyPr wrap="square">
            <a:spAutoFit/>
          </a:bodyPr>
          <a:lstStyle/>
          <a:p>
            <a:pPr marL="447675" indent="-447675" algn="just">
              <a:defRPr/>
            </a:pPr>
            <a:r>
              <a:rPr lang="en-GB" sz="3200" dirty="0" err="1" smtClean="0">
                <a:solidFill>
                  <a:srgbClr val="FF0000"/>
                </a:solidFill>
                <a:latin typeface="Arial (Headings)"/>
                <a:ea typeface="+mj-ea"/>
                <a:cs typeface="+mj-cs"/>
              </a:rPr>
              <a:t>Ibri</a:t>
            </a:r>
            <a:r>
              <a:rPr lang="en-GB" sz="3200" dirty="0" smtClean="0">
                <a:solidFill>
                  <a:srgbClr val="FF0000"/>
                </a:solidFill>
                <a:latin typeface="Arial (Headings)"/>
                <a:ea typeface="+mj-ea"/>
                <a:cs typeface="+mj-cs"/>
              </a:rPr>
              <a:t> II-Solar 500MW</a:t>
            </a:r>
            <a:endParaRPr lang="en-US" sz="3200" dirty="0">
              <a:solidFill>
                <a:srgbClr val="FF0000"/>
              </a:solidFill>
              <a:latin typeface="Arial (Headings)"/>
              <a:ea typeface="+mj-ea"/>
              <a:cs typeface="+mj-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875762"/>
            <a:ext cx="4057650" cy="5618284"/>
          </a:xfrm>
          <a:prstGeom prst="rect">
            <a:avLst/>
          </a:prstGeom>
        </p:spPr>
      </p:pic>
      <p:sp>
        <p:nvSpPr>
          <p:cNvPr id="9" name="Rectangle 8"/>
          <p:cNvSpPr/>
          <p:nvPr/>
        </p:nvSpPr>
        <p:spPr>
          <a:xfrm>
            <a:off x="5410200" y="-1"/>
            <a:ext cx="3733800" cy="954107"/>
          </a:xfrm>
          <a:prstGeom prst="rect">
            <a:avLst/>
          </a:prstGeom>
        </p:spPr>
        <p:txBody>
          <a:bodyPr wrap="square">
            <a:spAutoFit/>
          </a:bodyPr>
          <a:lstStyle/>
          <a:p>
            <a:pPr marL="447675" indent="-447675" algn="just">
              <a:defRPr/>
            </a:pPr>
            <a:r>
              <a:rPr lang="en-GB" sz="2800" dirty="0">
                <a:solidFill>
                  <a:srgbClr val="FF0000"/>
                </a:solidFill>
                <a:latin typeface="Arial (Headings)"/>
                <a:ea typeface="+mj-ea"/>
                <a:cs typeface="+mj-cs"/>
              </a:rPr>
              <a:t> </a:t>
            </a:r>
            <a:r>
              <a:rPr lang="en-GB" sz="2800" dirty="0" smtClean="0">
                <a:solidFill>
                  <a:srgbClr val="FF0000"/>
                </a:solidFill>
                <a:latin typeface="Arial (Headings)"/>
                <a:ea typeface="+mj-ea"/>
                <a:cs typeface="+mj-cs"/>
              </a:rPr>
              <a:t>   Solar-2022 </a:t>
            </a:r>
          </a:p>
          <a:p>
            <a:pPr marL="447675" indent="-447675" algn="just">
              <a:defRPr/>
            </a:pPr>
            <a:r>
              <a:rPr lang="en-GB" sz="2800" dirty="0" err="1" smtClean="0">
                <a:solidFill>
                  <a:srgbClr val="FF0000"/>
                </a:solidFill>
                <a:latin typeface="Arial (Headings)"/>
              </a:rPr>
              <a:t>Manah</a:t>
            </a:r>
            <a:r>
              <a:rPr lang="en-GB" sz="2800" dirty="0" smtClean="0">
                <a:solidFill>
                  <a:srgbClr val="FF0000"/>
                </a:solidFill>
                <a:latin typeface="Arial (Headings)"/>
              </a:rPr>
              <a:t>, </a:t>
            </a:r>
            <a:r>
              <a:rPr lang="en-GB" sz="2800" dirty="0" smtClean="0">
                <a:solidFill>
                  <a:srgbClr val="FF0000"/>
                </a:solidFill>
                <a:latin typeface="Arial (Headings)"/>
                <a:ea typeface="+mj-ea"/>
                <a:cs typeface="+mj-cs"/>
              </a:rPr>
              <a:t>500-1000MW</a:t>
            </a:r>
            <a:endParaRPr lang="en-US" sz="2800" dirty="0">
              <a:solidFill>
                <a:srgbClr val="FF0000"/>
              </a:solidFill>
              <a:latin typeface="Arial (Headings)"/>
              <a:ea typeface="+mj-ea"/>
              <a:cs typeface="+mj-cs"/>
            </a:endParaRPr>
          </a:p>
        </p:txBody>
      </p:sp>
      <p:sp>
        <p:nvSpPr>
          <p:cNvPr id="4" name="Date Placeholder 3"/>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4215496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09600"/>
            <a:ext cx="4057650" cy="5661837"/>
          </a:xfrm>
          <a:prstGeom prst="rect">
            <a:avLst/>
          </a:prstGeom>
        </p:spPr>
      </p:pic>
      <p:sp>
        <p:nvSpPr>
          <p:cNvPr id="7" name="Rectangle 6"/>
          <p:cNvSpPr/>
          <p:nvPr/>
        </p:nvSpPr>
        <p:spPr>
          <a:xfrm>
            <a:off x="457201" y="52988"/>
            <a:ext cx="3657600" cy="1200329"/>
          </a:xfrm>
          <a:prstGeom prst="rect">
            <a:avLst/>
          </a:prstGeom>
        </p:spPr>
        <p:txBody>
          <a:bodyPr wrap="square">
            <a:spAutoFit/>
          </a:bodyPr>
          <a:lstStyle/>
          <a:p>
            <a:pPr>
              <a:defRPr/>
            </a:pPr>
            <a:r>
              <a:rPr lang="en-GB" sz="3600" dirty="0">
                <a:solidFill>
                  <a:srgbClr val="FF0000"/>
                </a:solidFill>
                <a:latin typeface="Arial (Headings)"/>
                <a:ea typeface="+mj-ea"/>
                <a:cs typeface="+mj-cs"/>
              </a:rPr>
              <a:t>Waste-to-Energy  </a:t>
            </a:r>
            <a:r>
              <a:rPr lang="en-GB" sz="3600" dirty="0" err="1" smtClean="0">
                <a:solidFill>
                  <a:srgbClr val="FF0000"/>
                </a:solidFill>
                <a:latin typeface="Arial (Headings)"/>
                <a:ea typeface="+mj-ea"/>
                <a:cs typeface="+mj-cs"/>
              </a:rPr>
              <a:t>Barkah</a:t>
            </a:r>
            <a:r>
              <a:rPr lang="en-GB" sz="3600" dirty="0" smtClean="0">
                <a:solidFill>
                  <a:srgbClr val="FF0000"/>
                </a:solidFill>
                <a:latin typeface="Arial (Headings)"/>
                <a:ea typeface="+mj-ea"/>
                <a:cs typeface="+mj-cs"/>
              </a:rPr>
              <a:t> 50MW  </a:t>
            </a:r>
            <a:endParaRPr lang="en-US" sz="3600" dirty="0">
              <a:solidFill>
                <a:srgbClr val="FF0000"/>
              </a:solidFill>
              <a:latin typeface="Arial (Headings)"/>
              <a:ea typeface="+mj-ea"/>
              <a:cs typeface="+mj-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705907"/>
            <a:ext cx="4019550" cy="5565530"/>
          </a:xfrm>
          <a:prstGeom prst="rect">
            <a:avLst/>
          </a:prstGeom>
        </p:spPr>
      </p:pic>
      <p:sp>
        <p:nvSpPr>
          <p:cNvPr id="11" name="Rectangle 10"/>
          <p:cNvSpPr/>
          <p:nvPr/>
        </p:nvSpPr>
        <p:spPr>
          <a:xfrm>
            <a:off x="4572000" y="58351"/>
            <a:ext cx="4648200" cy="1077218"/>
          </a:xfrm>
          <a:prstGeom prst="rect">
            <a:avLst/>
          </a:prstGeom>
        </p:spPr>
        <p:txBody>
          <a:bodyPr wrap="square">
            <a:spAutoFit/>
          </a:bodyPr>
          <a:lstStyle/>
          <a:p>
            <a:pPr>
              <a:defRPr/>
            </a:pPr>
            <a:r>
              <a:rPr lang="en-GB" sz="3200" dirty="0" smtClean="0">
                <a:solidFill>
                  <a:srgbClr val="FF0000"/>
                </a:solidFill>
                <a:latin typeface="Arial (Headings)"/>
                <a:ea typeface="+mj-ea"/>
                <a:cs typeface="+mj-cs"/>
              </a:rPr>
              <a:t>       Wind Power 2023  </a:t>
            </a:r>
          </a:p>
          <a:p>
            <a:pPr>
              <a:defRPr/>
            </a:pPr>
            <a:r>
              <a:rPr lang="en-GB" sz="3200" dirty="0" smtClean="0">
                <a:solidFill>
                  <a:srgbClr val="FF0000"/>
                </a:solidFill>
                <a:latin typeface="Arial (Headings)"/>
                <a:ea typeface="+mj-ea"/>
                <a:cs typeface="+mj-cs"/>
              </a:rPr>
              <a:t>     </a:t>
            </a:r>
            <a:r>
              <a:rPr lang="en-GB" sz="3200" dirty="0" err="1" smtClean="0">
                <a:solidFill>
                  <a:srgbClr val="FF0000"/>
                </a:solidFill>
                <a:latin typeface="Arial (Headings)"/>
                <a:ea typeface="+mj-ea"/>
                <a:cs typeface="+mj-cs"/>
              </a:rPr>
              <a:t>Duqum</a:t>
            </a:r>
            <a:r>
              <a:rPr lang="en-GB" sz="3200" dirty="0" smtClean="0">
                <a:solidFill>
                  <a:srgbClr val="FF0000"/>
                </a:solidFill>
                <a:latin typeface="Arial (Headings)"/>
                <a:ea typeface="+mj-ea"/>
                <a:cs typeface="+mj-cs"/>
              </a:rPr>
              <a:t>  300-400MW  </a:t>
            </a:r>
            <a:endParaRPr lang="en-US" sz="3200" dirty="0">
              <a:solidFill>
                <a:srgbClr val="FF0000"/>
              </a:solidFill>
              <a:latin typeface="Arial (Headings)"/>
              <a:ea typeface="+mj-ea"/>
              <a:cs typeface="+mj-cs"/>
            </a:endParaRPr>
          </a:p>
        </p:txBody>
      </p:sp>
      <p:sp>
        <p:nvSpPr>
          <p:cNvPr id="2" name="Slide Number Placeholder 1"/>
          <p:cNvSpPr>
            <a:spLocks noGrp="1"/>
          </p:cNvSpPr>
          <p:nvPr>
            <p:ph type="sldNum" sz="quarter" idx="12"/>
          </p:nvPr>
        </p:nvSpPr>
        <p:spPr/>
        <p:txBody>
          <a:bodyPr/>
          <a:lstStyle/>
          <a:p>
            <a:fld id="{64F16932-FFA4-4086-A634-25FDF56713B1}" type="slidenum">
              <a:rPr lang="en-US" smtClean="0"/>
              <a:t>28</a:t>
            </a:fld>
            <a:endParaRPr lang="en-US"/>
          </a:p>
        </p:txBody>
      </p:sp>
      <p:sp>
        <p:nvSpPr>
          <p:cNvPr id="4" name="Date Placeholder 3"/>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87985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9523DFC7-6ED0-4938-8A5C-081D7EEF18BA}" type="slidenum">
              <a:rPr lang="ar-OM" altLang="en-US" sz="1400" smtClean="0"/>
              <a:pPr rtl="0" eaLnBrk="1" hangingPunct="1">
                <a:spcBef>
                  <a:spcPct val="0"/>
                </a:spcBef>
                <a:buClrTx/>
                <a:buSzTx/>
                <a:buFontTx/>
                <a:buNone/>
              </a:pPr>
              <a:t>29</a:t>
            </a:fld>
            <a:endParaRPr lang="en-US" altLang="en-US" sz="1400" smtClean="0"/>
          </a:p>
        </p:txBody>
      </p:sp>
      <p:sp>
        <p:nvSpPr>
          <p:cNvPr id="29699" name="Rectangle 2"/>
          <p:cNvSpPr>
            <a:spLocks noChangeArrowheads="1"/>
          </p:cNvSpPr>
          <p:nvPr/>
        </p:nvSpPr>
        <p:spPr bwMode="auto">
          <a:xfrm>
            <a:off x="273050" y="815975"/>
            <a:ext cx="8675688"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a:spcBef>
                <a:spcPct val="0"/>
              </a:spcBef>
              <a:buClrTx/>
              <a:buSzTx/>
              <a:buFontTx/>
              <a:buNone/>
            </a:pPr>
            <a:r>
              <a:rPr lang="en-GB" altLang="en-US" sz="2000" dirty="0"/>
              <a:t>OPWP has revealed plans for </a:t>
            </a:r>
            <a:r>
              <a:rPr lang="en-GB" altLang="en-US" sz="2000" dirty="0">
                <a:solidFill>
                  <a:srgbClr val="FF0000"/>
                </a:solidFill>
              </a:rPr>
              <a:t>three new solar </a:t>
            </a:r>
            <a:r>
              <a:rPr lang="en-GB" altLang="en-US" sz="2000" dirty="0"/>
              <a:t>and </a:t>
            </a:r>
            <a:r>
              <a:rPr lang="en-GB" altLang="en-US" sz="2000" dirty="0">
                <a:solidFill>
                  <a:srgbClr val="FF0000"/>
                </a:solidFill>
              </a:rPr>
              <a:t>two new wind </a:t>
            </a:r>
            <a:r>
              <a:rPr lang="en-GB" altLang="en-US" sz="2000" dirty="0"/>
              <a:t>powered projects aimed at delivering a total of around 2500 megawatts (MW) of renewables based capacity (including the 50 MW wind at </a:t>
            </a:r>
            <a:r>
              <a:rPr lang="en-GB" altLang="en-US" sz="2000" dirty="0" err="1"/>
              <a:t>Wilayat</a:t>
            </a:r>
            <a:r>
              <a:rPr lang="en-GB" altLang="en-US" sz="2000" dirty="0"/>
              <a:t> of </a:t>
            </a:r>
            <a:r>
              <a:rPr lang="en-GB" altLang="en-US" sz="2000" dirty="0" err="1"/>
              <a:t>Shalem</a:t>
            </a:r>
            <a:r>
              <a:rPr lang="en-GB" altLang="en-US" sz="2000" dirty="0"/>
              <a:t> and </a:t>
            </a:r>
            <a:r>
              <a:rPr lang="en-GB" altLang="en-US" sz="2000" dirty="0" err="1"/>
              <a:t>Halaniyat</a:t>
            </a:r>
            <a:r>
              <a:rPr lang="en-GB" altLang="en-US" sz="2000" dirty="0"/>
              <a:t> Islands) by the year 2024 as shown in Table A. OPWP expects that solar projects will contribute at least 30% of their peak installed capacity to MIS peak demand. The potential locations for the new wind projects will be in </a:t>
            </a:r>
            <a:r>
              <a:rPr lang="en-GB" altLang="en-US" sz="2000" dirty="0" err="1"/>
              <a:t>Dofar</a:t>
            </a:r>
            <a:r>
              <a:rPr lang="en-GB" altLang="en-US" sz="2000" dirty="0"/>
              <a:t> and </a:t>
            </a:r>
            <a:r>
              <a:rPr lang="en-GB" altLang="en-US" sz="2000" dirty="0" err="1"/>
              <a:t>Duqum</a:t>
            </a:r>
            <a:r>
              <a:rPr lang="en-GB" altLang="en-US" sz="2000" dirty="0"/>
              <a:t> </a:t>
            </a:r>
            <a:endParaRPr lang="en-US" altLang="en-US" sz="2000" dirty="0"/>
          </a:p>
        </p:txBody>
      </p:sp>
      <p:sp>
        <p:nvSpPr>
          <p:cNvPr id="29701" name="Rectangle 3"/>
          <p:cNvSpPr>
            <a:spLocks noChangeArrowheads="1"/>
          </p:cNvSpPr>
          <p:nvPr/>
        </p:nvSpPr>
        <p:spPr bwMode="auto">
          <a:xfrm>
            <a:off x="131763" y="678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Low" rtl="0">
              <a:spcBef>
                <a:spcPct val="0"/>
              </a:spcBef>
              <a:buClrTx/>
              <a:buSzTx/>
              <a:buFontTx/>
              <a:buNone/>
            </a:pPr>
            <a:r>
              <a:rPr lang="en-GB" altLang="en-US" sz="800" dirty="0">
                <a:solidFill>
                  <a:srgbClr val="FF0000"/>
                </a:solidFill>
                <a:latin typeface="Calibri" pitchFamily="34" charset="0"/>
                <a:cs typeface="Times New Roman" pitchFamily="18" charset="0"/>
              </a:rPr>
              <a:t>Source: OPWP 7-Year Outlook Statement for the 2018-2024  </a:t>
            </a:r>
            <a:endParaRPr lang="en-GB" altLang="en-US" sz="1800" dirty="0"/>
          </a:p>
        </p:txBody>
      </p:sp>
      <p:sp>
        <p:nvSpPr>
          <p:cNvPr id="29702" name="Rectangle 4"/>
          <p:cNvSpPr>
            <a:spLocks noChangeArrowheads="1"/>
          </p:cNvSpPr>
          <p:nvPr/>
        </p:nvSpPr>
        <p:spPr bwMode="auto">
          <a:xfrm>
            <a:off x="807244" y="152400"/>
            <a:ext cx="7793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GB" altLang="en-US" dirty="0">
                <a:solidFill>
                  <a:srgbClr val="FF0000"/>
                </a:solidFill>
              </a:rPr>
              <a:t>New Renewable energy projects in Oman </a:t>
            </a:r>
            <a:endParaRPr lang="en-US" altLang="en-US"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62288"/>
            <a:ext cx="7239000" cy="361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312345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9200" y="159498"/>
            <a:ext cx="8229600" cy="785813"/>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en-US" sz="3600" dirty="0"/>
              <a:t>Electrical</a:t>
            </a:r>
            <a:r>
              <a:rPr lang="en-US" sz="3200" dirty="0" smtClean="0"/>
              <a:t> </a:t>
            </a:r>
            <a:r>
              <a:rPr lang="en-US" sz="3600" dirty="0"/>
              <a:t>Power Sector  in Oman</a:t>
            </a:r>
            <a:endParaRPr lang="ar-OM" sz="3600" dirty="0"/>
          </a:p>
        </p:txBody>
      </p:sp>
      <p:sp>
        <p:nvSpPr>
          <p:cNvPr id="5" name="Rectangle 5"/>
          <p:cNvSpPr>
            <a:spLocks noChangeArrowheads="1"/>
          </p:cNvSpPr>
          <p:nvPr/>
        </p:nvSpPr>
        <p:spPr bwMode="auto">
          <a:xfrm>
            <a:off x="76200" y="4675642"/>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dirty="0">
                <a:solidFill>
                  <a:srgbClr val="FF0000"/>
                </a:solidFill>
              </a:rPr>
              <a:t>The  electrical power production is primarily based on natural </a:t>
            </a:r>
            <a:r>
              <a:rPr lang="en-US" dirty="0" smtClean="0">
                <a:solidFill>
                  <a:srgbClr val="FF0000"/>
                </a:solidFill>
              </a:rPr>
              <a:t>gas </a:t>
            </a:r>
          </a:p>
          <a:p>
            <a:pPr marL="285750" indent="-285750">
              <a:buFont typeface="Arial" panose="020B0604020202020204" pitchFamily="34" charset="0"/>
              <a:buChar char="•"/>
            </a:pPr>
            <a:endParaRPr lang="ar-OM" dirty="0" smtClean="0">
              <a:solidFill>
                <a:srgbClr val="FF0000"/>
              </a:solidFill>
            </a:endParaRPr>
          </a:p>
          <a:p>
            <a:pPr marL="285750" indent="-285750">
              <a:buFont typeface="Arial" panose="020B0604020202020204" pitchFamily="34" charset="0"/>
              <a:buChar char="•"/>
            </a:pPr>
            <a:r>
              <a:rPr lang="en-GB" dirty="0" smtClean="0"/>
              <a:t>About </a:t>
            </a:r>
            <a:r>
              <a:rPr lang="en-GB" dirty="0"/>
              <a:t>26% of gas supplies in the Sultanate </a:t>
            </a:r>
            <a:r>
              <a:rPr lang="en-GB" dirty="0" smtClean="0"/>
              <a:t>is allocated </a:t>
            </a:r>
            <a:r>
              <a:rPr lang="en-GB" dirty="0"/>
              <a:t>for manufacturing </a:t>
            </a:r>
            <a:r>
              <a:rPr lang="en-GB" dirty="0" smtClean="0"/>
              <a:t>sector,</a:t>
            </a:r>
            <a:r>
              <a:rPr lang="ar-OM" dirty="0" smtClean="0"/>
              <a:t> </a:t>
            </a:r>
            <a:r>
              <a:rPr lang="en-GB" dirty="0" smtClean="0"/>
              <a:t>while </a:t>
            </a:r>
            <a:r>
              <a:rPr lang="en-GB" dirty="0"/>
              <a:t>24% </a:t>
            </a:r>
            <a:r>
              <a:rPr lang="en-GB" dirty="0" smtClean="0"/>
              <a:t>is allocated for </a:t>
            </a:r>
            <a:r>
              <a:rPr lang="en-GB" dirty="0"/>
              <a:t>electricity according to the Ministry of Oil and Gas.</a:t>
            </a:r>
            <a:r>
              <a:rPr lang="en-US" dirty="0" smtClean="0">
                <a:solidFill>
                  <a:srgbClr val="FF0000"/>
                </a:solidFill>
              </a:rPr>
              <a:t> </a:t>
            </a:r>
            <a:endParaRPr lang="en-US"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392192"/>
            <a:ext cx="3819525" cy="2781300"/>
          </a:xfrm>
          <a:prstGeom prst="rect">
            <a:avLst/>
          </a:prstGeom>
        </p:spPr>
      </p:pic>
      <p:sp>
        <p:nvSpPr>
          <p:cNvPr id="7" name="Rectangle 4"/>
          <p:cNvSpPr>
            <a:spLocks noChangeArrowheads="1"/>
          </p:cNvSpPr>
          <p:nvPr/>
        </p:nvSpPr>
        <p:spPr bwMode="auto">
          <a:xfrm>
            <a:off x="2514600" y="6248400"/>
            <a:ext cx="73310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ar-OM" sz="1100" dirty="0" smtClean="0"/>
              <a:t>*</a:t>
            </a:r>
            <a:r>
              <a:rPr lang="en-US" sz="1100" dirty="0" smtClean="0"/>
              <a:t>Source: Energy lab, 2018</a:t>
            </a:r>
            <a:endParaRPr lang="ar-OM" sz="1100" dirty="0" smtClean="0"/>
          </a:p>
          <a:p>
            <a:r>
              <a:rPr lang="en-US" sz="1100" dirty="0"/>
              <a:t>Source: Authority for Electricity Regulation, Annual Report </a:t>
            </a:r>
            <a:r>
              <a:rPr lang="en-US" sz="1100" dirty="0" smtClean="0"/>
              <a:t>2011</a:t>
            </a:r>
          </a:p>
        </p:txBody>
      </p:sp>
    </p:spTree>
    <p:extLst>
      <p:ext uri="{BB962C8B-B14F-4D97-AF65-F5344CB8AC3E}">
        <p14:creationId xmlns:p14="http://schemas.microsoft.com/office/powerpoint/2010/main" val="3553899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30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7576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43200" y="152400"/>
            <a:ext cx="3373424" cy="584775"/>
          </a:xfrm>
          <a:prstGeom prst="rect">
            <a:avLst/>
          </a:prstGeom>
          <a:noFill/>
        </p:spPr>
        <p:txBody>
          <a:bodyPr wrap="none" rtlCol="0">
            <a:spAutoFit/>
          </a:bodyPr>
          <a:lstStyle/>
          <a:p>
            <a:r>
              <a:rPr lang="en-US" sz="3200" dirty="0">
                <a:solidFill>
                  <a:srgbClr val="FF0000"/>
                </a:solidFill>
                <a:latin typeface="Tahoma" pitchFamily="34" charset="0"/>
                <a:cs typeface="Arial" pitchFamily="34" charset="0"/>
              </a:rPr>
              <a:t>RE share by </a:t>
            </a:r>
            <a:r>
              <a:rPr lang="en-US" sz="3200" dirty="0" smtClean="0">
                <a:solidFill>
                  <a:srgbClr val="FF0000"/>
                </a:solidFill>
                <a:latin typeface="Tahoma" pitchFamily="34" charset="0"/>
                <a:cs typeface="Arial" pitchFamily="34" charset="0"/>
              </a:rPr>
              <a:t>2024</a:t>
            </a:r>
            <a:endParaRPr lang="en-US" sz="3200" dirty="0">
              <a:solidFill>
                <a:srgbClr val="FF0000"/>
              </a:solidFill>
              <a:latin typeface="Tahoma" pitchFamily="34" charset="0"/>
              <a:cs typeface="Arial" pitchFamily="34" charset="0"/>
            </a:endParaRPr>
          </a:p>
        </p:txBody>
      </p:sp>
      <p:sp>
        <p:nvSpPr>
          <p:cNvPr id="5" name="TextBox 4"/>
          <p:cNvSpPr txBox="1"/>
          <p:nvPr/>
        </p:nvSpPr>
        <p:spPr>
          <a:xfrm>
            <a:off x="3200400" y="6611779"/>
            <a:ext cx="2659702" cy="246221"/>
          </a:xfrm>
          <a:prstGeom prst="rect">
            <a:avLst/>
          </a:prstGeom>
          <a:noFill/>
        </p:spPr>
        <p:txBody>
          <a:bodyPr wrap="none" rtlCol="0">
            <a:spAutoFit/>
          </a:bodyPr>
          <a:lstStyle/>
          <a:p>
            <a:r>
              <a:rPr lang="en-US" sz="1000" dirty="0" smtClean="0"/>
              <a:t>Source: Presentation by </a:t>
            </a:r>
            <a:r>
              <a:rPr lang="en-US" sz="1000" dirty="0" err="1" smtClean="0"/>
              <a:t>Naif</a:t>
            </a:r>
            <a:r>
              <a:rPr lang="en-US" sz="1000" dirty="0" smtClean="0"/>
              <a:t> Al-Abri, OPWP</a:t>
            </a:r>
            <a:endParaRPr lang="en-US" sz="1000" dirty="0"/>
          </a:p>
        </p:txBody>
      </p:sp>
      <p:sp>
        <p:nvSpPr>
          <p:cNvPr id="4" name="TextBox 3"/>
          <p:cNvSpPr txBox="1"/>
          <p:nvPr/>
        </p:nvSpPr>
        <p:spPr>
          <a:xfrm>
            <a:off x="381000" y="1752600"/>
            <a:ext cx="8382000" cy="923330"/>
          </a:xfrm>
          <a:prstGeom prst="rect">
            <a:avLst/>
          </a:prstGeom>
          <a:solidFill>
            <a:schemeClr val="bg1"/>
          </a:solidFill>
        </p:spPr>
        <p:txBody>
          <a:bodyPr wrap="square" rtlCol="0">
            <a:spAutoFit/>
          </a:bodyPr>
          <a:lstStyle/>
          <a:p>
            <a:endParaRPr lang="en-US" dirty="0" smtClean="0"/>
          </a:p>
          <a:p>
            <a:endParaRPr lang="en-US" dirty="0"/>
          </a:p>
          <a:p>
            <a:endParaRPr lang="en-US" dirty="0"/>
          </a:p>
        </p:txBody>
      </p:sp>
      <p:sp>
        <p:nvSpPr>
          <p:cNvPr id="6" name="Date Placeholder 5"/>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362600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31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105"/>
            <a:ext cx="9144000" cy="4651790"/>
          </a:xfrm>
          <a:prstGeom prst="rect">
            <a:avLst/>
          </a:prstGeom>
        </p:spPr>
      </p:pic>
      <p:sp>
        <p:nvSpPr>
          <p:cNvPr id="4" name="TextBox 3"/>
          <p:cNvSpPr txBox="1"/>
          <p:nvPr/>
        </p:nvSpPr>
        <p:spPr>
          <a:xfrm>
            <a:off x="3200400" y="6611779"/>
            <a:ext cx="2940228" cy="246221"/>
          </a:xfrm>
          <a:prstGeom prst="rect">
            <a:avLst/>
          </a:prstGeom>
          <a:noFill/>
        </p:spPr>
        <p:txBody>
          <a:bodyPr wrap="none" rtlCol="0">
            <a:spAutoFit/>
          </a:bodyPr>
          <a:lstStyle/>
          <a:p>
            <a:r>
              <a:rPr lang="en-US" sz="1000" dirty="0" smtClean="0"/>
              <a:t>Source: Presentation by OPWP, March 2019, SQU</a:t>
            </a:r>
            <a:endParaRPr lang="en-US" sz="1000" dirty="0"/>
          </a:p>
        </p:txBody>
      </p:sp>
      <p:sp>
        <p:nvSpPr>
          <p:cNvPr id="5" name="TextBox 4"/>
          <p:cNvSpPr txBox="1"/>
          <p:nvPr/>
        </p:nvSpPr>
        <p:spPr>
          <a:xfrm>
            <a:off x="2743200" y="152400"/>
            <a:ext cx="3373424" cy="584775"/>
          </a:xfrm>
          <a:prstGeom prst="rect">
            <a:avLst/>
          </a:prstGeom>
          <a:noFill/>
        </p:spPr>
        <p:txBody>
          <a:bodyPr wrap="none" rtlCol="0">
            <a:spAutoFit/>
          </a:bodyPr>
          <a:lstStyle/>
          <a:p>
            <a:r>
              <a:rPr lang="en-US" sz="3200" dirty="0">
                <a:solidFill>
                  <a:srgbClr val="FF0000"/>
                </a:solidFill>
                <a:latin typeface="Tahoma" pitchFamily="34" charset="0"/>
                <a:cs typeface="Arial" pitchFamily="34" charset="0"/>
              </a:rPr>
              <a:t>RE share by 2030</a:t>
            </a:r>
          </a:p>
        </p:txBody>
      </p:sp>
      <p:sp>
        <p:nvSpPr>
          <p:cNvPr id="6" name="Date Placeholder 5"/>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722243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762000"/>
            <a:ext cx="6477000" cy="609599"/>
          </a:xfrm>
        </p:spPr>
        <p:txBody>
          <a:bodyPr>
            <a:noAutofit/>
          </a:bodyPr>
          <a:lstStyle/>
          <a:p>
            <a:r>
              <a:rPr lang="en-US" sz="4000" cap="small" dirty="0" smtClean="0">
                <a:solidFill>
                  <a:schemeClr val="accent1">
                    <a:lumMod val="75000"/>
                  </a:schemeClr>
                </a:solidFill>
              </a:rPr>
              <a:t> </a:t>
            </a:r>
            <a:r>
              <a:rPr lang="en-US" sz="4000" dirty="0">
                <a:solidFill>
                  <a:schemeClr val="accent1">
                    <a:lumMod val="75000"/>
                  </a:schemeClr>
                </a:solidFill>
                <a:effectLst>
                  <a:outerShdw blurRad="38100" dist="38100" dir="2700000" algn="tl">
                    <a:srgbClr val="000000">
                      <a:alpha val="43137"/>
                    </a:srgbClr>
                  </a:outerShdw>
                </a:effectLst>
              </a:rPr>
              <a:t>Solar Resource Assessments</a:t>
            </a:r>
            <a:r>
              <a:rPr lang="en-US" sz="4000" cap="small" dirty="0" smtClean="0">
                <a:solidFill>
                  <a:schemeClr val="accent1">
                    <a:lumMod val="75000"/>
                  </a:schemeClr>
                </a:solidFill>
              </a:rPr>
              <a:t> </a:t>
            </a:r>
            <a:endParaRPr lang="en-US" sz="4000" cap="small" dirty="0">
              <a:solidFill>
                <a:schemeClr val="accent1">
                  <a:lumMod val="75000"/>
                </a:schemeClr>
              </a:solidFill>
            </a:endParaRPr>
          </a:p>
        </p:txBody>
      </p:sp>
      <p:pic>
        <p:nvPicPr>
          <p:cNvPr id="3074" name="Chart 1"/>
          <p:cNvPicPr>
            <a:picLocks noChangeArrowheads="1"/>
          </p:cNvPicPr>
          <p:nvPr/>
        </p:nvPicPr>
        <p:blipFill>
          <a:blip r:embed="rId2">
            <a:extLst>
              <a:ext uri="{28A0092B-C50C-407E-A947-70E740481C1C}">
                <a14:useLocalDpi xmlns:a14="http://schemas.microsoft.com/office/drawing/2010/main" val="0"/>
              </a:ext>
            </a:extLst>
          </a:blip>
          <a:srcRect l="-8607" t="-1703" r="-11386" b="-7874"/>
          <a:stretch>
            <a:fillRect/>
          </a:stretch>
        </p:blipFill>
        <p:spPr bwMode="auto">
          <a:xfrm>
            <a:off x="990600" y="1752600"/>
            <a:ext cx="70834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43001" y="5486400"/>
            <a:ext cx="6931024" cy="369332"/>
          </a:xfrm>
          <a:prstGeom prst="rect">
            <a:avLst/>
          </a:prstGeom>
        </p:spPr>
        <p:txBody>
          <a:bodyPr wrap="square">
            <a:spAutoFit/>
          </a:bodyPr>
          <a:lstStyle/>
          <a:p>
            <a:r>
              <a:rPr lang="en-US" dirty="0"/>
              <a:t>Global sunshine duration and solar radiation values for 25 sites</a:t>
            </a:r>
          </a:p>
        </p:txBody>
      </p:sp>
    </p:spTree>
    <p:extLst>
      <p:ext uri="{BB962C8B-B14F-4D97-AF65-F5344CB8AC3E}">
        <p14:creationId xmlns:p14="http://schemas.microsoft.com/office/powerpoint/2010/main" val="425536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905" y="762000"/>
            <a:ext cx="4414838" cy="544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14400"/>
            <a:ext cx="425070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329"/>
          <p:cNvSpPr>
            <a:spLocks noGrp="1"/>
          </p:cNvSpPr>
          <p:nvPr>
            <p:ph idx="1"/>
          </p:nvPr>
        </p:nvSpPr>
        <p:spPr>
          <a:xfrm>
            <a:off x="1487177" y="5824694"/>
            <a:ext cx="685800" cy="610763"/>
          </a:xfrm>
        </p:spPr>
        <p:txBody>
          <a:bodyPr>
            <a:normAutofit/>
          </a:bodyPr>
          <a:lstStyle/>
          <a:p>
            <a:pPr marL="0" indent="0">
              <a:buClr>
                <a:schemeClr val="accent6">
                  <a:lumMod val="75000"/>
                </a:schemeClr>
              </a:buClr>
              <a:buNone/>
            </a:pPr>
            <a:r>
              <a:rPr lang="en-US" sz="1600" dirty="0" smtClean="0"/>
              <a:t>(a)</a:t>
            </a:r>
            <a:endParaRPr lang="en-US" sz="1600" dirty="0"/>
          </a:p>
        </p:txBody>
      </p:sp>
      <p:sp>
        <p:nvSpPr>
          <p:cNvPr id="6" name="Rectangle 5"/>
          <p:cNvSpPr/>
          <p:nvPr/>
        </p:nvSpPr>
        <p:spPr>
          <a:xfrm>
            <a:off x="1524000" y="6116527"/>
            <a:ext cx="7848599" cy="369332"/>
          </a:xfrm>
          <a:prstGeom prst="rect">
            <a:avLst/>
          </a:prstGeom>
        </p:spPr>
        <p:txBody>
          <a:bodyPr wrap="square">
            <a:spAutoFit/>
          </a:bodyPr>
          <a:lstStyle/>
          <a:p>
            <a:r>
              <a:rPr lang="en-US" dirty="0"/>
              <a:t>Solar radiation </a:t>
            </a:r>
            <a:r>
              <a:rPr lang="en-US" dirty="0" smtClean="0"/>
              <a:t>classification </a:t>
            </a:r>
            <a:r>
              <a:rPr lang="en-US" dirty="0"/>
              <a:t>over the land of Oman</a:t>
            </a:r>
          </a:p>
        </p:txBody>
      </p:sp>
      <p:sp>
        <p:nvSpPr>
          <p:cNvPr id="7" name="Rectangle 6"/>
          <p:cNvSpPr/>
          <p:nvPr/>
        </p:nvSpPr>
        <p:spPr>
          <a:xfrm>
            <a:off x="1295400" y="6581001"/>
            <a:ext cx="8991600" cy="276999"/>
          </a:xfrm>
          <a:prstGeom prst="rect">
            <a:avLst/>
          </a:prstGeom>
        </p:spPr>
        <p:txBody>
          <a:bodyPr wrap="square">
            <a:spAutoFit/>
          </a:bodyPr>
          <a:lstStyle/>
          <a:p>
            <a:r>
              <a:rPr lang="en-US" sz="1200" dirty="0"/>
              <a:t>Source: </a:t>
            </a:r>
            <a:r>
              <a:rPr lang="en-US" sz="1200" dirty="0" smtClean="0"/>
              <a:t>A</a:t>
            </a:r>
            <a:r>
              <a:rPr lang="en-US" sz="1200" dirty="0"/>
              <a:t>. Gastli, Y. </a:t>
            </a:r>
            <a:r>
              <a:rPr lang="en-US" sz="1200" dirty="0" err="1"/>
              <a:t>Charabi</a:t>
            </a:r>
            <a:r>
              <a:rPr lang="en-US" sz="1200" dirty="0"/>
              <a:t> / Renewable and Sustainable Energy Reviews 14 (2010) 790–797</a:t>
            </a:r>
          </a:p>
        </p:txBody>
      </p:sp>
      <p:sp>
        <p:nvSpPr>
          <p:cNvPr id="12" name="Title 328"/>
          <p:cNvSpPr>
            <a:spLocks noGrp="1"/>
          </p:cNvSpPr>
          <p:nvPr>
            <p:ph type="title"/>
          </p:nvPr>
        </p:nvSpPr>
        <p:spPr>
          <a:xfrm>
            <a:off x="493093" y="-88348"/>
            <a:ext cx="8229600" cy="974173"/>
          </a:xfrm>
        </p:spPr>
        <p:txBody>
          <a:bodyPr>
            <a:normAutofit fontScale="90000"/>
          </a:bodyPr>
          <a:lstStyle/>
          <a:p>
            <a:r>
              <a:rPr lang="en-US" b="1" dirty="0" smtClean="0">
                <a:solidFill>
                  <a:schemeClr val="accent1">
                    <a:lumMod val="75000"/>
                  </a:schemeClr>
                </a:solidFill>
                <a:effectLst>
                  <a:outerShdw blurRad="38100" dist="38100" dir="2700000" algn="tl">
                    <a:srgbClr val="000000">
                      <a:alpha val="43137"/>
                    </a:srgbClr>
                  </a:outerShdw>
                </a:effectLst>
              </a:rPr>
              <a:t>Solar Energy Assessment in Oman</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64F16932-FFA4-4086-A634-25FDF56713B1}" type="slidenum">
              <a:rPr lang="en-US" smtClean="0"/>
              <a:t>33</a:t>
            </a:fld>
            <a:endParaRPr lang="en-US"/>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30397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609600"/>
            <a:ext cx="6477000" cy="609599"/>
          </a:xfrm>
        </p:spPr>
        <p:txBody>
          <a:bodyPr>
            <a:noAutofit/>
          </a:bodyPr>
          <a:lstStyle/>
          <a:p>
            <a:r>
              <a:rPr lang="en-US" sz="4000" cap="small" dirty="0" smtClean="0">
                <a:solidFill>
                  <a:schemeClr val="accent1">
                    <a:lumMod val="75000"/>
                  </a:schemeClr>
                </a:solidFill>
                <a:effectLst>
                  <a:outerShdw blurRad="38100" dist="38100" dir="2700000" algn="tl">
                    <a:srgbClr val="000000">
                      <a:alpha val="43137"/>
                    </a:srgbClr>
                  </a:outerShdw>
                </a:effectLst>
              </a:rPr>
              <a:t> </a:t>
            </a:r>
            <a:r>
              <a:rPr lang="en-US" sz="4000" dirty="0" smtClean="0">
                <a:solidFill>
                  <a:schemeClr val="accent1">
                    <a:lumMod val="75000"/>
                  </a:schemeClr>
                </a:solidFill>
                <a:effectLst>
                  <a:outerShdw blurRad="38100" dist="38100" dir="2700000" algn="tl">
                    <a:srgbClr val="000000">
                      <a:alpha val="43137"/>
                    </a:srgbClr>
                  </a:outerShdw>
                </a:effectLst>
              </a:rPr>
              <a:t>Wind  </a:t>
            </a:r>
            <a:r>
              <a:rPr lang="en-US" sz="4000" dirty="0">
                <a:solidFill>
                  <a:schemeClr val="accent1">
                    <a:lumMod val="75000"/>
                  </a:schemeClr>
                </a:solidFill>
                <a:effectLst>
                  <a:outerShdw blurRad="38100" dist="38100" dir="2700000" algn="tl">
                    <a:srgbClr val="000000">
                      <a:alpha val="43137"/>
                    </a:srgbClr>
                  </a:outerShdw>
                </a:effectLst>
              </a:rPr>
              <a:t>Resource Assessments</a:t>
            </a:r>
            <a:r>
              <a:rPr lang="en-US" sz="4000" cap="small" dirty="0" smtClean="0">
                <a:solidFill>
                  <a:schemeClr val="accent1">
                    <a:lumMod val="75000"/>
                  </a:schemeClr>
                </a:solidFill>
                <a:effectLst>
                  <a:outerShdw blurRad="38100" dist="38100" dir="2700000" algn="tl">
                    <a:srgbClr val="000000">
                      <a:alpha val="43137"/>
                    </a:srgbClr>
                  </a:outerShdw>
                </a:effectLst>
              </a:rPr>
              <a:t> </a:t>
            </a:r>
            <a:endParaRPr lang="en-US" sz="4000" cap="small" dirty="0">
              <a:solidFill>
                <a:schemeClr val="accent1">
                  <a:lumMod val="75000"/>
                </a:schemeClr>
              </a:solidFill>
              <a:effectLst>
                <a:outerShdw blurRad="38100" dist="38100" dir="2700000" algn="tl">
                  <a:srgbClr val="000000">
                    <a:alpha val="43137"/>
                  </a:srgbClr>
                </a:outerShdw>
              </a:effectLst>
            </a:endParaRPr>
          </a:p>
        </p:txBody>
      </p:sp>
      <p:pic>
        <p:nvPicPr>
          <p:cNvPr id="4098" name="Chart 2"/>
          <p:cNvPicPr>
            <a:picLocks noChangeArrowheads="1"/>
          </p:cNvPicPr>
          <p:nvPr/>
        </p:nvPicPr>
        <p:blipFill>
          <a:blip r:embed="rId2">
            <a:extLst>
              <a:ext uri="{28A0092B-C50C-407E-A947-70E740481C1C}">
                <a14:useLocalDpi xmlns:a14="http://schemas.microsoft.com/office/drawing/2010/main" val="0"/>
              </a:ext>
            </a:extLst>
          </a:blip>
          <a:srcRect l="-3049" t="-3165" r="-3049" b="-6680"/>
          <a:stretch>
            <a:fillRect/>
          </a:stretch>
        </p:blipFill>
        <p:spPr bwMode="auto">
          <a:xfrm>
            <a:off x="762000" y="1295400"/>
            <a:ext cx="7543800" cy="412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 y="5299294"/>
            <a:ext cx="9677400" cy="646331"/>
          </a:xfrm>
          <a:prstGeom prst="rect">
            <a:avLst/>
          </a:prstGeom>
        </p:spPr>
        <p:txBody>
          <a:bodyPr wrap="square">
            <a:spAutoFit/>
          </a:bodyPr>
          <a:lstStyle/>
          <a:p>
            <a:pPr marL="3833813" indent="-3833813"/>
            <a:r>
              <a:rPr lang="en-US" dirty="0"/>
              <a:t>Hourly measured mean wind speed at 10m above ground level at twenty eight </a:t>
            </a:r>
            <a:r>
              <a:rPr lang="en-US" dirty="0" smtClean="0"/>
              <a:t>meteorology stations for 10 years</a:t>
            </a:r>
            <a:endParaRPr lang="en-US" dirty="0"/>
          </a:p>
        </p:txBody>
      </p:sp>
    </p:spTree>
    <p:extLst>
      <p:ext uri="{BB962C8B-B14F-4D97-AF65-F5344CB8AC3E}">
        <p14:creationId xmlns:p14="http://schemas.microsoft.com/office/powerpoint/2010/main" val="2838968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6200" y="5762476"/>
            <a:ext cx="9144000" cy="847725"/>
          </a:xfrm>
          <a:prstGeom prst="rect">
            <a:avLst/>
          </a:prstGeo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pPr marL="342900" marR="0" lvl="0" indent="-342900" algn="just" defTabSz="914400" rtl="0" eaLnBrk="1" fontAlgn="auto" latinLnBrk="0" hangingPunct="1">
              <a:lnSpc>
                <a:spcPct val="100000"/>
              </a:lnSpc>
              <a:spcBef>
                <a:spcPts val="1200"/>
              </a:spcBef>
              <a:spcAft>
                <a:spcPts val="0"/>
              </a:spcAft>
              <a:buClr>
                <a:srgbClr val="0000FF"/>
              </a:buClr>
              <a:buSzTx/>
              <a:buFont typeface="Wingdings 2" pitchFamily="18" charset="2"/>
              <a:buChar char="ñ"/>
              <a:tabLst/>
              <a:defRPr/>
            </a:pPr>
            <a:r>
              <a:rPr kumimoji="0" lang="en-US" sz="3200" b="1" i="0" u="none" strike="noStrike" kern="1200" cap="none" spc="0" normalizeH="0" baseline="0" noProof="0" dirty="0" smtClean="0">
                <a:ln>
                  <a:noFill/>
                </a:ln>
                <a:solidFill>
                  <a:srgbClr val="0000FF"/>
                </a:solidFill>
                <a:effectLst/>
                <a:uLnTx/>
                <a:uFillTx/>
                <a:latin typeface="Calibri" pitchFamily="34" charset="0"/>
                <a:ea typeface="+mn-ea"/>
                <a:cs typeface="+mn-cs"/>
              </a:rPr>
              <a:t>It can be seen that the mostly suitable lands for wind farm installation are located in </a:t>
            </a:r>
            <a:r>
              <a:rPr kumimoji="0" lang="en-US" sz="3200" b="1" i="0" u="none" strike="noStrike" kern="1200" cap="none" spc="0" normalizeH="0" baseline="0" noProof="0" dirty="0" err="1" smtClean="0">
                <a:ln>
                  <a:noFill/>
                </a:ln>
                <a:solidFill>
                  <a:srgbClr val="0000FF"/>
                </a:solidFill>
                <a:effectLst/>
                <a:uLnTx/>
                <a:uFillTx/>
                <a:latin typeface="Calibri" pitchFamily="34" charset="0"/>
                <a:ea typeface="+mn-ea"/>
                <a:cs typeface="+mn-cs"/>
              </a:rPr>
              <a:t>Dhofar</a:t>
            </a:r>
            <a:r>
              <a:rPr kumimoji="0" lang="en-US" sz="3200" b="1" i="0" u="none" strike="noStrike" kern="1200" cap="none" spc="0" normalizeH="0" baseline="0" noProof="0" dirty="0" smtClean="0">
                <a:ln>
                  <a:noFill/>
                </a:ln>
                <a:solidFill>
                  <a:srgbClr val="0000FF"/>
                </a:solidFill>
                <a:effectLst/>
                <a:uLnTx/>
                <a:uFillTx/>
                <a:latin typeface="Calibri" pitchFamily="34" charset="0"/>
                <a:ea typeface="+mn-ea"/>
                <a:cs typeface="+mn-cs"/>
              </a:rPr>
              <a:t> region</a:t>
            </a:r>
          </a:p>
        </p:txBody>
      </p:sp>
      <p:sp>
        <p:nvSpPr>
          <p:cNvPr id="10" name="Rectangle 9"/>
          <p:cNvSpPr/>
          <p:nvPr/>
        </p:nvSpPr>
        <p:spPr>
          <a:xfrm>
            <a:off x="2057400" y="6598533"/>
            <a:ext cx="6172200" cy="261610"/>
          </a:xfrm>
          <a:prstGeom prst="rect">
            <a:avLst/>
          </a:prstGeom>
        </p:spPr>
        <p:txBody>
          <a:bodyPr wrap="square">
            <a:spAutoFit/>
          </a:bodyPr>
          <a:lstStyle/>
          <a:p>
            <a:r>
              <a:rPr lang="en-US" sz="1100" dirty="0" smtClean="0"/>
              <a:t>Source: S</a:t>
            </a:r>
            <a:r>
              <a:rPr lang="en-US" sz="1100" dirty="0"/>
              <a:t>. Al-Yahyai et al. / Renewable Energy 44 (2012) </a:t>
            </a:r>
            <a:r>
              <a:rPr lang="en-US" sz="1100" dirty="0" smtClean="0"/>
              <a:t>80-87</a:t>
            </a:r>
            <a:endParaRPr lang="en-US" sz="11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861" y="457200"/>
            <a:ext cx="384638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92906"/>
            <a:ext cx="3974767"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4F16932-FFA4-4086-A634-25FDF56713B1}" type="slidenum">
              <a:rPr lang="en-US" smtClean="0"/>
              <a:t>35</a:t>
            </a:fld>
            <a:endParaRPr lang="en-US"/>
          </a:p>
        </p:txBody>
      </p:sp>
      <p:sp>
        <p:nvSpPr>
          <p:cNvPr id="3" name="Date Placeholder 2"/>
          <p:cNvSpPr>
            <a:spLocks noGrp="1"/>
          </p:cNvSpPr>
          <p:nvPr>
            <p:ph type="dt" sz="half" idx="10"/>
          </p:nvPr>
        </p:nvSpPr>
        <p:spPr/>
        <p:txBody>
          <a:bodyPr/>
          <a:lstStyle/>
          <a:p>
            <a:r>
              <a:rPr lang="en-US" smtClean="0"/>
              <a:t>4/23/2019</a:t>
            </a:r>
            <a:endParaRPr lang="en-US"/>
          </a:p>
        </p:txBody>
      </p:sp>
    </p:spTree>
    <p:extLst>
      <p:ext uri="{BB962C8B-B14F-4D97-AF65-F5344CB8AC3E}">
        <p14:creationId xmlns:p14="http://schemas.microsoft.com/office/powerpoint/2010/main" val="297004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36</a:t>
            </a:fld>
            <a:endParaRPr lang="en-US"/>
          </a:p>
        </p:txBody>
      </p:sp>
      <p:sp>
        <p:nvSpPr>
          <p:cNvPr id="4" name="Title 3"/>
          <p:cNvSpPr txBox="1">
            <a:spLocks/>
          </p:cNvSpPr>
          <p:nvPr/>
        </p:nvSpPr>
        <p:spPr>
          <a:xfrm>
            <a:off x="533400" y="762000"/>
            <a:ext cx="7924800" cy="728004"/>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4400" smtClean="0">
                <a:solidFill>
                  <a:schemeClr val="accent1">
                    <a:lumMod val="75000"/>
                  </a:schemeClr>
                </a:solidFill>
                <a:effectLst>
                  <a:outerShdw blurRad="38100" dist="38100" dir="2700000" algn="tl">
                    <a:srgbClr val="000000">
                      <a:alpha val="43137"/>
                    </a:srgbClr>
                  </a:outerShdw>
                </a:effectLst>
              </a:rPr>
              <a:t>Outline</a:t>
            </a:r>
            <a:endParaRPr lang="en-US" sz="4400" dirty="0">
              <a:solidFill>
                <a:schemeClr val="accent1">
                  <a:lumMod val="75000"/>
                </a:schemeClr>
              </a:solidFill>
              <a:effectLst>
                <a:outerShdw blurRad="38100" dist="38100" dir="2700000" algn="tl">
                  <a:srgbClr val="000000">
                    <a:alpha val="43137"/>
                  </a:srgbClr>
                </a:outerShdw>
              </a:effectLst>
            </a:endParaRPr>
          </a:p>
        </p:txBody>
      </p:sp>
      <p:sp>
        <p:nvSpPr>
          <p:cNvPr id="5" name="Text Placeholder 7"/>
          <p:cNvSpPr txBox="1">
            <a:spLocks/>
          </p:cNvSpPr>
          <p:nvPr/>
        </p:nvSpPr>
        <p:spPr>
          <a:xfrm>
            <a:off x="533400" y="1371600"/>
            <a:ext cx="8229600" cy="44958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57200" indent="-457200">
              <a:lnSpc>
                <a:spcPct val="170000"/>
              </a:lnSpc>
              <a:buFont typeface="Arial" pitchFamily="34" charset="0"/>
              <a:buChar char="•"/>
            </a:pPr>
            <a:r>
              <a:rPr lang="en-US" sz="2800" dirty="0">
                <a:solidFill>
                  <a:schemeClr val="bg1">
                    <a:lumMod val="85000"/>
                  </a:schemeClr>
                </a:solidFill>
              </a:rPr>
              <a:t>Electricity Demand Characteristics in Oman</a:t>
            </a:r>
          </a:p>
          <a:p>
            <a:pPr marL="457200" indent="-457200">
              <a:lnSpc>
                <a:spcPct val="170000"/>
              </a:lnSpc>
              <a:buFont typeface="Arial" pitchFamily="34" charset="0"/>
              <a:buChar char="•"/>
            </a:pPr>
            <a:r>
              <a:rPr lang="en-US" sz="2800" dirty="0">
                <a:solidFill>
                  <a:schemeClr val="bg1">
                    <a:lumMod val="85000"/>
                  </a:schemeClr>
                </a:solidFill>
              </a:rPr>
              <a:t>Renewable </a:t>
            </a:r>
            <a:r>
              <a:rPr lang="en-US" sz="2800" dirty="0" smtClean="0">
                <a:solidFill>
                  <a:schemeClr val="bg1">
                    <a:lumMod val="85000"/>
                  </a:schemeClr>
                </a:solidFill>
              </a:rPr>
              <a:t>Energy Projects in Oman</a:t>
            </a:r>
          </a:p>
          <a:p>
            <a:pPr marL="457200" indent="-457200">
              <a:lnSpc>
                <a:spcPct val="170000"/>
              </a:lnSpc>
              <a:buFont typeface="Arial" pitchFamily="34" charset="0"/>
              <a:buChar char="•"/>
            </a:pPr>
            <a:r>
              <a:rPr lang="en-US" sz="2800" dirty="0" smtClean="0"/>
              <a:t>Energy Policies  in Oman</a:t>
            </a:r>
          </a:p>
          <a:p>
            <a:pPr marL="457200" indent="-457200">
              <a:lnSpc>
                <a:spcPct val="170000"/>
              </a:lnSpc>
              <a:buFont typeface="Arial" pitchFamily="34" charset="0"/>
              <a:buChar char="•"/>
            </a:pPr>
            <a:r>
              <a:rPr lang="en-US" sz="2800" dirty="0">
                <a:solidFill>
                  <a:schemeClr val="bg1">
                    <a:lumMod val="85000"/>
                  </a:schemeClr>
                </a:solidFill>
              </a:rPr>
              <a:t>Examples of SQU Research in RE</a:t>
            </a:r>
          </a:p>
          <a:p>
            <a:pPr marL="457200" indent="-457200">
              <a:lnSpc>
                <a:spcPct val="170000"/>
              </a:lnSpc>
              <a:buFont typeface="Arial" pitchFamily="34" charset="0"/>
              <a:buChar char="•"/>
            </a:pPr>
            <a:endParaRPr lang="en-US" sz="2800" dirty="0" smtClean="0"/>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782259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511175"/>
            <a:ext cx="6553200" cy="584200"/>
          </a:xfrm>
          <a:prstGeom prst="rect">
            <a:avLst/>
          </a:prstGeom>
        </p:spPr>
        <p:txBody>
          <a:bodyPr>
            <a:spAutoFit/>
          </a:bodyPr>
          <a:lstStyle/>
          <a:p>
            <a:pPr algn="ctr" rtl="1" eaLnBrk="0" hangingPunct="0">
              <a:tabLst>
                <a:tab pos="8169275" algn="l"/>
              </a:tabLst>
              <a:defRPr/>
            </a:pPr>
            <a:r>
              <a:rPr lang="en-US" sz="2800" b="1" dirty="0">
                <a:solidFill>
                  <a:srgbClr val="0000FF"/>
                </a:solidFill>
                <a:effectLst>
                  <a:outerShdw blurRad="38100" dist="38100" dir="2700000" algn="tl">
                    <a:srgbClr val="C0C0C0"/>
                  </a:outerShdw>
                </a:effectLst>
                <a:cs typeface="Tahoma" pitchFamily="34" charset="0"/>
              </a:rPr>
              <a:t>	</a:t>
            </a:r>
            <a:r>
              <a:rPr lang="en-US" sz="3200" dirty="0"/>
              <a:t> Energy Policy  in Oman</a:t>
            </a:r>
          </a:p>
        </p:txBody>
      </p:sp>
      <p:sp>
        <p:nvSpPr>
          <p:cNvPr id="5" name="Rectangle 4"/>
          <p:cNvSpPr>
            <a:spLocks noChangeArrowheads="1"/>
          </p:cNvSpPr>
          <p:nvPr/>
        </p:nvSpPr>
        <p:spPr bwMode="auto">
          <a:xfrm>
            <a:off x="244475" y="1447800"/>
            <a:ext cx="8534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eaLnBrk="1" hangingPunct="1">
              <a:spcBef>
                <a:spcPct val="0"/>
              </a:spcBef>
              <a:buClrTx/>
              <a:buSzTx/>
              <a:buFont typeface="Arial" pitchFamily="34" charset="0"/>
              <a:buChar char="•"/>
            </a:pPr>
            <a:r>
              <a:rPr lang="en-US" altLang="en-US" sz="2400" dirty="0">
                <a:solidFill>
                  <a:srgbClr val="FF0000"/>
                </a:solidFill>
              </a:rPr>
              <a:t>In March 2013, the Authority for Electricity Regulation has implemented new requirements to support the deployment of renewable energy technologies in rural areas. RAEC is now required to include a component (25%) of renewable energy technology (solar or wind) in each project submitted to the Authority. </a:t>
            </a:r>
          </a:p>
          <a:p>
            <a:pPr algn="just" rtl="0" eaLnBrk="1" hangingPunct="1">
              <a:spcBef>
                <a:spcPct val="0"/>
              </a:spcBef>
              <a:buClrTx/>
              <a:buSzTx/>
              <a:buFont typeface="Arial" pitchFamily="34" charset="0"/>
              <a:buChar char="•"/>
            </a:pPr>
            <a:endParaRPr lang="en-US" altLang="en-US" sz="2400" dirty="0">
              <a:solidFill>
                <a:srgbClr val="FF0000"/>
              </a:solidFill>
            </a:endParaRPr>
          </a:p>
          <a:p>
            <a:pPr algn="just" rtl="0" eaLnBrk="1" hangingPunct="1">
              <a:spcBef>
                <a:spcPct val="0"/>
              </a:spcBef>
              <a:buClrTx/>
              <a:buSzTx/>
              <a:buFont typeface="Arial" pitchFamily="34" charset="0"/>
              <a:buChar char="•"/>
            </a:pPr>
            <a:endParaRPr lang="en-US" altLang="en-US" sz="2400" dirty="0">
              <a:solidFill>
                <a:srgbClr val="FF0000"/>
              </a:solidFill>
            </a:endParaRPr>
          </a:p>
          <a:p>
            <a:pPr algn="just" rtl="0" eaLnBrk="1" hangingPunct="1">
              <a:spcBef>
                <a:spcPct val="0"/>
              </a:spcBef>
              <a:buClrTx/>
              <a:buSzTx/>
              <a:buFont typeface="Arial" pitchFamily="34" charset="0"/>
              <a:buChar char="•"/>
            </a:pPr>
            <a:r>
              <a:rPr lang="en-US" altLang="en-US" sz="2400" dirty="0">
                <a:solidFill>
                  <a:srgbClr val="FF0000"/>
                </a:solidFill>
              </a:rPr>
              <a:t>In January 2015, the industrial price for natural gas has been doubled.</a:t>
            </a:r>
          </a:p>
        </p:txBody>
      </p:sp>
      <p:sp>
        <p:nvSpPr>
          <p:cNvPr id="30724" name="Rectangle 1"/>
          <p:cNvSpPr>
            <a:spLocks noChangeArrowheads="1"/>
          </p:cNvSpPr>
          <p:nvPr/>
        </p:nvSpPr>
        <p:spPr bwMode="auto">
          <a:xfrm>
            <a:off x="1247775" y="6624638"/>
            <a:ext cx="7162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900"/>
              <a:t>Source: http://www.voanews.com/content/oman-household-generation-solar-power/3259041.html</a:t>
            </a:r>
          </a:p>
        </p:txBody>
      </p:sp>
      <p:sp>
        <p:nvSpPr>
          <p:cNvPr id="2" name="Slide Number Placeholder 1"/>
          <p:cNvSpPr>
            <a:spLocks noGrp="1"/>
          </p:cNvSpPr>
          <p:nvPr>
            <p:ph type="sldNum" sz="quarter" idx="12"/>
          </p:nvPr>
        </p:nvSpPr>
        <p:spPr/>
        <p:txBody>
          <a:bodyPr/>
          <a:lstStyle/>
          <a:p>
            <a:fld id="{64F16932-FFA4-4086-A634-25FDF56713B1}" type="slidenum">
              <a:rPr lang="en-US" smtClean="0"/>
              <a:t>37</a:t>
            </a:fld>
            <a:endParaRPr lang="en-US"/>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965404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050925"/>
            <a:ext cx="8778875" cy="5402263"/>
          </a:xfrm>
          <a:prstGeom prst="rect">
            <a:avLst/>
          </a:prstGeom>
        </p:spPr>
        <p:txBody>
          <a:bodyPr>
            <a:spAutoFit/>
          </a:bodyPr>
          <a:lstStyle/>
          <a:p>
            <a:pPr marL="342900" indent="-342900" algn="just">
              <a:buFont typeface="Arial" pitchFamily="34" charset="0"/>
              <a:buChar char="•"/>
              <a:defRPr/>
            </a:pPr>
            <a:endParaRPr lang="en-US" sz="2400" dirty="0"/>
          </a:p>
          <a:p>
            <a:pPr marL="342900" indent="-342900" algn="just">
              <a:buFont typeface="Arial" pitchFamily="34" charset="0"/>
              <a:buChar char="•"/>
              <a:defRPr/>
            </a:pPr>
            <a:r>
              <a:rPr lang="en-US" sz="2400" dirty="0">
                <a:solidFill>
                  <a:srgbClr val="FF0000"/>
                </a:solidFill>
              </a:rPr>
              <a:t>In Mid January 2016  Oman reformed the fuel pricing policy by adopting a mechanism to adjust monthly gasoline and diesel prices against an international price benchmark.</a:t>
            </a:r>
          </a:p>
          <a:p>
            <a:pPr marL="342900" indent="-342900" algn="just">
              <a:buFont typeface="Arial" pitchFamily="34" charset="0"/>
              <a:buChar char="•"/>
              <a:defRPr/>
            </a:pPr>
            <a:endParaRPr lang="en-US" sz="2400" dirty="0">
              <a:solidFill>
                <a:srgbClr val="FF0000"/>
              </a:solidFill>
            </a:endParaRPr>
          </a:p>
          <a:p>
            <a:pPr marL="342900" indent="-342900" algn="just">
              <a:buFont typeface="Arial" pitchFamily="34" charset="0"/>
              <a:buChar char="•"/>
              <a:defRPr/>
            </a:pPr>
            <a:r>
              <a:rPr lang="en-US" sz="2400" dirty="0">
                <a:solidFill>
                  <a:srgbClr val="FF0000"/>
                </a:solidFill>
              </a:rPr>
              <a:t>Distribution companies  started to  implement Digital metering.</a:t>
            </a:r>
          </a:p>
          <a:p>
            <a:pPr marL="342900" indent="-342900" algn="just">
              <a:buFont typeface="Arial" pitchFamily="34" charset="0"/>
              <a:buChar char="•"/>
              <a:defRPr/>
            </a:pPr>
            <a:endParaRPr lang="en-US" sz="2400" dirty="0">
              <a:solidFill>
                <a:srgbClr val="FF0000"/>
              </a:solidFill>
            </a:endParaRPr>
          </a:p>
          <a:p>
            <a:pPr marL="342900" indent="-342900" algn="just">
              <a:buFont typeface="Arial" pitchFamily="34" charset="0"/>
              <a:buChar char="•"/>
              <a:defRPr/>
            </a:pPr>
            <a:r>
              <a:rPr lang="en-US" sz="2400" dirty="0">
                <a:solidFill>
                  <a:srgbClr val="FF0000"/>
                </a:solidFill>
              </a:rPr>
              <a:t>Energy labeling and minimum energy performance requirements for air-conditioners are approved.</a:t>
            </a:r>
          </a:p>
          <a:p>
            <a:pPr marL="342900" indent="-342900" algn="just">
              <a:buFont typeface="Arial" pitchFamily="34" charset="0"/>
              <a:buChar char="•"/>
              <a:defRPr/>
            </a:pPr>
            <a:endParaRPr lang="en-US" sz="2400" dirty="0">
              <a:solidFill>
                <a:srgbClr val="FF0000"/>
              </a:solidFill>
            </a:endParaRPr>
          </a:p>
          <a:p>
            <a:pPr marL="342900" indent="-342900" algn="just">
              <a:buFont typeface="Arial" pitchFamily="34" charset="0"/>
              <a:buChar char="•"/>
              <a:defRPr/>
            </a:pPr>
            <a:r>
              <a:rPr lang="en-US" sz="2400" dirty="0">
                <a:solidFill>
                  <a:schemeClr val="accent6"/>
                </a:solidFill>
              </a:rPr>
              <a:t>Oman will cut greenhouse gas (GHG) emissions by two per cent by 2030 down from a projected level.</a:t>
            </a:r>
            <a:r>
              <a:rPr lang="en-US" sz="2400" dirty="0"/>
              <a:t/>
            </a:r>
            <a:br>
              <a:rPr lang="en-US" sz="2400" dirty="0"/>
            </a:br>
            <a:endParaRPr lang="en-US" sz="2400" dirty="0"/>
          </a:p>
          <a:p>
            <a:pPr marL="342900" indent="-342900" algn="just">
              <a:buFont typeface="Arial" pitchFamily="34" charset="0"/>
              <a:buChar char="•"/>
              <a:defRPr/>
            </a:pPr>
            <a:r>
              <a:rPr lang="en-US" sz="900" dirty="0"/>
              <a:t>Source: http://www.muscatdaily.com/Archive/Oman/Oman-vows-to-cut-greenhouse-gas-emissions-by-2-from-2020-4ei7</a:t>
            </a:r>
          </a:p>
        </p:txBody>
      </p:sp>
      <p:sp>
        <p:nvSpPr>
          <p:cNvPr id="4" name="Rectangle 3"/>
          <p:cNvSpPr/>
          <p:nvPr/>
        </p:nvSpPr>
        <p:spPr>
          <a:xfrm>
            <a:off x="1295400" y="457200"/>
            <a:ext cx="8305800" cy="584200"/>
          </a:xfrm>
          <a:prstGeom prst="rect">
            <a:avLst/>
          </a:prstGeom>
        </p:spPr>
        <p:txBody>
          <a:bodyPr>
            <a:spAutoFit/>
          </a:bodyPr>
          <a:lstStyle/>
          <a:p>
            <a:pPr algn="ctr" rtl="1" eaLnBrk="0" hangingPunct="0">
              <a:tabLst>
                <a:tab pos="8169275" algn="l"/>
              </a:tabLst>
              <a:defRPr/>
            </a:pPr>
            <a:r>
              <a:rPr lang="en-US" sz="2800" b="1" dirty="0">
                <a:solidFill>
                  <a:srgbClr val="0000FF"/>
                </a:solidFill>
                <a:effectLst>
                  <a:outerShdw blurRad="38100" dist="38100" dir="2700000" algn="tl">
                    <a:srgbClr val="C0C0C0"/>
                  </a:outerShdw>
                </a:effectLst>
                <a:cs typeface="Tahoma" pitchFamily="34" charset="0"/>
              </a:rPr>
              <a:t>	</a:t>
            </a:r>
            <a:r>
              <a:rPr lang="en-US" sz="3200" dirty="0"/>
              <a:t> Energy Policy  in Oman (Cont.)</a:t>
            </a:r>
          </a:p>
        </p:txBody>
      </p:sp>
      <p:sp>
        <p:nvSpPr>
          <p:cNvPr id="2" name="Slide Number Placeholder 1"/>
          <p:cNvSpPr>
            <a:spLocks noGrp="1"/>
          </p:cNvSpPr>
          <p:nvPr>
            <p:ph type="sldNum" sz="quarter" idx="12"/>
          </p:nvPr>
        </p:nvSpPr>
        <p:spPr/>
        <p:txBody>
          <a:bodyPr/>
          <a:lstStyle/>
          <a:p>
            <a:fld id="{64F16932-FFA4-4086-A634-25FDF56713B1}" type="slidenum">
              <a:rPr lang="en-US" smtClean="0"/>
              <a:t>38</a:t>
            </a:fld>
            <a:endParaRPr lang="en-US"/>
          </a:p>
        </p:txBody>
      </p:sp>
      <p:sp>
        <p:nvSpPr>
          <p:cNvPr id="5" name="Date Placeholder 4"/>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306228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81000"/>
            <a:ext cx="8305800" cy="584200"/>
          </a:xfrm>
          <a:prstGeom prst="rect">
            <a:avLst/>
          </a:prstGeom>
        </p:spPr>
        <p:txBody>
          <a:bodyPr>
            <a:spAutoFit/>
          </a:bodyPr>
          <a:lstStyle/>
          <a:p>
            <a:pPr algn="ctr" rtl="1" eaLnBrk="0" hangingPunct="0">
              <a:tabLst>
                <a:tab pos="8169275" algn="l"/>
              </a:tabLst>
              <a:defRPr/>
            </a:pPr>
            <a:r>
              <a:rPr lang="en-US" sz="2800" b="1" dirty="0">
                <a:solidFill>
                  <a:srgbClr val="0000FF"/>
                </a:solidFill>
                <a:effectLst>
                  <a:outerShdw blurRad="38100" dist="38100" dir="2700000" algn="tl">
                    <a:srgbClr val="C0C0C0"/>
                  </a:outerShdw>
                </a:effectLst>
                <a:cs typeface="Tahoma" pitchFamily="34" charset="0"/>
              </a:rPr>
              <a:t>	</a:t>
            </a:r>
            <a:r>
              <a:rPr lang="en-US" sz="3200" dirty="0"/>
              <a:t> Energy Policy  in Oman (Cont.)</a:t>
            </a:r>
          </a:p>
        </p:txBody>
      </p:sp>
      <p:sp>
        <p:nvSpPr>
          <p:cNvPr id="5" name="Rectangle 4"/>
          <p:cNvSpPr/>
          <p:nvPr/>
        </p:nvSpPr>
        <p:spPr>
          <a:xfrm>
            <a:off x="39688" y="1295400"/>
            <a:ext cx="8994775" cy="4402138"/>
          </a:xfrm>
          <a:prstGeom prst="rect">
            <a:avLst/>
          </a:prstGeom>
        </p:spPr>
        <p:txBody>
          <a:bodyPr>
            <a:spAutoFit/>
          </a:bodyPr>
          <a:lstStyle/>
          <a:p>
            <a:pPr marL="342900" indent="-342900" algn="just">
              <a:buFont typeface="Arial" pitchFamily="34" charset="0"/>
              <a:buChar char="•"/>
              <a:defRPr/>
            </a:pPr>
            <a:r>
              <a:rPr lang="en-US" sz="2000" dirty="0">
                <a:solidFill>
                  <a:srgbClr val="FF0000"/>
                </a:solidFill>
              </a:rPr>
              <a:t>In March 2016, the Authority for Electricity Regulation announced the establishment of a program to encourage households to generate power using PV solar roof  panels and feed it into the national grid.</a:t>
            </a:r>
          </a:p>
          <a:p>
            <a:pPr marL="342900" indent="-342900" algn="just">
              <a:buFont typeface="Arial" pitchFamily="34" charset="0"/>
              <a:buChar char="•"/>
              <a:defRPr/>
            </a:pPr>
            <a:endParaRPr lang="en-US" sz="2000" dirty="0">
              <a:solidFill>
                <a:srgbClr val="FF0000"/>
              </a:solidFill>
            </a:endParaRPr>
          </a:p>
          <a:p>
            <a:pPr marL="342900" indent="-342900" algn="just">
              <a:buFont typeface="Arial" pitchFamily="34" charset="0"/>
              <a:buChar char="•"/>
              <a:defRPr/>
            </a:pPr>
            <a:r>
              <a:rPr lang="en-US" sz="2000" dirty="0"/>
              <a:t> October 2016, The Authority for Electricity Regulation announced the implementation of new energy tariff for large consumer (industrial, government and commercial customers) “cost reflective tariff”. </a:t>
            </a:r>
            <a:endParaRPr lang="en-US" sz="2000" dirty="0">
              <a:solidFill>
                <a:srgbClr val="FF0000"/>
              </a:solidFill>
            </a:endParaRPr>
          </a:p>
          <a:p>
            <a:pPr marL="342900" indent="-342900" algn="just">
              <a:buFont typeface="Arial" pitchFamily="34" charset="0"/>
              <a:buChar char="•"/>
              <a:defRPr/>
            </a:pPr>
            <a:endParaRPr lang="en-US" sz="2000" dirty="0">
              <a:solidFill>
                <a:srgbClr val="FF0000"/>
              </a:solidFill>
            </a:endParaRPr>
          </a:p>
          <a:p>
            <a:pPr>
              <a:defRPr/>
            </a:pPr>
            <a:endParaRPr lang="en-US" sz="2000" dirty="0">
              <a:solidFill>
                <a:srgbClr val="000000"/>
              </a:solidFill>
              <a:latin typeface="Calibri"/>
            </a:endParaRPr>
          </a:p>
          <a:p>
            <a:pPr marL="342900" indent="-342900" algn="just">
              <a:buFont typeface="Arial" pitchFamily="34" charset="0"/>
              <a:buChar char="•"/>
              <a:defRPr/>
            </a:pPr>
            <a:r>
              <a:rPr lang="en-US" sz="2000" dirty="0">
                <a:solidFill>
                  <a:srgbClr val="000000"/>
                </a:solidFill>
                <a:latin typeface="Calibri"/>
              </a:rPr>
              <a:t> In January 2017, The Authority for Electricity Regulation announced the completion of the final draft of the Standards for small scale Grid-Connected Solar PV Systems. The new Standards define the requirements to be fulfilled by solar PV generating plants which intend to operate in parallel with the distribution networks. #</a:t>
            </a:r>
            <a:r>
              <a:rPr lang="en-US" sz="2000" dirty="0">
                <a:solidFill>
                  <a:srgbClr val="FF0000"/>
                </a:solidFill>
              </a:rPr>
              <a:t> </a:t>
            </a:r>
          </a:p>
        </p:txBody>
      </p:sp>
      <p:sp>
        <p:nvSpPr>
          <p:cNvPr id="32772" name="Rectangle 1"/>
          <p:cNvSpPr>
            <a:spLocks noChangeArrowheads="1"/>
          </p:cNvSpPr>
          <p:nvPr/>
        </p:nvSpPr>
        <p:spPr bwMode="auto">
          <a:xfrm>
            <a:off x="39688" y="6208713"/>
            <a:ext cx="8915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000"/>
              <a:t># Source: </a:t>
            </a:r>
            <a:r>
              <a:rPr lang="en-US" altLang="en-US" sz="1000">
                <a:hlinkClick r:id="rId2"/>
              </a:rPr>
              <a:t>http://aer-oman.org/pdfs/press_releasesolar2017.pdf</a:t>
            </a:r>
            <a:r>
              <a:rPr lang="en-US" altLang="en-US" sz="1000"/>
              <a:t> </a:t>
            </a:r>
          </a:p>
        </p:txBody>
      </p:sp>
      <p:sp>
        <p:nvSpPr>
          <p:cNvPr id="2" name="Slide Number Placeholder 1"/>
          <p:cNvSpPr>
            <a:spLocks noGrp="1"/>
          </p:cNvSpPr>
          <p:nvPr>
            <p:ph type="sldNum" sz="quarter" idx="12"/>
          </p:nvPr>
        </p:nvSpPr>
        <p:spPr/>
        <p:txBody>
          <a:bodyPr/>
          <a:lstStyle/>
          <a:p>
            <a:fld id="{64F16932-FFA4-4086-A634-25FDF56713B1}" type="slidenum">
              <a:rPr lang="en-US" smtClean="0"/>
              <a:t>39</a:t>
            </a:fld>
            <a:endParaRPr lang="en-US"/>
          </a:p>
        </p:txBody>
      </p:sp>
      <p:sp>
        <p:nvSpPr>
          <p:cNvPr id="4" name="Date Placeholder 3"/>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09932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Rectangle 303"/>
          <p:cNvSpPr/>
          <p:nvPr/>
        </p:nvSpPr>
        <p:spPr>
          <a:xfrm>
            <a:off x="152400" y="1734234"/>
            <a:ext cx="4495800" cy="646331"/>
          </a:xfrm>
          <a:prstGeom prst="rect">
            <a:avLst/>
          </a:prstGeom>
        </p:spPr>
        <p:txBody>
          <a:bodyPr wrap="square">
            <a:spAutoFit/>
          </a:bodyPr>
          <a:lstStyle/>
          <a:p>
            <a:pPr algn="l"/>
            <a:r>
              <a:rPr lang="en-GB" b="1" dirty="0" smtClean="0">
                <a:solidFill>
                  <a:srgbClr val="FF0000"/>
                </a:solidFill>
              </a:rPr>
              <a:t>86% of the drinkable water is coming from desalination plants</a:t>
            </a:r>
            <a:endParaRPr lang="en-US" b="1" dirty="0" smtClean="0">
              <a:solidFill>
                <a:srgbClr val="FF0000"/>
              </a:solidFill>
            </a:endParaRPr>
          </a:p>
        </p:txBody>
      </p:sp>
      <p:sp>
        <p:nvSpPr>
          <p:cNvPr id="305" name="Rectangle 304"/>
          <p:cNvSpPr/>
          <p:nvPr/>
        </p:nvSpPr>
        <p:spPr>
          <a:xfrm>
            <a:off x="914400" y="-185158"/>
            <a:ext cx="6780212" cy="584775"/>
          </a:xfrm>
          <a:prstGeom prst="rect">
            <a:avLst/>
          </a:prstGeom>
        </p:spPr>
        <p:txBody>
          <a:bodyPr wrap="square">
            <a:spAutoFit/>
          </a:bodyPr>
          <a:lstStyle/>
          <a:p>
            <a:pPr algn="ctr">
              <a:defRPr/>
            </a:pPr>
            <a:r>
              <a:rPr lang="en-GB" sz="3200" dirty="0" smtClean="0"/>
              <a:t>Water Production</a:t>
            </a:r>
            <a:endParaRPr lang="en-US" sz="3200" dirty="0"/>
          </a:p>
        </p:txBody>
      </p:sp>
      <p:sp>
        <p:nvSpPr>
          <p:cNvPr id="307" name="Rectangle 306"/>
          <p:cNvSpPr/>
          <p:nvPr/>
        </p:nvSpPr>
        <p:spPr>
          <a:xfrm>
            <a:off x="304800" y="3886200"/>
            <a:ext cx="4117217" cy="584775"/>
          </a:xfrm>
          <a:prstGeom prst="rect">
            <a:avLst/>
          </a:prstGeom>
        </p:spPr>
        <p:txBody>
          <a:bodyPr wrap="none">
            <a:spAutoFit/>
          </a:bodyPr>
          <a:lstStyle/>
          <a:p>
            <a:endParaRPr lang="en-GB" sz="1600" b="1" dirty="0" smtClean="0">
              <a:solidFill>
                <a:srgbClr val="FF0000"/>
              </a:solidFill>
            </a:endParaRPr>
          </a:p>
          <a:p>
            <a:r>
              <a:rPr lang="en-GB" sz="1600" b="1" dirty="0" smtClean="0">
                <a:solidFill>
                  <a:srgbClr val="FF0000"/>
                </a:solidFill>
              </a:rPr>
              <a:t>Water subsidy reached</a:t>
            </a:r>
            <a:r>
              <a:rPr lang="en-GB" sz="1600" b="1" dirty="0">
                <a:solidFill>
                  <a:srgbClr val="FF0000"/>
                </a:solidFill>
              </a:rPr>
              <a:t> 172 </a:t>
            </a:r>
            <a:r>
              <a:rPr lang="en-GB" sz="1600" b="1" dirty="0" smtClean="0">
                <a:solidFill>
                  <a:srgbClr val="FF0000"/>
                </a:solidFill>
              </a:rPr>
              <a:t>million in 2017</a:t>
            </a:r>
            <a:endParaRPr lang="en-US" sz="1600" b="1" dirty="0" smtClean="0">
              <a:solidFill>
                <a:srgbClr val="FF0000"/>
              </a:solidFill>
            </a:endParaRPr>
          </a:p>
        </p:txBody>
      </p:sp>
      <p:sp>
        <p:nvSpPr>
          <p:cNvPr id="3" name="Slide Number Placeholder 2"/>
          <p:cNvSpPr>
            <a:spLocks noGrp="1"/>
          </p:cNvSpPr>
          <p:nvPr>
            <p:ph type="sldNum" sz="quarter" idx="12"/>
          </p:nvPr>
        </p:nvSpPr>
        <p:spPr/>
        <p:txBody>
          <a:bodyPr/>
          <a:lstStyle/>
          <a:p>
            <a:fld id="{64F16932-FFA4-4086-A634-25FDF56713B1}" type="slidenum">
              <a:rPr lang="en-US" smtClean="0"/>
              <a:t>4</a:t>
            </a:fld>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908" y="311436"/>
            <a:ext cx="4562092" cy="311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002" y="3328791"/>
            <a:ext cx="4399398" cy="352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4"/>
          <p:cNvSpPr>
            <a:spLocks noChangeArrowheads="1"/>
          </p:cNvSpPr>
          <p:nvPr/>
        </p:nvSpPr>
        <p:spPr bwMode="auto">
          <a:xfrm>
            <a:off x="1295401" y="6305550"/>
            <a:ext cx="73310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t>Source:  </a:t>
            </a:r>
            <a:r>
              <a:rPr lang="en-US" sz="1100" dirty="0" err="1" smtClean="0"/>
              <a:t>Diam</a:t>
            </a:r>
            <a:r>
              <a:rPr lang="en-US" sz="1100" dirty="0" smtClean="0"/>
              <a:t> </a:t>
            </a:r>
            <a:r>
              <a:rPr lang="en-US" sz="1100" dirty="0"/>
              <a:t> </a:t>
            </a:r>
            <a:r>
              <a:rPr lang="en-US" sz="1100" dirty="0" smtClean="0"/>
              <a:t>Annual </a:t>
            </a:r>
            <a:r>
              <a:rPr lang="en-US" sz="1100" dirty="0"/>
              <a:t>Report </a:t>
            </a:r>
            <a:r>
              <a:rPr lang="en-US" sz="1100" dirty="0" smtClean="0"/>
              <a:t>2017</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662614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1"/>
          </p:nvPr>
        </p:nvSpPr>
        <p:spPr>
          <a:xfrm>
            <a:off x="5503862" y="6410391"/>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A266AA38-5EFF-4BD8-9A3A-14C3F7C5FE51}" type="slidenum">
              <a:rPr lang="ar-OM" altLang="en-US" sz="1400" smtClean="0"/>
              <a:pPr rtl="0" eaLnBrk="1" hangingPunct="1">
                <a:spcBef>
                  <a:spcPct val="0"/>
                </a:spcBef>
                <a:buClrTx/>
                <a:buSzTx/>
                <a:buFontTx/>
                <a:buNone/>
              </a:pPr>
              <a:t>40</a:t>
            </a:fld>
            <a:endParaRPr lang="en-US" altLang="en-US" sz="1400" dirty="0" smtClean="0"/>
          </a:p>
        </p:txBody>
      </p:sp>
      <p:sp>
        <p:nvSpPr>
          <p:cNvPr id="3" name="Rectangle 2"/>
          <p:cNvSpPr/>
          <p:nvPr/>
        </p:nvSpPr>
        <p:spPr>
          <a:xfrm>
            <a:off x="1103313" y="6350"/>
            <a:ext cx="8305800" cy="584200"/>
          </a:xfrm>
          <a:prstGeom prst="rect">
            <a:avLst/>
          </a:prstGeom>
        </p:spPr>
        <p:txBody>
          <a:bodyPr>
            <a:spAutoFit/>
          </a:bodyPr>
          <a:lstStyle/>
          <a:p>
            <a:pPr algn="ctr" rtl="1" eaLnBrk="0" hangingPunct="0">
              <a:tabLst>
                <a:tab pos="8169275" algn="l"/>
              </a:tabLst>
              <a:defRPr/>
            </a:pPr>
            <a:r>
              <a:rPr lang="en-US" sz="2800" b="1" dirty="0">
                <a:solidFill>
                  <a:srgbClr val="0000FF"/>
                </a:solidFill>
                <a:effectLst>
                  <a:outerShdw blurRad="38100" dist="38100" dir="2700000" algn="tl">
                    <a:srgbClr val="C0C0C0"/>
                  </a:outerShdw>
                </a:effectLst>
                <a:cs typeface="Tahoma" pitchFamily="34" charset="0"/>
              </a:rPr>
              <a:t>	</a:t>
            </a:r>
            <a:r>
              <a:rPr lang="en-US" sz="3200" dirty="0"/>
              <a:t> Energy Policy  in Oman (Cont.)</a:t>
            </a:r>
          </a:p>
        </p:txBody>
      </p:sp>
      <p:sp>
        <p:nvSpPr>
          <p:cNvPr id="4" name="Rectangle 3"/>
          <p:cNvSpPr/>
          <p:nvPr/>
        </p:nvSpPr>
        <p:spPr>
          <a:xfrm>
            <a:off x="6896100" y="923925"/>
            <a:ext cx="2247900" cy="5632450"/>
          </a:xfrm>
          <a:prstGeom prst="rect">
            <a:avLst/>
          </a:prstGeom>
        </p:spPr>
        <p:txBody>
          <a:bodyPr>
            <a:spAutoFit/>
          </a:bodyPr>
          <a:lstStyle/>
          <a:p>
            <a:pPr algn="just">
              <a:defRPr/>
            </a:pPr>
            <a:r>
              <a:rPr lang="en-US" sz="2000" dirty="0">
                <a:solidFill>
                  <a:srgbClr val="FF0000"/>
                </a:solidFill>
                <a:cs typeface="+mj-cs"/>
              </a:rPr>
              <a:t>SAHIM 1  was announced in May 2017. </a:t>
            </a:r>
            <a:r>
              <a:rPr lang="en-US" sz="2000" dirty="0">
                <a:cs typeface="+mj-cs"/>
              </a:rPr>
              <a:t>It allows larger households and businesses who install rooftop PV solar systems, at their own cost, to be </a:t>
            </a:r>
            <a:r>
              <a:rPr lang="en-US" sz="2000" dirty="0">
                <a:solidFill>
                  <a:srgbClr val="FF0000"/>
                </a:solidFill>
                <a:cs typeface="+mj-cs"/>
              </a:rPr>
              <a:t>compensated for PV electricity </a:t>
            </a:r>
            <a:r>
              <a:rPr lang="en-US" sz="2000" dirty="0">
                <a:cs typeface="+mj-cs"/>
              </a:rPr>
              <a:t>exported to a licensed system at the relevant approved </a:t>
            </a:r>
            <a:r>
              <a:rPr lang="en-US" sz="2000" dirty="0">
                <a:solidFill>
                  <a:srgbClr val="FF0000"/>
                </a:solidFill>
                <a:cs typeface="+mj-cs"/>
              </a:rPr>
              <a:t>Bulk Supply Tariff</a:t>
            </a:r>
          </a:p>
          <a:p>
            <a:pPr marL="285750" indent="-285750" algn="just">
              <a:buFont typeface="Arial" panose="020B0604020202020204" pitchFamily="34" charset="0"/>
              <a:buChar char="•"/>
              <a:defRPr/>
            </a:pPr>
            <a:endParaRPr lang="en-US" sz="2000" dirty="0">
              <a:cs typeface="+mj-cs"/>
            </a:endParaRPr>
          </a:p>
          <a:p>
            <a:pPr marL="285750" indent="-285750" algn="just">
              <a:buFont typeface="Arial" panose="020B0604020202020204" pitchFamily="34" charset="0"/>
              <a:buChar char="•"/>
              <a:defRPr/>
            </a:pPr>
            <a:endParaRPr lang="en-US" sz="2000" dirty="0">
              <a:cs typeface="+mj-cs"/>
            </a:endParaRPr>
          </a:p>
        </p:txBody>
      </p:sp>
      <p:sp>
        <p:nvSpPr>
          <p:cNvPr id="33797" name="Rectangle 4"/>
          <p:cNvSpPr>
            <a:spLocks noChangeArrowheads="1"/>
          </p:cNvSpPr>
          <p:nvPr/>
        </p:nvSpPr>
        <p:spPr bwMode="auto">
          <a:xfrm>
            <a:off x="561975" y="6561138"/>
            <a:ext cx="8185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100" dirty="0"/>
              <a:t>Source: AER, website </a:t>
            </a:r>
          </a:p>
        </p:txBody>
      </p:sp>
      <p:pic>
        <p:nvPicPr>
          <p:cNvPr id="3379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783"/>
            <a:ext cx="6786563"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a:xfrm>
            <a:off x="95250" y="6227829"/>
            <a:ext cx="2133600" cy="365125"/>
          </a:xfrm>
        </p:spPr>
        <p:txBody>
          <a:bodyPr/>
          <a:lstStyle/>
          <a:p>
            <a:r>
              <a:rPr lang="en-US" dirty="0" smtClean="0"/>
              <a:t>4/23/2019</a:t>
            </a:r>
            <a:endParaRPr lang="en-US" dirty="0"/>
          </a:p>
        </p:txBody>
      </p:sp>
    </p:spTree>
    <p:extLst>
      <p:ext uri="{BB962C8B-B14F-4D97-AF65-F5344CB8AC3E}">
        <p14:creationId xmlns:p14="http://schemas.microsoft.com/office/powerpoint/2010/main" val="3215187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1"/>
          </p:nvPr>
        </p:nvSpPr>
        <p:spPr>
          <a:xfrm>
            <a:off x="5753100" y="6492875"/>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9502CDC3-4343-4542-9352-B87219D29D54}" type="slidenum">
              <a:rPr lang="ar-OM" altLang="en-US" sz="1400" smtClean="0"/>
              <a:pPr rtl="0" eaLnBrk="1" hangingPunct="1">
                <a:spcBef>
                  <a:spcPct val="0"/>
                </a:spcBef>
                <a:buClrTx/>
                <a:buSzTx/>
                <a:buFontTx/>
                <a:buNone/>
              </a:pPr>
              <a:t>41</a:t>
            </a:fld>
            <a:endParaRPr lang="en-US" altLang="en-US" sz="1400" dirty="0" smtClean="0"/>
          </a:p>
        </p:txBody>
      </p:sp>
      <p:sp>
        <p:nvSpPr>
          <p:cNvPr id="34819" name="Rectangle 2"/>
          <p:cNvSpPr>
            <a:spLocks noChangeArrowheads="1"/>
          </p:cNvSpPr>
          <p:nvPr/>
        </p:nvSpPr>
        <p:spPr bwMode="auto">
          <a:xfrm>
            <a:off x="173038" y="1295400"/>
            <a:ext cx="85740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eaLnBrk="1" hangingPunct="1">
              <a:spcBef>
                <a:spcPct val="0"/>
              </a:spcBef>
              <a:buClrTx/>
              <a:buSzTx/>
              <a:buFont typeface="Arial" pitchFamily="34" charset="0"/>
              <a:buChar char="•"/>
            </a:pPr>
            <a:r>
              <a:rPr lang="en-US" altLang="en-US" sz="2400" dirty="0" smtClean="0">
                <a:solidFill>
                  <a:srgbClr val="FF0000"/>
                </a:solidFill>
              </a:rPr>
              <a:t>SAHIM </a:t>
            </a:r>
            <a:r>
              <a:rPr lang="en-US" altLang="en-US" sz="2400" dirty="0">
                <a:solidFill>
                  <a:srgbClr val="FF0000"/>
                </a:solidFill>
              </a:rPr>
              <a:t>2 was announced in May 2018. It aims to drive the wide-scale deployment of small PV systems (3kWp – 5kWp) for around 10% to 30% of residential Premises in Oman.  The costs of procuring, installing, operating and maintaining of residential PV systems will be met by private sector entities who will recover related costs through contracts with Licensed Suppliers</a:t>
            </a:r>
            <a:r>
              <a:rPr lang="en-US" altLang="en-US" sz="2400" dirty="0" smtClean="0">
                <a:solidFill>
                  <a:srgbClr val="FF0000"/>
                </a:solidFill>
              </a:rPr>
              <a:t>.</a:t>
            </a:r>
          </a:p>
          <a:p>
            <a:pPr marL="0" indent="0" algn="just" rtl="0" eaLnBrk="1" hangingPunct="1">
              <a:spcBef>
                <a:spcPct val="0"/>
              </a:spcBef>
              <a:buClrTx/>
              <a:buSzTx/>
              <a:buNone/>
            </a:pPr>
            <a:endParaRPr lang="en-US" altLang="en-US" sz="2400" dirty="0" smtClean="0">
              <a:solidFill>
                <a:srgbClr val="FF0000"/>
              </a:solidFill>
            </a:endParaRPr>
          </a:p>
          <a:p>
            <a:pPr algn="just" rtl="0" eaLnBrk="1" hangingPunct="1">
              <a:spcBef>
                <a:spcPct val="0"/>
              </a:spcBef>
              <a:buClrTx/>
              <a:buSzTx/>
              <a:buFont typeface="Arial" pitchFamily="34" charset="0"/>
              <a:buChar char="•"/>
            </a:pPr>
            <a:r>
              <a:rPr lang="en-US" sz="2400" dirty="0">
                <a:solidFill>
                  <a:schemeClr val="accent1"/>
                </a:solidFill>
              </a:rPr>
              <a:t> A Royal Decree No. 42/2018 was announced on 18</a:t>
            </a:r>
            <a:r>
              <a:rPr lang="en-US" sz="2400" baseline="30000" dirty="0">
                <a:solidFill>
                  <a:schemeClr val="accent1"/>
                </a:solidFill>
              </a:rPr>
              <a:t>th</a:t>
            </a:r>
            <a:r>
              <a:rPr lang="en-US" sz="2400" dirty="0">
                <a:solidFill>
                  <a:schemeClr val="accent1"/>
                </a:solidFill>
              </a:rPr>
              <a:t> December 2018 in which all issues related to electricity </a:t>
            </a:r>
            <a:r>
              <a:rPr lang="en-US" sz="2400" dirty="0" smtClean="0">
                <a:solidFill>
                  <a:schemeClr val="accent1"/>
                </a:solidFill>
              </a:rPr>
              <a:t>including renewable are </a:t>
            </a:r>
            <a:r>
              <a:rPr lang="en-US" sz="2400" dirty="0">
                <a:solidFill>
                  <a:schemeClr val="accent1"/>
                </a:solidFill>
              </a:rPr>
              <a:t>transferred to Ministry of Oil and Gas. </a:t>
            </a:r>
            <a:r>
              <a:rPr lang="en-US" altLang="en-US" sz="2400" dirty="0" smtClean="0">
                <a:solidFill>
                  <a:schemeClr val="accent1"/>
                </a:solidFill>
              </a:rPr>
              <a:t> </a:t>
            </a:r>
            <a:endParaRPr lang="en-US" altLang="en-US" sz="2400" dirty="0">
              <a:solidFill>
                <a:schemeClr val="accent1"/>
              </a:solidFill>
            </a:endParaRPr>
          </a:p>
        </p:txBody>
      </p:sp>
      <p:sp>
        <p:nvSpPr>
          <p:cNvPr id="4" name="Rectangle 3"/>
          <p:cNvSpPr/>
          <p:nvPr/>
        </p:nvSpPr>
        <p:spPr>
          <a:xfrm>
            <a:off x="1447800" y="381000"/>
            <a:ext cx="8305800" cy="584200"/>
          </a:xfrm>
          <a:prstGeom prst="rect">
            <a:avLst/>
          </a:prstGeom>
        </p:spPr>
        <p:txBody>
          <a:bodyPr>
            <a:spAutoFit/>
          </a:bodyPr>
          <a:lstStyle/>
          <a:p>
            <a:pPr algn="ctr" rtl="1" eaLnBrk="0" hangingPunct="0">
              <a:tabLst>
                <a:tab pos="8169275" algn="l"/>
              </a:tabLst>
              <a:defRPr/>
            </a:pPr>
            <a:r>
              <a:rPr lang="en-US" sz="2800" b="1" dirty="0">
                <a:solidFill>
                  <a:srgbClr val="0000FF"/>
                </a:solidFill>
                <a:effectLst>
                  <a:outerShdw blurRad="38100" dist="38100" dir="2700000" algn="tl">
                    <a:srgbClr val="C0C0C0"/>
                  </a:outerShdw>
                </a:effectLst>
                <a:cs typeface="Tahoma" pitchFamily="34" charset="0"/>
              </a:rPr>
              <a:t>	</a:t>
            </a:r>
            <a:r>
              <a:rPr lang="en-US" sz="3200" dirty="0"/>
              <a:t> Energy Policy  in Oman (Cont.)</a:t>
            </a:r>
          </a:p>
        </p:txBody>
      </p:sp>
      <p:sp>
        <p:nvSpPr>
          <p:cNvPr id="34821" name="Rectangle 4"/>
          <p:cNvSpPr>
            <a:spLocks noChangeArrowheads="1"/>
          </p:cNvSpPr>
          <p:nvPr/>
        </p:nvSpPr>
        <p:spPr bwMode="auto">
          <a:xfrm>
            <a:off x="561975" y="6561138"/>
            <a:ext cx="8185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100"/>
              <a:t>Source: Technical Advisory Services for SAHIM 2 Rooftop PV Initiative, AER, May 2018</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994167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42</a:t>
            </a:fld>
            <a:endParaRPr lang="en-US"/>
          </a:p>
        </p:txBody>
      </p:sp>
      <p:sp>
        <p:nvSpPr>
          <p:cNvPr id="4" name="Title 3"/>
          <p:cNvSpPr txBox="1">
            <a:spLocks/>
          </p:cNvSpPr>
          <p:nvPr/>
        </p:nvSpPr>
        <p:spPr>
          <a:xfrm>
            <a:off x="533400" y="762000"/>
            <a:ext cx="7924800" cy="728004"/>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4400" smtClean="0">
                <a:solidFill>
                  <a:schemeClr val="accent1">
                    <a:lumMod val="75000"/>
                  </a:schemeClr>
                </a:solidFill>
                <a:effectLst>
                  <a:outerShdw blurRad="38100" dist="38100" dir="2700000" algn="tl">
                    <a:srgbClr val="000000">
                      <a:alpha val="43137"/>
                    </a:srgbClr>
                  </a:outerShdw>
                </a:effectLst>
              </a:rPr>
              <a:t>Outline</a:t>
            </a:r>
            <a:endParaRPr lang="en-US" sz="4400" dirty="0">
              <a:solidFill>
                <a:schemeClr val="accent1">
                  <a:lumMod val="75000"/>
                </a:schemeClr>
              </a:solidFill>
              <a:effectLst>
                <a:outerShdw blurRad="38100" dist="38100" dir="2700000" algn="tl">
                  <a:srgbClr val="000000">
                    <a:alpha val="43137"/>
                  </a:srgbClr>
                </a:outerShdw>
              </a:effectLst>
            </a:endParaRPr>
          </a:p>
        </p:txBody>
      </p:sp>
      <p:sp>
        <p:nvSpPr>
          <p:cNvPr id="5" name="Text Placeholder 7"/>
          <p:cNvSpPr txBox="1">
            <a:spLocks/>
          </p:cNvSpPr>
          <p:nvPr/>
        </p:nvSpPr>
        <p:spPr>
          <a:xfrm>
            <a:off x="533400" y="1371600"/>
            <a:ext cx="8229600" cy="44958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57200" indent="-457200">
              <a:lnSpc>
                <a:spcPct val="170000"/>
              </a:lnSpc>
              <a:buFont typeface="Arial" pitchFamily="34" charset="0"/>
              <a:buChar char="•"/>
            </a:pPr>
            <a:r>
              <a:rPr lang="en-US" sz="2800" dirty="0">
                <a:solidFill>
                  <a:schemeClr val="bg1">
                    <a:lumMod val="85000"/>
                  </a:schemeClr>
                </a:solidFill>
              </a:rPr>
              <a:t>Electricity Demand Characteristics in Oman</a:t>
            </a:r>
          </a:p>
          <a:p>
            <a:pPr marL="457200" indent="-457200">
              <a:lnSpc>
                <a:spcPct val="170000"/>
              </a:lnSpc>
              <a:buFont typeface="Arial" pitchFamily="34" charset="0"/>
              <a:buChar char="•"/>
            </a:pPr>
            <a:r>
              <a:rPr lang="en-US" sz="2800" dirty="0">
                <a:solidFill>
                  <a:schemeClr val="bg1">
                    <a:lumMod val="85000"/>
                  </a:schemeClr>
                </a:solidFill>
              </a:rPr>
              <a:t>Renewable </a:t>
            </a:r>
            <a:r>
              <a:rPr lang="en-US" sz="2800" dirty="0" smtClean="0">
                <a:solidFill>
                  <a:schemeClr val="bg1">
                    <a:lumMod val="85000"/>
                  </a:schemeClr>
                </a:solidFill>
              </a:rPr>
              <a:t>Energy Projects in Oman</a:t>
            </a:r>
          </a:p>
          <a:p>
            <a:pPr marL="457200" indent="-457200">
              <a:lnSpc>
                <a:spcPct val="170000"/>
              </a:lnSpc>
              <a:buFont typeface="Arial" pitchFamily="34" charset="0"/>
              <a:buChar char="•"/>
            </a:pPr>
            <a:r>
              <a:rPr lang="en-US" sz="2800" dirty="0" smtClean="0">
                <a:solidFill>
                  <a:schemeClr val="bg1">
                    <a:lumMod val="85000"/>
                  </a:schemeClr>
                </a:solidFill>
              </a:rPr>
              <a:t>Energy Policies  in Oman</a:t>
            </a:r>
          </a:p>
          <a:p>
            <a:pPr marL="457200" indent="-457200">
              <a:lnSpc>
                <a:spcPct val="170000"/>
              </a:lnSpc>
              <a:buFont typeface="Arial" pitchFamily="34" charset="0"/>
              <a:buChar char="•"/>
            </a:pPr>
            <a:r>
              <a:rPr lang="en-US" sz="2800" dirty="0" smtClean="0"/>
              <a:t>Examples of SQU Research in RE</a:t>
            </a:r>
          </a:p>
          <a:p>
            <a:pPr marL="457200" indent="-457200">
              <a:lnSpc>
                <a:spcPct val="170000"/>
              </a:lnSpc>
              <a:buFont typeface="Arial" pitchFamily="34" charset="0"/>
              <a:buChar char="•"/>
            </a:pPr>
            <a:endParaRPr lang="en-US" sz="2800" dirty="0" smtClean="0"/>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6578365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0"/>
            <a:ext cx="8887392" cy="59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981200" y="0"/>
            <a:ext cx="6324600" cy="563562"/>
          </a:xfrm>
          <a:prstGeom prst="rect">
            <a:avLst/>
          </a:prstGeom>
        </p:spPr>
        <p:txBody>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b="1" dirty="0" smtClean="0"/>
              <a:t>Some of RASERG </a:t>
            </a:r>
            <a:r>
              <a:rPr lang="en-US" b="1" dirty="0"/>
              <a:t>Activities </a:t>
            </a:r>
            <a:endParaRPr lang="en-US" dirty="0"/>
          </a:p>
        </p:txBody>
      </p:sp>
      <p:sp>
        <p:nvSpPr>
          <p:cNvPr id="5" name="Slide Number Placeholder 4"/>
          <p:cNvSpPr>
            <a:spLocks noGrp="1"/>
          </p:cNvSpPr>
          <p:nvPr>
            <p:ph type="sldNum" sz="quarter" idx="12"/>
          </p:nvPr>
        </p:nvSpPr>
        <p:spPr/>
        <p:txBody>
          <a:bodyPr/>
          <a:lstStyle/>
          <a:p>
            <a:fld id="{64F16932-FFA4-4086-A634-25FDF56713B1}" type="slidenum">
              <a:rPr lang="en-US" smtClean="0"/>
              <a:t>43</a:t>
            </a:fld>
            <a:endParaRPr lang="en-US"/>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2126925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5875"/>
            <a:ext cx="7999413" cy="584200"/>
          </a:xfrm>
          <a:prstGeom prst="rect">
            <a:avLst/>
          </a:prstGeom>
        </p:spPr>
        <p:txBody>
          <a:bodyPr>
            <a:spAutoFit/>
          </a:bodyPr>
          <a:lstStyle/>
          <a:p>
            <a:pPr algn="ctr" rtl="1" eaLnBrk="0" hangingPunct="0">
              <a:tabLst>
                <a:tab pos="8169275" algn="l"/>
              </a:tabLst>
              <a:defRPr/>
            </a:pPr>
            <a:r>
              <a:rPr lang="en-US" sz="2800" b="1" dirty="0">
                <a:solidFill>
                  <a:srgbClr val="0000FF"/>
                </a:solidFill>
                <a:effectLst>
                  <a:outerShdw blurRad="38100" dist="38100" dir="2700000" algn="tl">
                    <a:srgbClr val="C0C0C0"/>
                  </a:outerShdw>
                </a:effectLst>
                <a:cs typeface="Tahoma" pitchFamily="34" charset="0"/>
              </a:rPr>
              <a:t>	</a:t>
            </a:r>
            <a:r>
              <a:rPr lang="en-US" sz="3200" dirty="0"/>
              <a:t>Renewable Energy in SQU – Eco House</a:t>
            </a:r>
          </a:p>
        </p:txBody>
      </p:sp>
      <p:sp>
        <p:nvSpPr>
          <p:cNvPr id="27651" name="Rectangle 2"/>
          <p:cNvSpPr>
            <a:spLocks noChangeArrowheads="1"/>
          </p:cNvSpPr>
          <p:nvPr/>
        </p:nvSpPr>
        <p:spPr bwMode="auto">
          <a:xfrm>
            <a:off x="157163" y="5054600"/>
            <a:ext cx="5540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eaLnBrk="1" hangingPunct="1">
              <a:spcBef>
                <a:spcPct val="0"/>
              </a:spcBef>
              <a:buClrTx/>
              <a:buSzTx/>
              <a:buFont typeface="Wingdings" pitchFamily="2" charset="2"/>
              <a:buChar char="ü"/>
            </a:pPr>
            <a:r>
              <a:rPr lang="en-US" altLang="en-US" sz="1800" dirty="0">
                <a:solidFill>
                  <a:srgbClr val="FF0000"/>
                </a:solidFill>
              </a:rPr>
              <a:t>SQU Eco house PV System (20kW) was connected to the grid in Dec 2014  </a:t>
            </a:r>
          </a:p>
          <a:p>
            <a:pPr algn="just" rtl="0" eaLnBrk="1" hangingPunct="1">
              <a:spcBef>
                <a:spcPct val="0"/>
              </a:spcBef>
              <a:buClrTx/>
              <a:buSzTx/>
              <a:buFont typeface="Wingdings" pitchFamily="2" charset="2"/>
              <a:buChar char="ü"/>
            </a:pPr>
            <a:r>
              <a:rPr lang="en-US" altLang="en-US" sz="1800" dirty="0">
                <a:solidFill>
                  <a:srgbClr val="FF0000"/>
                </a:solidFill>
              </a:rPr>
              <a:t>Excess renewable energy is being exported to the grid </a:t>
            </a: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l="11765" t="16389" r="26685" b="7779"/>
          <a:stretch>
            <a:fillRect/>
          </a:stretch>
        </p:blipFill>
        <p:spPr bwMode="auto">
          <a:xfrm>
            <a:off x="5416550" y="2473325"/>
            <a:ext cx="37274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Content Placeholder 3" descr="D:\Eco-phase-2\News 2015\Phot sum final 13-3-15\Full building\IMG_2166.JPG"/>
          <p:cNvPicPr>
            <a:picLocks noGrp="1"/>
          </p:cNvPicPr>
          <p:nvPr/>
        </p:nvPicPr>
        <p:blipFill>
          <a:blip r:embed="rId3">
            <a:extLst>
              <a:ext uri="{28A0092B-C50C-407E-A947-70E740481C1C}">
                <a14:useLocalDpi xmlns:a14="http://schemas.microsoft.com/office/drawing/2010/main" val="0"/>
              </a:ext>
            </a:extLst>
          </a:blip>
          <a:srcRect/>
          <a:stretch>
            <a:fillRect/>
          </a:stretch>
        </p:blipFill>
        <p:spPr bwMode="auto">
          <a:xfrm>
            <a:off x="-22873" y="762000"/>
            <a:ext cx="54705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4F16932-FFA4-4086-A634-25FDF56713B1}" type="slidenum">
              <a:rPr lang="en-US" smtClean="0"/>
              <a:t>44</a:t>
            </a:fld>
            <a:endParaRPr lang="en-US"/>
          </a:p>
        </p:txBody>
      </p:sp>
      <p:sp>
        <p:nvSpPr>
          <p:cNvPr id="3" name="Date Placeholder 2"/>
          <p:cNvSpPr>
            <a:spLocks noGrp="1"/>
          </p:cNvSpPr>
          <p:nvPr>
            <p:ph type="dt" sz="half" idx="10"/>
          </p:nvPr>
        </p:nvSpPr>
        <p:spPr/>
        <p:txBody>
          <a:bodyPr/>
          <a:lstStyle/>
          <a:p>
            <a:r>
              <a:rPr lang="en-US" dirty="0" smtClean="0"/>
              <a:t>4/23/2019</a:t>
            </a:r>
            <a:endParaRPr lang="en-US" dirty="0"/>
          </a:p>
        </p:txBody>
      </p:sp>
    </p:spTree>
    <p:extLst>
      <p:ext uri="{BB962C8B-B14F-4D97-AF65-F5344CB8AC3E}">
        <p14:creationId xmlns:p14="http://schemas.microsoft.com/office/powerpoint/2010/main" val="289833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45</a:t>
            </a:fld>
            <a:endParaRPr lang="en-US"/>
          </a:p>
        </p:txBody>
      </p:sp>
      <p:sp>
        <p:nvSpPr>
          <p:cNvPr id="5" name="Slide Number Placeholder 3"/>
          <p:cNvSpPr txBox="1">
            <a:spLocks/>
          </p:cNvSpPr>
          <p:nvPr/>
        </p:nvSpPr>
        <p:spPr>
          <a:xfrm>
            <a:off x="8305800" y="6492875"/>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F16932-FFA4-4086-A634-25FDF56713B1}" type="slidenum">
              <a:rPr lang="en-US" smtClean="0"/>
              <a:pPr/>
              <a:t>45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598" y="280211"/>
            <a:ext cx="5872791" cy="6530619"/>
          </a:xfrm>
          <a:prstGeom prst="rect">
            <a:avLst/>
          </a:prstGeom>
        </p:spPr>
      </p:pic>
      <p:sp>
        <p:nvSpPr>
          <p:cNvPr id="12" name="Title 2"/>
          <p:cNvSpPr txBox="1">
            <a:spLocks/>
          </p:cNvSpPr>
          <p:nvPr/>
        </p:nvSpPr>
        <p:spPr>
          <a:xfrm>
            <a:off x="-571500" y="-134112"/>
            <a:ext cx="4343400" cy="51511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lvl="1" algn="ctr" rtl="0">
              <a:spcBef>
                <a:spcPct val="0"/>
              </a:spcBef>
            </a:pPr>
            <a:r>
              <a:rPr lang="en-US" sz="3200" b="1" kern="1200" dirty="0" smtClean="0">
                <a:solidFill>
                  <a:srgbClr val="FF0000"/>
                </a:solidFill>
                <a:latin typeface="+mj-lt"/>
                <a:ea typeface="+mj-ea"/>
                <a:cs typeface="+mj-cs"/>
              </a:rPr>
              <a:t>Energy in 2017</a:t>
            </a:r>
            <a:endParaRPr lang="en-US" sz="3200" b="1" kern="1200" dirty="0">
              <a:solidFill>
                <a:srgbClr val="FF0000"/>
              </a:solidFill>
              <a:latin typeface="+mj-lt"/>
              <a:ea typeface="+mj-ea"/>
              <a:cs typeface="+mj-cs"/>
            </a:endParaRPr>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54133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949325" y="163513"/>
            <a:ext cx="81946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dirty="0"/>
              <a:t>College of Engineering  PV Parking</a:t>
            </a:r>
          </a:p>
        </p:txBody>
      </p:sp>
      <p:sp>
        <p:nvSpPr>
          <p:cNvPr id="28675" name="Rectangle 6"/>
          <p:cNvSpPr>
            <a:spLocks noChangeArrowheads="1"/>
          </p:cNvSpPr>
          <p:nvPr/>
        </p:nvSpPr>
        <p:spPr bwMode="auto">
          <a:xfrm>
            <a:off x="26988" y="59436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800"/>
              <a:t>PV system car shade for about 100 cars which will cost around 216,000 OMR.  The total Annual Energy Income is about 8,000 OMR</a:t>
            </a:r>
          </a:p>
        </p:txBody>
      </p:sp>
      <p:pic>
        <p:nvPicPr>
          <p:cNvPr id="2867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9250"/>
            <a:ext cx="6127750" cy="328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4" descr="car_park"/>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592763" y="1163638"/>
            <a:ext cx="3551237"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4F16932-FFA4-4086-A634-25FDF56713B1}" type="slidenum">
              <a:rPr lang="en-US" smtClean="0"/>
              <a:t>46</a:t>
            </a:fld>
            <a:endParaRPr lang="en-US"/>
          </a:p>
        </p:txBody>
      </p:sp>
      <p:sp>
        <p:nvSpPr>
          <p:cNvPr id="3" name="Date Placeholder 2"/>
          <p:cNvSpPr>
            <a:spLocks noGrp="1"/>
          </p:cNvSpPr>
          <p:nvPr>
            <p:ph type="dt" sz="half" idx="10"/>
          </p:nvPr>
        </p:nvSpPr>
        <p:spPr/>
        <p:txBody>
          <a:bodyPr/>
          <a:lstStyle/>
          <a:p>
            <a:r>
              <a:rPr lang="en-US" smtClean="0"/>
              <a:t>4/23/2019</a:t>
            </a:r>
            <a:endParaRPr lang="en-US"/>
          </a:p>
        </p:txBody>
      </p:sp>
    </p:spTree>
    <p:extLst>
      <p:ext uri="{BB962C8B-B14F-4D97-AF65-F5344CB8AC3E}">
        <p14:creationId xmlns:p14="http://schemas.microsoft.com/office/powerpoint/2010/main" val="1751646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47</a:t>
            </a:fld>
            <a:endParaRPr lang="en-US"/>
          </a:p>
        </p:txBody>
      </p:sp>
      <p:sp>
        <p:nvSpPr>
          <p:cNvPr id="3" name="Rectangle 2"/>
          <p:cNvSpPr/>
          <p:nvPr/>
        </p:nvSpPr>
        <p:spPr>
          <a:xfrm>
            <a:off x="2438400" y="228600"/>
            <a:ext cx="4272132" cy="584775"/>
          </a:xfrm>
          <a:prstGeom prst="rect">
            <a:avLst/>
          </a:prstGeom>
        </p:spPr>
        <p:txBody>
          <a:bodyPr wrap="none">
            <a:spAutoFit/>
          </a:bodyPr>
          <a:lstStyle/>
          <a:p>
            <a:r>
              <a:rPr lang="en-US" sz="3200" dirty="0">
                <a:latin typeface="Tahoma" pitchFamily="34" charset="0"/>
                <a:cs typeface="Arial" pitchFamily="34" charset="0"/>
              </a:rPr>
              <a:t>Zero Emission Campus</a:t>
            </a:r>
          </a:p>
        </p:txBody>
      </p:sp>
      <p:sp>
        <p:nvSpPr>
          <p:cNvPr id="4" name="Rectangle 3"/>
          <p:cNvSpPr/>
          <p:nvPr/>
        </p:nvSpPr>
        <p:spPr>
          <a:xfrm>
            <a:off x="-9525" y="4495800"/>
            <a:ext cx="8763000" cy="1754326"/>
          </a:xfrm>
          <a:prstGeom prst="rect">
            <a:avLst/>
          </a:prstGeom>
        </p:spPr>
        <p:txBody>
          <a:bodyPr wrap="square">
            <a:spAutoFit/>
          </a:bodyPr>
          <a:lstStyle/>
          <a:p>
            <a:pPr algn="just"/>
            <a:r>
              <a:rPr lang="en-US" dirty="0"/>
              <a:t>SQU has launched the “Zero Emission Campus” initiative as part of its efforts to  become a </a:t>
            </a:r>
            <a:r>
              <a:rPr lang="en-US" dirty="0" err="1"/>
              <a:t>centre</a:t>
            </a:r>
            <a:r>
              <a:rPr lang="en-US" dirty="0"/>
              <a:t> of expertise in sustainability studies in the areas of renewable </a:t>
            </a:r>
            <a:r>
              <a:rPr lang="en-US" dirty="0" smtClean="0"/>
              <a:t>energy and energy </a:t>
            </a:r>
            <a:r>
              <a:rPr lang="en-US" dirty="0"/>
              <a:t>conservation </a:t>
            </a:r>
            <a:r>
              <a:rPr lang="en-US" dirty="0" smtClean="0"/>
              <a:t>, </a:t>
            </a:r>
            <a:r>
              <a:rPr lang="en-US" dirty="0"/>
              <a:t>water, agriculture, technology and management</a:t>
            </a:r>
            <a:r>
              <a:rPr lang="en-US" dirty="0" smtClean="0"/>
              <a:t>.</a:t>
            </a:r>
          </a:p>
          <a:p>
            <a:pPr algn="just"/>
            <a:endParaRPr lang="en-US" dirty="0">
              <a:solidFill>
                <a:srgbClr val="FF0000"/>
              </a:solidFill>
            </a:endParaRPr>
          </a:p>
          <a:p>
            <a:pPr algn="just"/>
            <a:r>
              <a:rPr lang="en-US" dirty="0" smtClean="0">
                <a:solidFill>
                  <a:srgbClr val="FF0000"/>
                </a:solidFill>
              </a:rPr>
              <a:t>SQU collaborates with </a:t>
            </a:r>
            <a:r>
              <a:rPr lang="en-US" dirty="0">
                <a:solidFill>
                  <a:srgbClr val="FF0000"/>
                </a:solidFill>
              </a:rPr>
              <a:t>the Institute for Applied Material Flow Management (</a:t>
            </a:r>
            <a:r>
              <a:rPr lang="en-US" dirty="0" err="1">
                <a:solidFill>
                  <a:srgbClr val="FF0000"/>
                </a:solidFill>
              </a:rPr>
              <a:t>IfaS</a:t>
            </a:r>
            <a:r>
              <a:rPr lang="en-US" dirty="0">
                <a:solidFill>
                  <a:srgbClr val="FF0000"/>
                </a:solidFill>
              </a:rPr>
              <a:t>) at the Environmental Campus </a:t>
            </a:r>
            <a:r>
              <a:rPr lang="en-US" dirty="0" err="1">
                <a:solidFill>
                  <a:srgbClr val="FF0000"/>
                </a:solidFill>
              </a:rPr>
              <a:t>Birkenfeld</a:t>
            </a:r>
            <a:r>
              <a:rPr lang="en-US" dirty="0">
                <a:solidFill>
                  <a:srgbClr val="FF0000"/>
                </a:solidFill>
              </a:rPr>
              <a:t>, Germany</a:t>
            </a:r>
          </a:p>
        </p:txBody>
      </p:sp>
      <p:sp>
        <p:nvSpPr>
          <p:cNvPr id="5" name="Date Placeholder 4"/>
          <p:cNvSpPr>
            <a:spLocks noGrp="1"/>
          </p:cNvSpPr>
          <p:nvPr>
            <p:ph type="dt" sz="half" idx="10"/>
          </p:nvPr>
        </p:nvSpPr>
        <p:spPr/>
        <p:txBody>
          <a:bodyPr/>
          <a:lstStyle/>
          <a:p>
            <a:r>
              <a:rPr lang="en-US" smtClean="0"/>
              <a:t>4/23/2019</a:t>
            </a:r>
            <a:endParaRPr lang="en-US" dirty="0"/>
          </a:p>
        </p:txBody>
      </p:sp>
      <p:pic>
        <p:nvPicPr>
          <p:cNvPr id="7" name="Picture 2" descr="Oman solar parking 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5376693" cy="327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070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4257"/>
            <a:ext cx="8840455"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295400" y="0"/>
            <a:ext cx="7467600" cy="563562"/>
          </a:xfrm>
          <a:prstGeom prst="rect">
            <a:avLst/>
          </a:prstGeom>
        </p:spPr>
        <p:txBody>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b="1" dirty="0" smtClean="0"/>
              <a:t>Some of RASERG </a:t>
            </a:r>
            <a:r>
              <a:rPr lang="en-US" b="1" dirty="0"/>
              <a:t>Activities </a:t>
            </a:r>
            <a:endParaRPr lang="en-US" dirty="0"/>
          </a:p>
        </p:txBody>
      </p:sp>
      <p:sp>
        <p:nvSpPr>
          <p:cNvPr id="2" name="Slide Number Placeholder 1"/>
          <p:cNvSpPr>
            <a:spLocks noGrp="1"/>
          </p:cNvSpPr>
          <p:nvPr>
            <p:ph type="sldNum" sz="quarter" idx="11"/>
          </p:nvPr>
        </p:nvSpPr>
        <p:spPr/>
        <p:txBody>
          <a:bodyPr/>
          <a:lstStyle/>
          <a:p>
            <a:fld id="{642BD2B4-C7C5-4899-B395-9B2425D78E8F}" type="slidenum">
              <a:rPr lang="en-US" smtClean="0"/>
              <a:t>48</a:t>
            </a:fld>
            <a:endParaRPr lang="en-US"/>
          </a:p>
        </p:txBody>
      </p:sp>
      <p:sp>
        <p:nvSpPr>
          <p:cNvPr id="3" name="Date Placeholder 2"/>
          <p:cNvSpPr>
            <a:spLocks noGrp="1"/>
          </p:cNvSpPr>
          <p:nvPr>
            <p:ph type="dt" sz="half" idx="10"/>
          </p:nvPr>
        </p:nvSpPr>
        <p:spPr/>
        <p:txBody>
          <a:bodyPr/>
          <a:lstStyle/>
          <a:p>
            <a:r>
              <a:rPr lang="en-US" smtClean="0"/>
              <a:t>4/23/2019</a:t>
            </a:r>
            <a:endParaRPr lang="en-US"/>
          </a:p>
        </p:txBody>
      </p:sp>
    </p:spTree>
    <p:extLst>
      <p:ext uri="{BB962C8B-B14F-4D97-AF65-F5344CB8AC3E}">
        <p14:creationId xmlns:p14="http://schemas.microsoft.com/office/powerpoint/2010/main" val="12010289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23" y="609600"/>
            <a:ext cx="865981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828800" y="36095"/>
            <a:ext cx="7086600" cy="563562"/>
          </a:xfrm>
          <a:prstGeom prst="rect">
            <a:avLst/>
          </a:prstGeom>
        </p:spPr>
        <p:txBody>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b="1" dirty="0" smtClean="0"/>
              <a:t>Some of RASERG </a:t>
            </a:r>
            <a:r>
              <a:rPr lang="en-US" b="1" dirty="0"/>
              <a:t>Activities </a:t>
            </a:r>
            <a:endParaRPr lang="en-US" dirty="0"/>
          </a:p>
        </p:txBody>
      </p:sp>
      <p:sp>
        <p:nvSpPr>
          <p:cNvPr id="3" name="Slide Number Placeholder 2"/>
          <p:cNvSpPr>
            <a:spLocks noGrp="1"/>
          </p:cNvSpPr>
          <p:nvPr>
            <p:ph type="sldNum" sz="quarter" idx="12"/>
          </p:nvPr>
        </p:nvSpPr>
        <p:spPr/>
        <p:txBody>
          <a:bodyPr/>
          <a:lstStyle/>
          <a:p>
            <a:fld id="{64F16932-FFA4-4086-A634-25FDF56713B1}" type="slidenum">
              <a:rPr lang="en-US" smtClean="0"/>
              <a:t>49</a:t>
            </a:fld>
            <a:endParaRPr lang="en-US"/>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6780597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a:stCxn id="60" idx="1"/>
          </p:cNvCxnSpPr>
          <p:nvPr/>
        </p:nvCxnSpPr>
        <p:spPr bwMode="auto">
          <a:xfrm flipH="1" flipV="1">
            <a:off x="2057400" y="5826125"/>
            <a:ext cx="4038600" cy="0"/>
          </a:xfrm>
          <a:prstGeom prst="line">
            <a:avLst/>
          </a:prstGeom>
          <a:ln w="38100">
            <a:solidFill>
              <a:schemeClr val="tx1">
                <a:lumMod val="95000"/>
                <a:lumOff val="5000"/>
              </a:schemeClr>
            </a:solidFill>
          </a:ln>
        </p:spPr>
        <p:style>
          <a:lnRef idx="3">
            <a:schemeClr val="accent2"/>
          </a:lnRef>
          <a:fillRef idx="0">
            <a:schemeClr val="accent2"/>
          </a:fillRef>
          <a:effectRef idx="2">
            <a:schemeClr val="accent2"/>
          </a:effectRef>
          <a:fontRef idx="minor">
            <a:schemeClr val="tx1"/>
          </a:fontRef>
        </p:style>
      </p:cxnSp>
      <p:sp>
        <p:nvSpPr>
          <p:cNvPr id="4099" name="Rectangle 2"/>
          <p:cNvSpPr>
            <a:spLocks noGrp="1" noChangeArrowheads="1"/>
          </p:cNvSpPr>
          <p:nvPr>
            <p:ph type="title"/>
          </p:nvPr>
        </p:nvSpPr>
        <p:spPr>
          <a:xfrm>
            <a:off x="22225" y="228600"/>
            <a:ext cx="9302750" cy="461962"/>
          </a:xfrm>
        </p:spPr>
        <p:txBody>
          <a:bodyPr>
            <a:noAutofit/>
          </a:bodyPr>
          <a:lstStyle/>
          <a:p>
            <a:pPr eaLnBrk="1" hangingPunct="1"/>
            <a:r>
              <a:rPr lang="en-US" altLang="en-US" sz="3000" b="1" dirty="0" smtClean="0"/>
              <a:t>Electricity &amp; Related Water Sector Ownership Structure</a:t>
            </a:r>
            <a:endParaRPr lang="en-US" altLang="en-US" sz="3000" dirty="0" smtClean="0"/>
          </a:p>
        </p:txBody>
      </p:sp>
      <p:grpSp>
        <p:nvGrpSpPr>
          <p:cNvPr id="4100" name="Group 58"/>
          <p:cNvGrpSpPr>
            <a:grpSpLocks/>
          </p:cNvGrpSpPr>
          <p:nvPr/>
        </p:nvGrpSpPr>
        <p:grpSpPr bwMode="auto">
          <a:xfrm>
            <a:off x="481013" y="1312863"/>
            <a:ext cx="8477250" cy="4960937"/>
            <a:chOff x="209549" y="1294708"/>
            <a:chExt cx="8477251" cy="6363878"/>
          </a:xfrm>
        </p:grpSpPr>
        <p:sp>
          <p:nvSpPr>
            <p:cNvPr id="12" name="Rectangle 4"/>
            <p:cNvSpPr/>
            <p:nvPr/>
          </p:nvSpPr>
          <p:spPr>
            <a:xfrm>
              <a:off x="1981199" y="1905640"/>
              <a:ext cx="1905000" cy="759592"/>
            </a:xfrm>
            <a:prstGeom prst="rect">
              <a:avLst/>
            </a:prstGeom>
            <a:solidFill>
              <a:srgbClr val="D8C0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Oman Power &amp; Water Procurement Company</a:t>
              </a:r>
            </a:p>
          </p:txBody>
        </p:sp>
        <p:sp>
          <p:nvSpPr>
            <p:cNvPr id="13" name="Rectangle 12"/>
            <p:cNvSpPr/>
            <p:nvPr/>
          </p:nvSpPr>
          <p:spPr>
            <a:xfrm>
              <a:off x="304799" y="1451513"/>
              <a:ext cx="914400" cy="380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Rusail</a:t>
              </a:r>
            </a:p>
          </p:txBody>
        </p:sp>
        <p:sp>
          <p:nvSpPr>
            <p:cNvPr id="14" name="Rectangle 13"/>
            <p:cNvSpPr/>
            <p:nvPr/>
          </p:nvSpPr>
          <p:spPr>
            <a:xfrm>
              <a:off x="209549" y="1980988"/>
              <a:ext cx="1114425" cy="458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err="1">
                  <a:solidFill>
                    <a:schemeClr val="tx1"/>
                  </a:solidFill>
                </a:rPr>
                <a:t>Wadi</a:t>
              </a:r>
              <a:r>
                <a:rPr lang="en-US" sz="1000" dirty="0">
                  <a:solidFill>
                    <a:schemeClr val="tx1"/>
                  </a:solidFill>
                </a:rPr>
                <a:t> </a:t>
              </a:r>
              <a:r>
                <a:rPr lang="en-US" sz="1000" dirty="0" err="1">
                  <a:solidFill>
                    <a:schemeClr val="tx1"/>
                  </a:solidFill>
                </a:rPr>
                <a:t>AlJizzi+Ghubrah</a:t>
              </a:r>
              <a:r>
                <a:rPr lang="en-US" sz="1000" dirty="0">
                  <a:solidFill>
                    <a:schemeClr val="tx1"/>
                  </a:solidFill>
                </a:rPr>
                <a:t> </a:t>
              </a:r>
            </a:p>
          </p:txBody>
        </p:sp>
        <p:sp>
          <p:nvSpPr>
            <p:cNvPr id="15" name="Rectangle 14"/>
            <p:cNvSpPr/>
            <p:nvPr/>
          </p:nvSpPr>
          <p:spPr>
            <a:xfrm>
              <a:off x="304799" y="2549156"/>
              <a:ext cx="914400" cy="382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Manah</a:t>
              </a:r>
              <a:endParaRPr lang="en-US" sz="1400" dirty="0">
                <a:solidFill>
                  <a:schemeClr val="tx1"/>
                </a:solidFill>
              </a:endParaRPr>
            </a:p>
          </p:txBody>
        </p:sp>
        <p:sp>
          <p:nvSpPr>
            <p:cNvPr id="16" name="Rectangle 15"/>
            <p:cNvSpPr/>
            <p:nvPr/>
          </p:nvSpPr>
          <p:spPr>
            <a:xfrm>
              <a:off x="304799" y="3023646"/>
              <a:ext cx="914400" cy="378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Al </a:t>
              </a:r>
              <a:r>
                <a:rPr lang="en-US" sz="1400" dirty="0" err="1">
                  <a:solidFill>
                    <a:schemeClr val="tx1"/>
                  </a:solidFill>
                </a:rPr>
                <a:t>Kamil</a:t>
              </a:r>
              <a:endParaRPr lang="en-US" sz="1400" dirty="0">
                <a:solidFill>
                  <a:schemeClr val="tx1"/>
                </a:solidFill>
              </a:endParaRPr>
            </a:p>
          </p:txBody>
        </p:sp>
        <p:sp>
          <p:nvSpPr>
            <p:cNvPr id="17" name="Rectangle 16"/>
            <p:cNvSpPr/>
            <p:nvPr/>
          </p:nvSpPr>
          <p:spPr>
            <a:xfrm>
              <a:off x="304799" y="3518502"/>
              <a:ext cx="990600" cy="38081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Ibri</a:t>
              </a:r>
              <a:endParaRPr lang="en-US" sz="1400" dirty="0">
                <a:solidFill>
                  <a:schemeClr val="tx1"/>
                </a:solidFill>
              </a:endParaRPr>
            </a:p>
          </p:txBody>
        </p:sp>
        <p:sp>
          <p:nvSpPr>
            <p:cNvPr id="18" name="Rectangle 17"/>
            <p:cNvSpPr/>
            <p:nvPr/>
          </p:nvSpPr>
          <p:spPr>
            <a:xfrm>
              <a:off x="304799" y="4054085"/>
              <a:ext cx="990600" cy="378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Barka</a:t>
              </a:r>
              <a:r>
                <a:rPr lang="en-US" sz="1400" dirty="0">
                  <a:solidFill>
                    <a:schemeClr val="tx1"/>
                  </a:solidFill>
                </a:rPr>
                <a:t> (3)</a:t>
              </a:r>
            </a:p>
          </p:txBody>
        </p:sp>
        <p:sp>
          <p:nvSpPr>
            <p:cNvPr id="19" name="Rectangle 18"/>
            <p:cNvSpPr/>
            <p:nvPr/>
          </p:nvSpPr>
          <p:spPr>
            <a:xfrm>
              <a:off x="314324" y="4522467"/>
              <a:ext cx="990600" cy="380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Sohar (2)</a:t>
              </a:r>
            </a:p>
          </p:txBody>
        </p:sp>
        <p:sp>
          <p:nvSpPr>
            <p:cNvPr id="20" name="Rectangle 19"/>
            <p:cNvSpPr/>
            <p:nvPr/>
          </p:nvSpPr>
          <p:spPr>
            <a:xfrm>
              <a:off x="2819399" y="3048083"/>
              <a:ext cx="1905000" cy="7616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Oman Electricity Transmission Company</a:t>
              </a:r>
            </a:p>
          </p:txBody>
        </p:sp>
        <p:sp>
          <p:nvSpPr>
            <p:cNvPr id="21" name="Rectangle 20"/>
            <p:cNvSpPr/>
            <p:nvPr/>
          </p:nvSpPr>
          <p:spPr>
            <a:xfrm>
              <a:off x="5867400" y="1294708"/>
              <a:ext cx="1524000" cy="7595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Muscat Electricity Distribution Co.</a:t>
              </a:r>
            </a:p>
          </p:txBody>
        </p:sp>
        <p:sp>
          <p:nvSpPr>
            <p:cNvPr id="22" name="Rectangle 21"/>
            <p:cNvSpPr/>
            <p:nvPr/>
          </p:nvSpPr>
          <p:spPr>
            <a:xfrm>
              <a:off x="5867400" y="2131685"/>
              <a:ext cx="1524000" cy="8410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Mazoon</a:t>
              </a:r>
              <a:r>
                <a:rPr lang="en-US" sz="1400" dirty="0">
                  <a:solidFill>
                    <a:schemeClr val="tx1"/>
                  </a:solidFill>
                </a:rPr>
                <a:t> Electricity  Co.</a:t>
              </a:r>
            </a:p>
          </p:txBody>
        </p:sp>
        <p:sp>
          <p:nvSpPr>
            <p:cNvPr id="23" name="Rectangle 22"/>
            <p:cNvSpPr/>
            <p:nvPr/>
          </p:nvSpPr>
          <p:spPr>
            <a:xfrm>
              <a:off x="5867400" y="3139724"/>
              <a:ext cx="1524000" cy="8369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Majan</a:t>
              </a:r>
              <a:r>
                <a:rPr lang="en-US" sz="1400" dirty="0">
                  <a:solidFill>
                    <a:schemeClr val="tx1"/>
                  </a:solidFill>
                </a:rPr>
                <a:t> Electricity  Co.</a:t>
              </a:r>
            </a:p>
          </p:txBody>
        </p:sp>
        <p:sp>
          <p:nvSpPr>
            <p:cNvPr id="24" name="Rectangle 23"/>
            <p:cNvSpPr/>
            <p:nvPr/>
          </p:nvSpPr>
          <p:spPr>
            <a:xfrm>
              <a:off x="1828799" y="5328897"/>
              <a:ext cx="6248401" cy="802358"/>
            </a:xfrm>
            <a:prstGeom prst="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anchorCtr="1"/>
            <a:lstStyle/>
            <a:p>
              <a:pPr fontAlgn="auto">
                <a:spcBef>
                  <a:spcPts val="0"/>
                </a:spcBef>
                <a:spcAft>
                  <a:spcPts val="0"/>
                </a:spcAft>
                <a:defRPr/>
              </a:pPr>
              <a:endParaRPr lang="en-US" sz="1400" dirty="0">
                <a:solidFill>
                  <a:schemeClr val="tx1"/>
                </a:solidFill>
              </a:endParaRPr>
            </a:p>
          </p:txBody>
        </p:sp>
        <p:sp>
          <p:nvSpPr>
            <p:cNvPr id="25" name="Rectangle 24"/>
            <p:cNvSpPr/>
            <p:nvPr/>
          </p:nvSpPr>
          <p:spPr>
            <a:xfrm>
              <a:off x="2017711" y="5400173"/>
              <a:ext cx="1295400" cy="608895"/>
            </a:xfrm>
            <a:prstGeom prst="rect">
              <a:avLst/>
            </a:prstGeom>
            <a:solidFill>
              <a:schemeClr val="accent2">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1400" dirty="0">
                  <a:solidFill>
                    <a:schemeClr val="tx1"/>
                  </a:solidFill>
                </a:rPr>
                <a:t>Generation &amp; Desalination </a:t>
              </a:r>
            </a:p>
          </p:txBody>
        </p:sp>
        <p:sp>
          <p:nvSpPr>
            <p:cNvPr id="26" name="Rectangle 25"/>
            <p:cNvSpPr/>
            <p:nvPr/>
          </p:nvSpPr>
          <p:spPr>
            <a:xfrm>
              <a:off x="5519737" y="5424611"/>
              <a:ext cx="1143000" cy="608895"/>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1400" dirty="0">
                  <a:solidFill>
                    <a:schemeClr val="tx1"/>
                  </a:solidFill>
                </a:rPr>
                <a:t>Distribution </a:t>
              </a:r>
            </a:p>
          </p:txBody>
        </p:sp>
        <p:sp>
          <p:nvSpPr>
            <p:cNvPr id="28" name="Rectangle 27"/>
            <p:cNvSpPr/>
            <p:nvPr/>
          </p:nvSpPr>
          <p:spPr>
            <a:xfrm>
              <a:off x="8305800" y="1295400"/>
              <a:ext cx="381000" cy="6363186"/>
            </a:xfrm>
            <a:prstGeom prst="rect">
              <a:avLst/>
            </a:prstGeom>
            <a:solidFill>
              <a:srgbClr val="FF0000"/>
            </a:solidFill>
          </p:spPr>
          <p:style>
            <a:lnRef idx="0">
              <a:schemeClr val="accent5"/>
            </a:lnRef>
            <a:fillRef idx="3">
              <a:schemeClr val="accent5"/>
            </a:fillRef>
            <a:effectRef idx="3">
              <a:schemeClr val="accent5"/>
            </a:effectRef>
            <a:fontRef idx="minor">
              <a:schemeClr val="lt1"/>
            </a:fontRef>
          </p:style>
          <p:txBody>
            <a:bodyPr anchor="ctr"/>
            <a:lstStyle/>
            <a:p>
              <a:pPr algn="ctr" fontAlgn="auto">
                <a:lnSpc>
                  <a:spcPct val="200000"/>
                </a:lnSpc>
                <a:spcBef>
                  <a:spcPts val="0"/>
                </a:spcBef>
                <a:spcAft>
                  <a:spcPts val="0"/>
                </a:spcAft>
                <a:defRPr/>
              </a:pPr>
              <a:r>
                <a:rPr lang="en-US" sz="1400" dirty="0">
                  <a:solidFill>
                    <a:schemeClr val="tx1"/>
                  </a:solidFill>
                </a:rPr>
                <a:t>C</a:t>
              </a:r>
            </a:p>
            <a:p>
              <a:pPr algn="ctr" fontAlgn="auto">
                <a:lnSpc>
                  <a:spcPct val="200000"/>
                </a:lnSpc>
                <a:spcBef>
                  <a:spcPts val="0"/>
                </a:spcBef>
                <a:spcAft>
                  <a:spcPts val="0"/>
                </a:spcAft>
                <a:defRPr/>
              </a:pPr>
              <a:r>
                <a:rPr lang="en-US" sz="1400" dirty="0">
                  <a:solidFill>
                    <a:schemeClr val="tx1"/>
                  </a:solidFill>
                </a:rPr>
                <a:t>U</a:t>
              </a:r>
            </a:p>
            <a:p>
              <a:pPr algn="ctr" fontAlgn="auto">
                <a:lnSpc>
                  <a:spcPct val="200000"/>
                </a:lnSpc>
                <a:spcBef>
                  <a:spcPts val="0"/>
                </a:spcBef>
                <a:spcAft>
                  <a:spcPts val="0"/>
                </a:spcAft>
                <a:defRPr/>
              </a:pPr>
              <a:r>
                <a:rPr lang="en-US" sz="1400" dirty="0">
                  <a:solidFill>
                    <a:schemeClr val="tx1"/>
                  </a:solidFill>
                </a:rPr>
                <a:t>S</a:t>
              </a:r>
            </a:p>
            <a:p>
              <a:pPr algn="ctr" fontAlgn="auto">
                <a:lnSpc>
                  <a:spcPct val="200000"/>
                </a:lnSpc>
                <a:spcBef>
                  <a:spcPts val="0"/>
                </a:spcBef>
                <a:spcAft>
                  <a:spcPts val="0"/>
                </a:spcAft>
                <a:defRPr/>
              </a:pPr>
              <a:r>
                <a:rPr lang="en-US" sz="1400" dirty="0">
                  <a:solidFill>
                    <a:schemeClr val="tx1"/>
                  </a:solidFill>
                </a:rPr>
                <a:t>T</a:t>
              </a:r>
            </a:p>
            <a:p>
              <a:pPr algn="ctr" fontAlgn="auto">
                <a:lnSpc>
                  <a:spcPct val="200000"/>
                </a:lnSpc>
                <a:spcBef>
                  <a:spcPts val="0"/>
                </a:spcBef>
                <a:spcAft>
                  <a:spcPts val="0"/>
                </a:spcAft>
                <a:defRPr/>
              </a:pPr>
              <a:r>
                <a:rPr lang="en-US" sz="1400" dirty="0">
                  <a:solidFill>
                    <a:schemeClr val="tx1"/>
                  </a:solidFill>
                </a:rPr>
                <a:t>O</a:t>
              </a:r>
            </a:p>
            <a:p>
              <a:pPr algn="ctr" fontAlgn="auto">
                <a:lnSpc>
                  <a:spcPct val="200000"/>
                </a:lnSpc>
                <a:spcBef>
                  <a:spcPts val="0"/>
                </a:spcBef>
                <a:spcAft>
                  <a:spcPts val="0"/>
                </a:spcAft>
                <a:defRPr/>
              </a:pPr>
              <a:r>
                <a:rPr lang="en-US" sz="1400" dirty="0">
                  <a:solidFill>
                    <a:schemeClr val="tx1"/>
                  </a:solidFill>
                </a:rPr>
                <a:t>M</a:t>
              </a:r>
            </a:p>
            <a:p>
              <a:pPr algn="ctr" fontAlgn="auto">
                <a:lnSpc>
                  <a:spcPct val="200000"/>
                </a:lnSpc>
                <a:spcBef>
                  <a:spcPts val="0"/>
                </a:spcBef>
                <a:spcAft>
                  <a:spcPts val="0"/>
                </a:spcAft>
                <a:defRPr/>
              </a:pPr>
              <a:r>
                <a:rPr lang="en-US" sz="1400" dirty="0">
                  <a:solidFill>
                    <a:schemeClr val="tx1"/>
                  </a:solidFill>
                </a:rPr>
                <a:t>E</a:t>
              </a:r>
            </a:p>
            <a:p>
              <a:pPr algn="ctr" fontAlgn="auto">
                <a:lnSpc>
                  <a:spcPct val="200000"/>
                </a:lnSpc>
                <a:spcBef>
                  <a:spcPts val="0"/>
                </a:spcBef>
                <a:spcAft>
                  <a:spcPts val="0"/>
                </a:spcAft>
                <a:defRPr/>
              </a:pPr>
              <a:r>
                <a:rPr lang="en-US" sz="1400" dirty="0">
                  <a:solidFill>
                    <a:schemeClr val="tx1"/>
                  </a:solidFill>
                </a:rPr>
                <a:t>R</a:t>
              </a:r>
            </a:p>
            <a:p>
              <a:pPr algn="ctr" fontAlgn="auto">
                <a:lnSpc>
                  <a:spcPct val="200000"/>
                </a:lnSpc>
                <a:spcBef>
                  <a:spcPts val="0"/>
                </a:spcBef>
                <a:spcAft>
                  <a:spcPts val="0"/>
                </a:spcAft>
                <a:defRPr/>
              </a:pPr>
              <a:r>
                <a:rPr lang="en-US" sz="1400" dirty="0">
                  <a:solidFill>
                    <a:schemeClr val="tx1"/>
                  </a:solidFill>
                </a:rPr>
                <a:t>S</a:t>
              </a:r>
            </a:p>
          </p:txBody>
        </p:sp>
        <p:cxnSp>
          <p:nvCxnSpPr>
            <p:cNvPr id="29" name="Straight Connector 28"/>
            <p:cNvCxnSpPr/>
            <p:nvPr/>
          </p:nvCxnSpPr>
          <p:spPr>
            <a:xfrm>
              <a:off x="1676399" y="1543154"/>
              <a:ext cx="0" cy="3948659"/>
            </a:xfrm>
            <a:prstGeom prst="line">
              <a:avLst/>
            </a:prstGeom>
            <a:ln w="38100">
              <a:solidFill>
                <a:schemeClr val="tx1">
                  <a:lumMod val="95000"/>
                  <a:lumOff val="5000"/>
                </a:schemeClr>
              </a:solidFill>
            </a:ln>
          </p:spPr>
          <p:style>
            <a:lnRef idx="3">
              <a:schemeClr val="accent6"/>
            </a:lnRef>
            <a:fillRef idx="0">
              <a:schemeClr val="accent6"/>
            </a:fillRef>
            <a:effectRef idx="2">
              <a:schemeClr val="accent6"/>
            </a:effectRef>
            <a:fontRef idx="minor">
              <a:schemeClr val="tx1"/>
            </a:fontRef>
          </p:style>
        </p:cxnSp>
        <p:cxnSp>
          <p:nvCxnSpPr>
            <p:cNvPr id="30" name="Straight Arrow Connector 29"/>
            <p:cNvCxnSpPr/>
            <p:nvPr/>
          </p:nvCxnSpPr>
          <p:spPr>
            <a:xfrm>
              <a:off x="1219199" y="1634793"/>
              <a:ext cx="457200" cy="2037"/>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a:stCxn id="14" idx="3"/>
            </p:cNvCxnSpPr>
            <p:nvPr/>
          </p:nvCxnSpPr>
          <p:spPr>
            <a:xfrm>
              <a:off x="1323974" y="2211107"/>
              <a:ext cx="352425" cy="0"/>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a:off x="1219199" y="2779273"/>
              <a:ext cx="457200" cy="2037"/>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33" name="Straight Arrow Connector 32"/>
            <p:cNvCxnSpPr/>
            <p:nvPr/>
          </p:nvCxnSpPr>
          <p:spPr>
            <a:xfrm>
              <a:off x="1219199" y="3176380"/>
              <a:ext cx="457200" cy="2036"/>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34" name="Straight Arrow Connector 33"/>
            <p:cNvCxnSpPr/>
            <p:nvPr/>
          </p:nvCxnSpPr>
          <p:spPr>
            <a:xfrm>
              <a:off x="1295399" y="3730292"/>
              <a:ext cx="381000" cy="0"/>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rot="10800000">
              <a:off x="5410200" y="1675522"/>
              <a:ext cx="457200" cy="203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2" idx="1"/>
            </p:cNvCxnSpPr>
            <p:nvPr/>
          </p:nvCxnSpPr>
          <p:spPr>
            <a:xfrm rot="10800000" flipV="1">
              <a:off x="5410200" y="2551192"/>
              <a:ext cx="457200" cy="203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5410200" y="3518502"/>
              <a:ext cx="457200" cy="203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115023" y="2971147"/>
              <a:ext cx="2590353" cy="317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1" idx="3"/>
            </p:cNvCxnSpPr>
            <p:nvPr/>
          </p:nvCxnSpPr>
          <p:spPr>
            <a:xfrm>
              <a:off x="7391400" y="1675522"/>
              <a:ext cx="914400" cy="203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391400" y="2522681"/>
              <a:ext cx="914400" cy="203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391400" y="3518502"/>
              <a:ext cx="914400" cy="2036"/>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4724400" y="3351514"/>
              <a:ext cx="685800" cy="203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20" idx="1"/>
            </p:cNvCxnSpPr>
            <p:nvPr/>
          </p:nvCxnSpPr>
          <p:spPr>
            <a:xfrm rot="10800000" flipV="1">
              <a:off x="1676399" y="3428898"/>
              <a:ext cx="1143000" cy="2036"/>
            </a:xfrm>
            <a:prstGeom prst="line">
              <a:avLst/>
            </a:prstGeom>
            <a:ln w="38100">
              <a:solidFill>
                <a:schemeClr val="tx1">
                  <a:lumMod val="95000"/>
                  <a:lumOff val="5000"/>
                </a:schemeClr>
              </a:solidFill>
            </a:ln>
          </p:spPr>
          <p:style>
            <a:lnRef idx="3">
              <a:schemeClr val="accent2"/>
            </a:lnRef>
            <a:fillRef idx="0">
              <a:schemeClr val="accent2"/>
            </a:fillRef>
            <a:effectRef idx="2">
              <a:schemeClr val="accent2"/>
            </a:effectRef>
            <a:fontRef idx="minor">
              <a:schemeClr val="tx1"/>
            </a:fontRef>
          </p:style>
        </p:cxnSp>
        <p:cxnSp>
          <p:nvCxnSpPr>
            <p:cNvPr id="46" name="Straight Arrow Connector 45"/>
            <p:cNvCxnSpPr/>
            <p:nvPr/>
          </p:nvCxnSpPr>
          <p:spPr>
            <a:xfrm>
              <a:off x="5410200" y="4243475"/>
              <a:ext cx="2819400" cy="0"/>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304924" y="4241438"/>
              <a:ext cx="381000" cy="2037"/>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48" name="Straight Arrow Connector 47"/>
            <p:cNvCxnSpPr/>
            <p:nvPr/>
          </p:nvCxnSpPr>
          <p:spPr>
            <a:xfrm>
              <a:off x="1323974" y="4722038"/>
              <a:ext cx="381000" cy="2037"/>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61" name="Straight Arrow Connector 60"/>
            <p:cNvCxnSpPr>
              <a:stCxn id="24" idx="3"/>
            </p:cNvCxnSpPr>
            <p:nvPr/>
          </p:nvCxnSpPr>
          <p:spPr>
            <a:xfrm flipV="1">
              <a:off x="8077200" y="5721931"/>
              <a:ext cx="228600" cy="8146"/>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7543800" y="7137257"/>
              <a:ext cx="762000" cy="0"/>
            </a:xfrm>
            <a:prstGeom prst="straightConnector1">
              <a:avLst/>
            </a:prstGeom>
            <a:ln w="38100">
              <a:solidFill>
                <a:schemeClr val="tx1">
                  <a:lumMod val="95000"/>
                  <a:lumOff val="5000"/>
                </a:schemeClr>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4101" name="TextBox 55"/>
          <p:cNvSpPr txBox="1">
            <a:spLocks noChangeArrowheads="1"/>
          </p:cNvSpPr>
          <p:nvPr/>
        </p:nvSpPr>
        <p:spPr bwMode="auto">
          <a:xfrm>
            <a:off x="3090863" y="4014788"/>
            <a:ext cx="337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800" u="sng" dirty="0">
                <a:solidFill>
                  <a:srgbClr val="FF0000"/>
                </a:solidFill>
              </a:rPr>
              <a:t>Rural Area </a:t>
            </a:r>
            <a:r>
              <a:rPr lang="en-US" altLang="en-US" sz="1800" u="sng" dirty="0" smtClean="0">
                <a:solidFill>
                  <a:srgbClr val="FF0000"/>
                </a:solidFill>
              </a:rPr>
              <a:t>System</a:t>
            </a:r>
            <a:endParaRPr lang="en-US" altLang="en-US" sz="1800" u="sng" dirty="0">
              <a:solidFill>
                <a:srgbClr val="FF0000"/>
              </a:solidFill>
            </a:endParaRPr>
          </a:p>
        </p:txBody>
      </p:sp>
      <p:sp>
        <p:nvSpPr>
          <p:cNvPr id="60" name="Rectangle 59"/>
          <p:cNvSpPr/>
          <p:nvPr/>
        </p:nvSpPr>
        <p:spPr bwMode="auto">
          <a:xfrm>
            <a:off x="6096000" y="5610225"/>
            <a:ext cx="1676400" cy="514350"/>
          </a:xfrm>
          <a:prstGeom prst="rect">
            <a:avLst/>
          </a:prstGeom>
          <a:solidFill>
            <a:srgbClr val="FFC000"/>
          </a:solidFill>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Dhofar</a:t>
            </a:r>
            <a:r>
              <a:rPr lang="en-US" sz="1400" dirty="0">
                <a:solidFill>
                  <a:schemeClr val="tx1"/>
                </a:solidFill>
              </a:rPr>
              <a:t> Power Company</a:t>
            </a:r>
          </a:p>
        </p:txBody>
      </p:sp>
      <p:sp>
        <p:nvSpPr>
          <p:cNvPr id="4103" name="Slide Number Placeholder 1"/>
          <p:cNvSpPr>
            <a:spLocks noGrp="1"/>
          </p:cNvSpPr>
          <p:nvPr>
            <p:ph type="sldNum" sz="quarter" idx="11"/>
          </p:nvPr>
        </p:nvSpPr>
        <p:spPr>
          <a:xfrm>
            <a:off x="5680075" y="6527799"/>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713FF94A-EA62-42F8-9454-00C0E0BB6F5F}" type="slidenum">
              <a:rPr lang="en-US" altLang="en-US" sz="1400" smtClean="0"/>
              <a:pPr rtl="0" eaLnBrk="1" hangingPunct="1">
                <a:spcBef>
                  <a:spcPct val="0"/>
                </a:spcBef>
                <a:buClrTx/>
                <a:buSzTx/>
                <a:buFontTx/>
                <a:buNone/>
              </a:pPr>
              <a:t>5</a:t>
            </a:fld>
            <a:endParaRPr lang="en-US" altLang="en-US" sz="1400" smtClean="0"/>
          </a:p>
        </p:txBody>
      </p:sp>
      <p:sp>
        <p:nvSpPr>
          <p:cNvPr id="52" name="Rectangle 51"/>
          <p:cNvSpPr/>
          <p:nvPr/>
        </p:nvSpPr>
        <p:spPr bwMode="auto">
          <a:xfrm>
            <a:off x="2895600" y="5530850"/>
            <a:ext cx="1905000" cy="5937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Oman Electricity Transmission Company</a:t>
            </a:r>
          </a:p>
        </p:txBody>
      </p:sp>
      <p:sp>
        <p:nvSpPr>
          <p:cNvPr id="54" name="Rectangle 53"/>
          <p:cNvSpPr/>
          <p:nvPr/>
        </p:nvSpPr>
        <p:spPr bwMode="auto">
          <a:xfrm>
            <a:off x="533400" y="5494338"/>
            <a:ext cx="1066800" cy="296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SembCorp</a:t>
            </a:r>
          </a:p>
        </p:txBody>
      </p:sp>
      <p:cxnSp>
        <p:nvCxnSpPr>
          <p:cNvPr id="55" name="Straight Arrow Connector 54"/>
          <p:cNvCxnSpPr/>
          <p:nvPr/>
        </p:nvCxnSpPr>
        <p:spPr bwMode="auto">
          <a:xfrm>
            <a:off x="1600200" y="5629275"/>
            <a:ext cx="457200" cy="1588"/>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56" name="Straight Connector 55"/>
          <p:cNvCxnSpPr/>
          <p:nvPr/>
        </p:nvCxnSpPr>
        <p:spPr bwMode="auto">
          <a:xfrm>
            <a:off x="2057400" y="5410200"/>
            <a:ext cx="0" cy="758825"/>
          </a:xfrm>
          <a:prstGeom prst="line">
            <a:avLst/>
          </a:prstGeom>
          <a:ln w="38100">
            <a:solidFill>
              <a:schemeClr val="tx1">
                <a:lumMod val="95000"/>
                <a:lumOff val="5000"/>
              </a:schemeClr>
            </a:solidFill>
          </a:ln>
        </p:spPr>
        <p:style>
          <a:lnRef idx="3">
            <a:schemeClr val="accent6"/>
          </a:lnRef>
          <a:fillRef idx="0">
            <a:schemeClr val="accent6"/>
          </a:fillRef>
          <a:effectRef idx="2">
            <a:schemeClr val="accent6"/>
          </a:effectRef>
          <a:fontRef idx="minor">
            <a:schemeClr val="tx1"/>
          </a:fontRef>
        </p:style>
      </p:cxnSp>
      <p:sp>
        <p:nvSpPr>
          <p:cNvPr id="62" name="Rectangle 61"/>
          <p:cNvSpPr/>
          <p:nvPr/>
        </p:nvSpPr>
        <p:spPr bwMode="auto">
          <a:xfrm>
            <a:off x="533400" y="5865813"/>
            <a:ext cx="1066800" cy="29686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NPS</a:t>
            </a:r>
          </a:p>
        </p:txBody>
      </p:sp>
      <p:cxnSp>
        <p:nvCxnSpPr>
          <p:cNvPr id="63" name="Straight Arrow Connector 62"/>
          <p:cNvCxnSpPr/>
          <p:nvPr/>
        </p:nvCxnSpPr>
        <p:spPr bwMode="auto">
          <a:xfrm>
            <a:off x="1600200" y="6032500"/>
            <a:ext cx="457200" cy="1588"/>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sp>
        <p:nvSpPr>
          <p:cNvPr id="57" name="Rectangle 56"/>
          <p:cNvSpPr/>
          <p:nvPr/>
        </p:nvSpPr>
        <p:spPr bwMode="auto">
          <a:xfrm>
            <a:off x="3930650" y="4530725"/>
            <a:ext cx="1485900"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Transmission</a:t>
            </a:r>
          </a:p>
        </p:txBody>
      </p:sp>
      <p:sp>
        <p:nvSpPr>
          <p:cNvPr id="59" name="Rectangle 58"/>
          <p:cNvSpPr/>
          <p:nvPr/>
        </p:nvSpPr>
        <p:spPr bwMode="auto">
          <a:xfrm>
            <a:off x="561975" y="4530725"/>
            <a:ext cx="990600" cy="296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Sur</a:t>
            </a:r>
          </a:p>
        </p:txBody>
      </p:sp>
      <p:cxnSp>
        <p:nvCxnSpPr>
          <p:cNvPr id="65" name="Straight Arrow Connector 64"/>
          <p:cNvCxnSpPr/>
          <p:nvPr/>
        </p:nvCxnSpPr>
        <p:spPr bwMode="auto">
          <a:xfrm>
            <a:off x="1552575" y="4592638"/>
            <a:ext cx="381000" cy="1587"/>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sp>
        <p:nvSpPr>
          <p:cNvPr id="58" name="Rectangle 57"/>
          <p:cNvSpPr/>
          <p:nvPr/>
        </p:nvSpPr>
        <p:spPr bwMode="auto">
          <a:xfrm>
            <a:off x="576263" y="4181475"/>
            <a:ext cx="990600" cy="2968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Sohar</a:t>
            </a:r>
            <a:endParaRPr lang="en-US" sz="1400" dirty="0">
              <a:solidFill>
                <a:schemeClr val="tx1"/>
              </a:solidFill>
            </a:endParaRPr>
          </a:p>
        </p:txBody>
      </p:sp>
      <p:cxnSp>
        <p:nvCxnSpPr>
          <p:cNvPr id="64" name="Straight Arrow Connector 63"/>
          <p:cNvCxnSpPr/>
          <p:nvPr/>
        </p:nvCxnSpPr>
        <p:spPr bwMode="auto">
          <a:xfrm>
            <a:off x="1560513" y="4324350"/>
            <a:ext cx="381000" cy="1588"/>
          </a:xfrm>
          <a:prstGeom prst="straightConnector1">
            <a:avLst/>
          </a:prstGeom>
          <a:ln w="38100">
            <a:solidFill>
              <a:schemeClr val="tx1">
                <a:lumMod val="95000"/>
                <a:lumOff val="5000"/>
              </a:schemeClr>
            </a:solidFill>
            <a:tailEnd type="arrow"/>
          </a:ln>
        </p:spPr>
        <p:style>
          <a:lnRef idx="3">
            <a:schemeClr val="accent4"/>
          </a:lnRef>
          <a:fillRef idx="0">
            <a:schemeClr val="accent4"/>
          </a:fillRef>
          <a:effectRef idx="2">
            <a:schemeClr val="accent4"/>
          </a:effectRef>
          <a:fontRef idx="minor">
            <a:schemeClr val="tx1"/>
          </a:fontRef>
        </p:style>
      </p:cxnSp>
      <p:sp>
        <p:nvSpPr>
          <p:cNvPr id="4115" name="Rectangle 1"/>
          <p:cNvSpPr>
            <a:spLocks noChangeArrowheads="1"/>
          </p:cNvSpPr>
          <p:nvPr/>
        </p:nvSpPr>
        <p:spPr bwMode="auto">
          <a:xfrm>
            <a:off x="853006" y="6288087"/>
            <a:ext cx="747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ctr" rtl="0" eaLnBrk="1" hangingPunct="1">
              <a:spcBef>
                <a:spcPct val="0"/>
              </a:spcBef>
              <a:buClrTx/>
              <a:buSzTx/>
              <a:buFontTx/>
              <a:buNone/>
            </a:pPr>
            <a:r>
              <a:rPr lang="en-US" altLang="en-US" sz="1200"/>
              <a:t>Wadi AlJizzi+Ghubrah power stations are retired.  Power stations in Ibri and  Sohar are under construction  </a:t>
            </a:r>
          </a:p>
        </p:txBody>
      </p:sp>
      <p:sp>
        <p:nvSpPr>
          <p:cNvPr id="4116" name="TextBox 62"/>
          <p:cNvSpPr txBox="1">
            <a:spLocks noChangeArrowheads="1"/>
          </p:cNvSpPr>
          <p:nvPr/>
        </p:nvSpPr>
        <p:spPr bwMode="auto">
          <a:xfrm>
            <a:off x="3351213" y="5183188"/>
            <a:ext cx="1678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800" u="sng" dirty="0" err="1">
                <a:solidFill>
                  <a:srgbClr val="FF0000"/>
                </a:solidFill>
              </a:rPr>
              <a:t>Dhofar</a:t>
            </a:r>
            <a:r>
              <a:rPr lang="en-US" altLang="en-US" sz="1800" u="sng" dirty="0">
                <a:solidFill>
                  <a:srgbClr val="FF0000"/>
                </a:solidFill>
              </a:rPr>
              <a:t> </a:t>
            </a:r>
            <a:r>
              <a:rPr lang="en-US" altLang="en-US" sz="1800" u="sng" dirty="0" smtClean="0">
                <a:solidFill>
                  <a:srgbClr val="FF0000"/>
                </a:solidFill>
              </a:rPr>
              <a:t>System</a:t>
            </a:r>
            <a:endParaRPr lang="en-US" altLang="en-US" sz="1800" u="sng" dirty="0">
              <a:solidFill>
                <a:srgbClr val="FF0000"/>
              </a:solidFill>
            </a:endParaRPr>
          </a:p>
        </p:txBody>
      </p:sp>
      <p:sp>
        <p:nvSpPr>
          <p:cNvPr id="4117" name="TextBox 55"/>
          <p:cNvSpPr txBox="1">
            <a:spLocks noChangeArrowheads="1"/>
          </p:cNvSpPr>
          <p:nvPr/>
        </p:nvSpPr>
        <p:spPr bwMode="auto">
          <a:xfrm>
            <a:off x="2519363" y="1065213"/>
            <a:ext cx="464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800" u="sng">
                <a:solidFill>
                  <a:srgbClr val="FF0000"/>
                </a:solidFill>
              </a:rPr>
              <a:t>Main Interconnected System (MIS)</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1723581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40618"/>
            <a:ext cx="7467600" cy="584775"/>
          </a:xfrm>
          <a:prstGeom prst="rect">
            <a:avLst/>
          </a:prstGeom>
        </p:spPr>
        <p:txBody>
          <a:bodyPr wrap="square">
            <a:spAutoFit/>
          </a:bodyPr>
          <a:lstStyle/>
          <a:p>
            <a:pPr algn="ctr" rtl="1" eaLnBrk="0" hangingPunct="0">
              <a:tabLst>
                <a:tab pos="8169275" algn="l"/>
              </a:tabLst>
              <a:defRPr/>
            </a:pPr>
            <a:r>
              <a:rPr lang="en-US" sz="3200" dirty="0"/>
              <a:t>Renewable Energy in SQU – PV testing </a:t>
            </a:r>
          </a:p>
        </p:txBody>
      </p:sp>
      <p:pic>
        <p:nvPicPr>
          <p:cNvPr id="5" name="Picture 4" descr="C:\Users\Gastli\Pictures\1kW Desert PV System\DSC04651.JPG"/>
          <p:cNvPicPr/>
          <p:nvPr/>
        </p:nvPicPr>
        <p:blipFill>
          <a:blip r:embed="rId2" cstate="screen"/>
          <a:srcRect/>
          <a:stretch>
            <a:fillRect/>
          </a:stretch>
        </p:blipFill>
        <p:spPr bwMode="auto">
          <a:xfrm>
            <a:off x="2438400" y="2819400"/>
            <a:ext cx="3951605" cy="296354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04800" y="1752600"/>
            <a:ext cx="8534400" cy="646331"/>
          </a:xfrm>
          <a:prstGeom prst="rect">
            <a:avLst/>
          </a:prstGeom>
        </p:spPr>
        <p:txBody>
          <a:bodyPr wrap="square">
            <a:spAutoFit/>
          </a:bodyPr>
          <a:lstStyle/>
          <a:p>
            <a:pPr algn="just"/>
            <a:r>
              <a:rPr lang="en-US" dirty="0">
                <a:solidFill>
                  <a:srgbClr val="FF0000"/>
                </a:solidFill>
              </a:rPr>
              <a:t>In May 2012, 1kW desert PV module </a:t>
            </a:r>
            <a:r>
              <a:rPr lang="en-US" dirty="0" smtClean="0">
                <a:solidFill>
                  <a:srgbClr val="FF0000"/>
                </a:solidFill>
              </a:rPr>
              <a:t>was </a:t>
            </a:r>
            <a:r>
              <a:rPr lang="en-US" dirty="0">
                <a:solidFill>
                  <a:srgbClr val="FF0000"/>
                </a:solidFill>
              </a:rPr>
              <a:t>installed in Renewable Energy research lab of the College of Engineering in Sultan </a:t>
            </a:r>
            <a:r>
              <a:rPr lang="en-US" dirty="0" err="1">
                <a:solidFill>
                  <a:srgbClr val="FF0000"/>
                </a:solidFill>
              </a:rPr>
              <a:t>Qaboos</a:t>
            </a:r>
            <a:r>
              <a:rPr lang="en-US" dirty="0">
                <a:solidFill>
                  <a:srgbClr val="FF0000"/>
                </a:solidFill>
              </a:rPr>
              <a:t> University.</a:t>
            </a:r>
          </a:p>
        </p:txBody>
      </p:sp>
      <p:sp>
        <p:nvSpPr>
          <p:cNvPr id="2" name="Slide Number Placeholder 1"/>
          <p:cNvSpPr>
            <a:spLocks noGrp="1"/>
          </p:cNvSpPr>
          <p:nvPr>
            <p:ph type="sldNum" sz="quarter" idx="12"/>
          </p:nvPr>
        </p:nvSpPr>
        <p:spPr/>
        <p:txBody>
          <a:bodyPr/>
          <a:lstStyle/>
          <a:p>
            <a:fld id="{64F16932-FFA4-4086-A634-25FDF56713B1}" type="slidenum">
              <a:rPr lang="en-US" smtClean="0"/>
              <a:t>50</a:t>
            </a:fld>
            <a:endParaRPr lang="en-US"/>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7491537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1052" y="40618"/>
            <a:ext cx="5320348" cy="584775"/>
          </a:xfrm>
          <a:prstGeom prst="rect">
            <a:avLst/>
          </a:prstGeom>
        </p:spPr>
        <p:txBody>
          <a:bodyPr wrap="square">
            <a:spAutoFit/>
          </a:bodyPr>
          <a:lstStyle/>
          <a:p>
            <a:pPr algn="ctr" rtl="1" eaLnBrk="0" hangingPunct="0">
              <a:tabLst>
                <a:tab pos="8169275" algn="l"/>
              </a:tabLst>
              <a:defRPr/>
            </a:pPr>
            <a:r>
              <a:rPr lang="en-US" sz="3200" dirty="0"/>
              <a:t>	Renewable Energy in SQU</a:t>
            </a:r>
          </a:p>
        </p:txBody>
      </p:sp>
      <p:sp>
        <p:nvSpPr>
          <p:cNvPr id="6" name="Rectangle 5"/>
          <p:cNvSpPr/>
          <p:nvPr/>
        </p:nvSpPr>
        <p:spPr>
          <a:xfrm>
            <a:off x="292100" y="990600"/>
            <a:ext cx="8534400" cy="677108"/>
          </a:xfrm>
          <a:prstGeom prst="rect">
            <a:avLst/>
          </a:prstGeom>
        </p:spPr>
        <p:txBody>
          <a:bodyPr wrap="square">
            <a:spAutoFit/>
          </a:bodyPr>
          <a:lstStyle/>
          <a:p>
            <a:pPr algn="just"/>
            <a:r>
              <a:rPr lang="en-US" sz="2000" dirty="0" smtClean="0"/>
              <a:t>Smart Grid Project: TRC funded project</a:t>
            </a:r>
          </a:p>
          <a:p>
            <a:pPr algn="just"/>
            <a:r>
              <a:rPr lang="en-US" dirty="0" smtClean="0">
                <a:solidFill>
                  <a:srgbClr val="FF0000"/>
                </a:solidFill>
              </a:rPr>
              <a:t>Consists of PV system, Wind Turbine, Batteries, Inverters, bidirectional meters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540" y="2057400"/>
            <a:ext cx="5394960" cy="454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user\AppData\Local\Microsoft\Windows\Temporary Internet Files\Content.Outlook\Q7BBI9LZ\IMG-20150427-WA0017.jpg"/>
          <p:cNvPicPr>
            <a:picLocks noChangeAspect="1" noChangeArrowheads="1"/>
          </p:cNvPicPr>
          <p:nvPr/>
        </p:nvPicPr>
        <p:blipFill rotWithShape="1">
          <a:blip r:embed="rId3">
            <a:extLst>
              <a:ext uri="{28A0092B-C50C-407E-A947-70E740481C1C}">
                <a14:useLocalDpi xmlns:a14="http://schemas.microsoft.com/office/drawing/2010/main" val="0"/>
              </a:ext>
            </a:extLst>
          </a:blip>
          <a:srcRect l="26000" t="20000" r="20411" b="5185"/>
          <a:stretch/>
        </p:blipFill>
        <p:spPr bwMode="auto">
          <a:xfrm>
            <a:off x="685800" y="2094706"/>
            <a:ext cx="1737360" cy="430609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4F16932-FFA4-4086-A634-25FDF56713B1}" type="slidenum">
              <a:rPr lang="en-US" smtClean="0"/>
              <a:t>51</a:t>
            </a:fld>
            <a:endParaRPr lang="en-US"/>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7739795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1052" y="40618"/>
            <a:ext cx="5320348" cy="584775"/>
          </a:xfrm>
          <a:prstGeom prst="rect">
            <a:avLst/>
          </a:prstGeom>
        </p:spPr>
        <p:txBody>
          <a:bodyPr wrap="square">
            <a:spAutoFit/>
          </a:bodyPr>
          <a:lstStyle/>
          <a:p>
            <a:pPr algn="ctr" rtl="1" eaLnBrk="0" hangingPunct="0">
              <a:tabLst>
                <a:tab pos="8169275" algn="l"/>
              </a:tabLst>
              <a:defRPr/>
            </a:pPr>
            <a:r>
              <a:rPr lang="en-US" sz="2800" b="1" dirty="0">
                <a:solidFill>
                  <a:srgbClr val="0000FF"/>
                </a:solidFill>
                <a:effectLst>
                  <a:outerShdw blurRad="38100" dist="38100" dir="2700000" algn="tl">
                    <a:srgbClr val="C0C0C0"/>
                  </a:outerShdw>
                </a:effectLst>
                <a:cs typeface="Tahoma" pitchFamily="34" charset="0"/>
              </a:rPr>
              <a:t>	</a:t>
            </a:r>
            <a:r>
              <a:rPr lang="en-US" sz="3200" dirty="0"/>
              <a:t>Renewable Energy in SQU</a:t>
            </a:r>
          </a:p>
        </p:txBody>
      </p:sp>
      <p:sp>
        <p:nvSpPr>
          <p:cNvPr id="6" name="Rectangle 5"/>
          <p:cNvSpPr/>
          <p:nvPr/>
        </p:nvSpPr>
        <p:spPr>
          <a:xfrm>
            <a:off x="609600" y="1066800"/>
            <a:ext cx="8534400" cy="400110"/>
          </a:xfrm>
          <a:prstGeom prst="rect">
            <a:avLst/>
          </a:prstGeom>
        </p:spPr>
        <p:txBody>
          <a:bodyPr wrap="square">
            <a:spAutoFit/>
          </a:bodyPr>
          <a:lstStyle/>
          <a:p>
            <a:pPr algn="just"/>
            <a:r>
              <a:rPr lang="en-US" sz="2000" dirty="0" smtClean="0"/>
              <a:t>Power and Solar Cooling Cogeneration: TRC funded project</a:t>
            </a:r>
          </a:p>
        </p:txBody>
      </p:sp>
      <p:sp>
        <p:nvSpPr>
          <p:cNvPr id="11" name="TextBox 10"/>
          <p:cNvSpPr txBox="1"/>
          <p:nvPr/>
        </p:nvSpPr>
        <p:spPr>
          <a:xfrm>
            <a:off x="533401" y="1676400"/>
            <a:ext cx="7953432" cy="646331"/>
          </a:xfrm>
          <a:prstGeom prst="rect">
            <a:avLst/>
          </a:prstGeom>
          <a:noFill/>
        </p:spPr>
        <p:txBody>
          <a:bodyPr wrap="square" rtlCol="0">
            <a:spAutoFit/>
          </a:bodyPr>
          <a:lstStyle/>
          <a:p>
            <a:pPr algn="just"/>
            <a:r>
              <a:rPr lang="en-US" dirty="0">
                <a:solidFill>
                  <a:srgbClr val="FF0000"/>
                </a:solidFill>
              </a:rPr>
              <a:t>Pilot plant using Solar-thermal collectors for producing electricity </a:t>
            </a:r>
            <a:r>
              <a:rPr lang="en-US" dirty="0" smtClean="0">
                <a:solidFill>
                  <a:srgbClr val="FF0000"/>
                </a:solidFill>
              </a:rPr>
              <a:t>and </a:t>
            </a:r>
            <a:r>
              <a:rPr lang="en-US" dirty="0">
                <a:solidFill>
                  <a:srgbClr val="FF0000"/>
                </a:solidFill>
              </a:rPr>
              <a:t>providing solar cooling ( using solar absorption systems</a:t>
            </a:r>
            <a:r>
              <a:rPr lang="en-US" dirty="0" smtClean="0"/>
              <a:t>). </a:t>
            </a:r>
            <a:endParaRPr lang="en-US" dirty="0"/>
          </a:p>
        </p:txBody>
      </p:sp>
      <p:grpSp>
        <p:nvGrpSpPr>
          <p:cNvPr id="12" name="Group 11"/>
          <p:cNvGrpSpPr/>
          <p:nvPr/>
        </p:nvGrpSpPr>
        <p:grpSpPr>
          <a:xfrm>
            <a:off x="1916160" y="2540821"/>
            <a:ext cx="5142735" cy="4084950"/>
            <a:chOff x="1270022" y="908720"/>
            <a:chExt cx="6758362" cy="5852876"/>
          </a:xfrm>
        </p:grpSpPr>
        <p:sp>
          <p:nvSpPr>
            <p:cNvPr id="13" name="TextBox 12"/>
            <p:cNvSpPr txBox="1"/>
            <p:nvPr/>
          </p:nvSpPr>
          <p:spPr>
            <a:xfrm>
              <a:off x="3865913" y="2564904"/>
              <a:ext cx="1080120" cy="246221"/>
            </a:xfrm>
            <a:prstGeom prst="rect">
              <a:avLst/>
            </a:prstGeom>
            <a:noFill/>
          </p:spPr>
          <p:txBody>
            <a:bodyPr wrap="square" rtlCol="0">
              <a:spAutoFit/>
            </a:bodyPr>
            <a:lstStyle/>
            <a:p>
              <a:pPr algn="ctr"/>
              <a:r>
                <a:rPr lang="en-US" sz="1000" dirty="0" smtClean="0"/>
                <a:t>Heat Exchanger</a:t>
              </a:r>
              <a:endParaRPr lang="en-US" sz="1000" dirty="0"/>
            </a:p>
          </p:txBody>
        </p:sp>
        <p:grpSp>
          <p:nvGrpSpPr>
            <p:cNvPr id="14" name="Group 13"/>
            <p:cNvGrpSpPr/>
            <p:nvPr/>
          </p:nvGrpSpPr>
          <p:grpSpPr>
            <a:xfrm>
              <a:off x="1270022" y="908720"/>
              <a:ext cx="6758362" cy="5852876"/>
              <a:chOff x="1270022" y="908720"/>
              <a:chExt cx="6758362" cy="5852876"/>
            </a:xfrm>
          </p:grpSpPr>
          <p:sp>
            <p:nvSpPr>
              <p:cNvPr id="15" name="TextBox 14"/>
              <p:cNvSpPr txBox="1"/>
              <p:nvPr/>
            </p:nvSpPr>
            <p:spPr>
              <a:xfrm>
                <a:off x="4464886" y="1115947"/>
                <a:ext cx="1080120" cy="400110"/>
              </a:xfrm>
              <a:prstGeom prst="rect">
                <a:avLst/>
              </a:prstGeom>
              <a:noFill/>
            </p:spPr>
            <p:txBody>
              <a:bodyPr wrap="square" rtlCol="0">
                <a:spAutoFit/>
              </a:bodyPr>
              <a:lstStyle/>
              <a:p>
                <a:pPr algn="ctr"/>
                <a:r>
                  <a:rPr lang="en-US" sz="1000" dirty="0" smtClean="0"/>
                  <a:t>Evacuated-tube collectors</a:t>
                </a:r>
                <a:endParaRPr lang="en-US" sz="1000" dirty="0"/>
              </a:p>
            </p:txBody>
          </p:sp>
          <p:grpSp>
            <p:nvGrpSpPr>
              <p:cNvPr id="16" name="Group 15"/>
              <p:cNvGrpSpPr/>
              <p:nvPr/>
            </p:nvGrpSpPr>
            <p:grpSpPr>
              <a:xfrm>
                <a:off x="1270022" y="908720"/>
                <a:ext cx="6758362" cy="5852876"/>
                <a:chOff x="1270022" y="908720"/>
                <a:chExt cx="6758362" cy="5852876"/>
              </a:xfrm>
            </p:grpSpPr>
            <p:sp>
              <p:nvSpPr>
                <p:cNvPr id="17" name="TextBox 16"/>
                <p:cNvSpPr txBox="1"/>
                <p:nvPr/>
              </p:nvSpPr>
              <p:spPr>
                <a:xfrm>
                  <a:off x="6948264" y="2136946"/>
                  <a:ext cx="1080120" cy="400110"/>
                </a:xfrm>
                <a:prstGeom prst="rect">
                  <a:avLst/>
                </a:prstGeom>
                <a:noFill/>
              </p:spPr>
              <p:txBody>
                <a:bodyPr wrap="square" rtlCol="0">
                  <a:spAutoFit/>
                </a:bodyPr>
                <a:lstStyle/>
                <a:p>
                  <a:pPr algn="ctr"/>
                  <a:r>
                    <a:rPr lang="en-US" sz="1000" dirty="0" smtClean="0"/>
                    <a:t>Organic Turbine</a:t>
                  </a:r>
                  <a:endParaRPr lang="en-US" sz="1000" dirty="0"/>
                </a:p>
              </p:txBody>
            </p:sp>
            <p:grpSp>
              <p:nvGrpSpPr>
                <p:cNvPr id="18" name="Group 17"/>
                <p:cNvGrpSpPr/>
                <p:nvPr/>
              </p:nvGrpSpPr>
              <p:grpSpPr>
                <a:xfrm>
                  <a:off x="1270022" y="908720"/>
                  <a:ext cx="6326314" cy="5852876"/>
                  <a:chOff x="1270022" y="908720"/>
                  <a:chExt cx="6326314" cy="5852876"/>
                </a:xfrm>
              </p:grpSpPr>
              <p:sp>
                <p:nvSpPr>
                  <p:cNvPr id="19" name="TextBox 18"/>
                  <p:cNvSpPr txBox="1"/>
                  <p:nvPr/>
                </p:nvSpPr>
                <p:spPr>
                  <a:xfrm>
                    <a:off x="5030725" y="4517088"/>
                    <a:ext cx="1080120" cy="400110"/>
                  </a:xfrm>
                  <a:prstGeom prst="rect">
                    <a:avLst/>
                  </a:prstGeom>
                  <a:noFill/>
                </p:spPr>
                <p:txBody>
                  <a:bodyPr wrap="square" rtlCol="0">
                    <a:spAutoFit/>
                  </a:bodyPr>
                  <a:lstStyle/>
                  <a:p>
                    <a:pPr algn="ctr"/>
                    <a:r>
                      <a:rPr lang="en-US" sz="1000" dirty="0" smtClean="0"/>
                      <a:t>Absorption chiller</a:t>
                    </a:r>
                    <a:endParaRPr lang="en-US" sz="1000" dirty="0"/>
                  </a:p>
                </p:txBody>
              </p:sp>
              <p:grpSp>
                <p:nvGrpSpPr>
                  <p:cNvPr id="20" name="Group 19"/>
                  <p:cNvGrpSpPr/>
                  <p:nvPr/>
                </p:nvGrpSpPr>
                <p:grpSpPr>
                  <a:xfrm>
                    <a:off x="1270022" y="908720"/>
                    <a:ext cx="6326314" cy="5852876"/>
                    <a:chOff x="1270022" y="908720"/>
                    <a:chExt cx="6326314" cy="5852876"/>
                  </a:xfrm>
                </p:grpSpPr>
                <p:sp>
                  <p:nvSpPr>
                    <p:cNvPr id="21" name="TextBox 20"/>
                    <p:cNvSpPr txBox="1"/>
                    <p:nvPr/>
                  </p:nvSpPr>
                  <p:spPr>
                    <a:xfrm>
                      <a:off x="3167844" y="3064728"/>
                      <a:ext cx="1080120" cy="246221"/>
                    </a:xfrm>
                    <a:prstGeom prst="rect">
                      <a:avLst/>
                    </a:prstGeom>
                    <a:noFill/>
                  </p:spPr>
                  <p:txBody>
                    <a:bodyPr wrap="square" rtlCol="0">
                      <a:spAutoFit/>
                    </a:bodyPr>
                    <a:lstStyle/>
                    <a:p>
                      <a:pPr algn="ctr"/>
                      <a:r>
                        <a:rPr lang="en-US" sz="1000" dirty="0" smtClean="0"/>
                        <a:t>Heat Exchanger</a:t>
                      </a:r>
                      <a:endParaRPr lang="en-US" sz="1000" dirty="0"/>
                    </a:p>
                  </p:txBody>
                </p:sp>
                <p:grpSp>
                  <p:nvGrpSpPr>
                    <p:cNvPr id="22" name="Group 21"/>
                    <p:cNvGrpSpPr/>
                    <p:nvPr/>
                  </p:nvGrpSpPr>
                  <p:grpSpPr>
                    <a:xfrm>
                      <a:off x="1270022" y="908720"/>
                      <a:ext cx="6326314" cy="5852876"/>
                      <a:chOff x="1270022" y="908720"/>
                      <a:chExt cx="6326314" cy="5852876"/>
                    </a:xfrm>
                  </p:grpSpPr>
                  <p:grpSp>
                    <p:nvGrpSpPr>
                      <p:cNvPr id="23" name="Group 22"/>
                      <p:cNvGrpSpPr/>
                      <p:nvPr/>
                    </p:nvGrpSpPr>
                    <p:grpSpPr>
                      <a:xfrm>
                        <a:off x="1349488" y="908720"/>
                        <a:ext cx="6246848" cy="5852876"/>
                        <a:chOff x="1349488" y="908720"/>
                        <a:chExt cx="6246848" cy="5852876"/>
                      </a:xfrm>
                    </p:grpSpPr>
                    <p:sp>
                      <p:nvSpPr>
                        <p:cNvPr id="25" name="TextBox 24"/>
                        <p:cNvSpPr txBox="1"/>
                        <p:nvPr/>
                      </p:nvSpPr>
                      <p:spPr>
                        <a:xfrm>
                          <a:off x="1643166" y="4142159"/>
                          <a:ext cx="1080120" cy="246221"/>
                        </a:xfrm>
                        <a:prstGeom prst="rect">
                          <a:avLst/>
                        </a:prstGeom>
                        <a:noFill/>
                      </p:spPr>
                      <p:txBody>
                        <a:bodyPr wrap="square" rtlCol="0">
                          <a:spAutoFit/>
                        </a:bodyPr>
                        <a:lstStyle/>
                        <a:p>
                          <a:pPr algn="ctr"/>
                          <a:r>
                            <a:rPr lang="en-US" sz="1000" dirty="0" smtClean="0"/>
                            <a:t>Condenser</a:t>
                          </a:r>
                          <a:endParaRPr lang="en-US" sz="1000" dirty="0"/>
                        </a:p>
                      </p:txBody>
                    </p:sp>
                    <p:grpSp>
                      <p:nvGrpSpPr>
                        <p:cNvPr id="26" name="Group 25"/>
                        <p:cNvGrpSpPr/>
                        <p:nvPr/>
                      </p:nvGrpSpPr>
                      <p:grpSpPr>
                        <a:xfrm>
                          <a:off x="1349488" y="908720"/>
                          <a:ext cx="6246848" cy="5852876"/>
                          <a:chOff x="1349488" y="908720"/>
                          <a:chExt cx="6246848" cy="5852876"/>
                        </a:xfrm>
                      </p:grpSpPr>
                      <p:sp>
                        <p:nvSpPr>
                          <p:cNvPr id="27" name="TextBox 26"/>
                          <p:cNvSpPr txBox="1"/>
                          <p:nvPr/>
                        </p:nvSpPr>
                        <p:spPr>
                          <a:xfrm>
                            <a:off x="1848560" y="5203554"/>
                            <a:ext cx="1080120" cy="246221"/>
                          </a:xfrm>
                          <a:prstGeom prst="rect">
                            <a:avLst/>
                          </a:prstGeom>
                          <a:noFill/>
                        </p:spPr>
                        <p:txBody>
                          <a:bodyPr wrap="square" rtlCol="0">
                            <a:spAutoFit/>
                          </a:bodyPr>
                          <a:lstStyle/>
                          <a:p>
                            <a:pPr algn="ctr"/>
                            <a:r>
                              <a:rPr lang="en-US" sz="1000" dirty="0" smtClean="0"/>
                              <a:t>Expansion</a:t>
                            </a:r>
                            <a:endParaRPr lang="en-US" sz="1000" dirty="0"/>
                          </a:p>
                        </p:txBody>
                      </p:sp>
                      <p:grpSp>
                        <p:nvGrpSpPr>
                          <p:cNvPr id="28" name="Group 27"/>
                          <p:cNvGrpSpPr/>
                          <p:nvPr/>
                        </p:nvGrpSpPr>
                        <p:grpSpPr>
                          <a:xfrm>
                            <a:off x="1349488" y="908720"/>
                            <a:ext cx="6246848" cy="5852876"/>
                            <a:chOff x="1349488" y="908720"/>
                            <a:chExt cx="6246848" cy="5852876"/>
                          </a:xfrm>
                        </p:grpSpPr>
                        <p:grpSp>
                          <p:nvGrpSpPr>
                            <p:cNvPr id="29" name="Group 28"/>
                            <p:cNvGrpSpPr/>
                            <p:nvPr/>
                          </p:nvGrpSpPr>
                          <p:grpSpPr>
                            <a:xfrm>
                              <a:off x="1349488" y="908720"/>
                              <a:ext cx="6246848" cy="5747335"/>
                              <a:chOff x="1349488" y="908720"/>
                              <a:chExt cx="6246848" cy="5747335"/>
                            </a:xfrm>
                          </p:grpSpPr>
                          <p:grpSp>
                            <p:nvGrpSpPr>
                              <p:cNvPr id="31" name="Group 30"/>
                              <p:cNvGrpSpPr/>
                              <p:nvPr/>
                            </p:nvGrpSpPr>
                            <p:grpSpPr>
                              <a:xfrm>
                                <a:off x="1349488" y="908720"/>
                                <a:ext cx="6246848" cy="5624225"/>
                                <a:chOff x="1349488" y="908720"/>
                                <a:chExt cx="6246848" cy="5624225"/>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7540" y="4100767"/>
                                  <a:ext cx="873080" cy="824481"/>
                                </a:xfrm>
                                <a:prstGeom prst="rect">
                                  <a:avLst/>
                                </a:prstGeom>
                              </p:spPr>
                            </p:pic>
                            <p:grpSp>
                              <p:nvGrpSpPr>
                                <p:cNvPr id="34" name="Group 33"/>
                                <p:cNvGrpSpPr/>
                                <p:nvPr/>
                              </p:nvGrpSpPr>
                              <p:grpSpPr>
                                <a:xfrm>
                                  <a:off x="1349488" y="908720"/>
                                  <a:ext cx="6246848" cy="5624225"/>
                                  <a:chOff x="1349488" y="908720"/>
                                  <a:chExt cx="6246848" cy="5624225"/>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908720"/>
                                    <a:ext cx="792088" cy="814565"/>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4414" y="1124744"/>
                                    <a:ext cx="700472" cy="798538"/>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1197" y="2275504"/>
                                    <a:ext cx="995344" cy="752480"/>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9024" y="2564904"/>
                                    <a:ext cx="842236" cy="720080"/>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7540" y="5661248"/>
                                    <a:ext cx="1466195" cy="871697"/>
                                  </a:xfrm>
                                  <a:prstGeom prst="rect">
                                    <a:avLst/>
                                  </a:prstGeom>
                                </p:spPr>
                              </p:pic>
                              <p:pic>
                                <p:nvPicPr>
                                  <p:cNvPr id="41" name="Picture 40"/>
                                  <p:cNvPicPr>
                                    <a:picLocks noChangeAspect="1"/>
                                  </p:cNvPicPr>
                                  <p:nvPr/>
                                </p:nvPicPr>
                                <p:blipFill rotWithShape="1">
                                  <a:blip r:embed="rId8" cstate="print">
                                    <a:extLst>
                                      <a:ext uri="{28A0092B-C50C-407E-A947-70E740481C1C}">
                                        <a14:useLocalDpi xmlns:a14="http://schemas.microsoft.com/office/drawing/2010/main" val="0"/>
                                      </a:ext>
                                    </a:extLst>
                                  </a:blip>
                                  <a:srcRect l="20243" t="11365" r="22635" b="11476"/>
                                  <a:stretch/>
                                </p:blipFill>
                                <p:spPr>
                                  <a:xfrm>
                                    <a:off x="3838150" y="4077072"/>
                                    <a:ext cx="1421553" cy="1280142"/>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9488" y="5007592"/>
                                    <a:ext cx="527235" cy="432048"/>
                                  </a:xfrm>
                                  <a:prstGeom prst="rect">
                                    <a:avLst/>
                                  </a:prstGeom>
                                </p:spPr>
                              </p:pic>
                              <p:cxnSp>
                                <p:nvCxnSpPr>
                                  <p:cNvPr id="43" name="Straight Connector 42"/>
                                  <p:cNvCxnSpPr/>
                                  <p:nvPr/>
                                </p:nvCxnSpPr>
                                <p:spPr>
                                  <a:xfrm flipH="1">
                                    <a:off x="4808502" y="2452412"/>
                                    <a:ext cx="1423897" cy="0"/>
                                  </a:xfrm>
                                  <a:prstGeom prst="line">
                                    <a:avLst/>
                                  </a:prstGeom>
                                  <a:ln w="31750">
                                    <a:solidFill>
                                      <a:srgbClr val="FF0000"/>
                                    </a:solidFill>
                                    <a:headEnd type="stealt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8" idx="2"/>
                                  </p:cNvCxnSpPr>
                                  <p:nvPr/>
                                </p:nvCxnSpPr>
                                <p:spPr>
                                  <a:xfrm flipH="1">
                                    <a:off x="6716217" y="3027984"/>
                                    <a:ext cx="2652" cy="40965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966349" y="3429000"/>
                                    <a:ext cx="1769322" cy="8637"/>
                                  </a:xfrm>
                                  <a:prstGeom prst="line">
                                    <a:avLst/>
                                  </a:prstGeom>
                                  <a:ln w="31750">
                                    <a:solidFill>
                                      <a:schemeClr val="accent5">
                                        <a:lumMod val="75000"/>
                                      </a:schemeClr>
                                    </a:solidFill>
                                    <a:headEnd type="stealth"/>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0620" y="2139306"/>
                                    <a:ext cx="1463333" cy="648072"/>
                                  </a:xfrm>
                                  <a:prstGeom prst="rect">
                                    <a:avLst/>
                                  </a:prstGeom>
                                </p:spPr>
                              </p:pic>
                              <p:cxnSp>
                                <p:nvCxnSpPr>
                                  <p:cNvPr id="47" name="Straight Connector 46"/>
                                  <p:cNvCxnSpPr/>
                                  <p:nvPr/>
                                </p:nvCxnSpPr>
                                <p:spPr>
                                  <a:xfrm>
                                    <a:off x="2231740" y="3233689"/>
                                    <a:ext cx="0" cy="407895"/>
                                  </a:xfrm>
                                  <a:prstGeom prst="line">
                                    <a:avLst/>
                                  </a:prstGeom>
                                  <a:ln w="31750">
                                    <a:solidFill>
                                      <a:srgbClr val="0070C0"/>
                                    </a:solidFill>
                                    <a:headEnd type="stealt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231740" y="3641582"/>
                                    <a:ext cx="1606410" cy="3442"/>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9" idx="0"/>
                                  </p:cNvCxnSpPr>
                                  <p:nvPr/>
                                </p:nvCxnSpPr>
                                <p:spPr>
                                  <a:xfrm flipH="1">
                                    <a:off x="2350142" y="2564904"/>
                                    <a:ext cx="1030478" cy="0"/>
                                  </a:xfrm>
                                  <a:prstGeom prst="line">
                                    <a:avLst/>
                                  </a:prstGeom>
                                  <a:ln w="31750">
                                    <a:headEnd type="stealt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7" idx="3"/>
                                  </p:cNvCxnSpPr>
                                  <p:nvPr/>
                                </p:nvCxnSpPr>
                                <p:spPr>
                                  <a:xfrm>
                                    <a:off x="4464886" y="1524013"/>
                                    <a:ext cx="113940" cy="0"/>
                                  </a:xfrm>
                                  <a:prstGeom prst="line">
                                    <a:avLst/>
                                  </a:prstGeom>
                                  <a:ln w="31750">
                                    <a:solidFill>
                                      <a:srgbClr val="FF0000"/>
                                    </a:solidFill>
                                    <a:head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578826" y="1524012"/>
                                    <a:ext cx="0" cy="751491"/>
                                  </a:xfrm>
                                  <a:prstGeom prst="line">
                                    <a:avLst/>
                                  </a:prstGeom>
                                  <a:ln w="31750">
                                    <a:solidFill>
                                      <a:srgbClr val="FF0000"/>
                                    </a:solidFill>
                                    <a:headEnd type="stealt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7" idx="1"/>
                                  </p:cNvCxnSpPr>
                                  <p:nvPr/>
                                </p:nvCxnSpPr>
                                <p:spPr>
                                  <a:xfrm flipH="1">
                                    <a:off x="3635896" y="1524013"/>
                                    <a:ext cx="128518" cy="0"/>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635896" y="1524012"/>
                                    <a:ext cx="0" cy="824868"/>
                                  </a:xfrm>
                                  <a:prstGeom prst="line">
                                    <a:avLst/>
                                  </a:prstGeom>
                                  <a:ln w="31750">
                                    <a:solidFill>
                                      <a:srgbClr val="0070C0"/>
                                    </a:solidFill>
                                    <a:headEnd type="stealt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932040" y="3645024"/>
                                    <a:ext cx="0" cy="648072"/>
                                  </a:xfrm>
                                  <a:prstGeom prst="line">
                                    <a:avLst/>
                                  </a:prstGeom>
                                  <a:ln w="31750">
                                    <a:solidFill>
                                      <a:schemeClr val="accent6">
                                        <a:lumMod val="7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311860" y="4293096"/>
                                    <a:ext cx="612068" cy="0"/>
                                  </a:xfrm>
                                  <a:prstGeom prst="line">
                                    <a:avLst/>
                                  </a:prstGeom>
                                  <a:ln w="31750">
                                    <a:solidFill>
                                      <a:schemeClr val="accent5">
                                        <a:lumMod val="7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629362" y="4410961"/>
                                    <a:ext cx="0" cy="582709"/>
                                  </a:xfrm>
                                  <a:prstGeom prst="line">
                                    <a:avLst/>
                                  </a:prstGeom>
                                  <a:ln w="31750">
                                    <a:solidFill>
                                      <a:schemeClr val="bg2">
                                        <a:lumMod val="7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629362" y="4410961"/>
                                    <a:ext cx="950186" cy="0"/>
                                  </a:xfrm>
                                  <a:prstGeom prst="line">
                                    <a:avLst/>
                                  </a:prstGeom>
                                  <a:ln w="317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763688" y="5439640"/>
                                    <a:ext cx="0" cy="65745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763688" y="6097096"/>
                                    <a:ext cx="864096" cy="0"/>
                                  </a:xfrm>
                                  <a:prstGeom prst="line">
                                    <a:avLst/>
                                  </a:prstGeom>
                                  <a:ln w="31750">
                                    <a:headEnd type="stealt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838150" y="6097096"/>
                                    <a:ext cx="445818" cy="0"/>
                                  </a:xfrm>
                                  <a:prstGeom prst="line">
                                    <a:avLst/>
                                  </a:prstGeom>
                                  <a:ln w="317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283968" y="5198009"/>
                                    <a:ext cx="0" cy="899087"/>
                                  </a:xfrm>
                                  <a:prstGeom prst="line">
                                    <a:avLst/>
                                  </a:prstGeom>
                                  <a:ln w="31750">
                                    <a:solidFill>
                                      <a:schemeClr val="accent6">
                                        <a:lumMod val="60000"/>
                                        <a:lumOff val="40000"/>
                                      </a:schemeClr>
                                    </a:solidFill>
                                    <a:headEnd type="stealth"/>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8826" y="5691920"/>
                                    <a:ext cx="1088149" cy="810352"/>
                                  </a:xfrm>
                                  <a:prstGeom prst="rect">
                                    <a:avLst/>
                                  </a:prstGeom>
                                </p:spPr>
                              </p:pic>
                              <p:cxnSp>
                                <p:nvCxnSpPr>
                                  <p:cNvPr id="63" name="Straight Connector 62"/>
                                  <p:cNvCxnSpPr>
                                    <a:stCxn id="38" idx="3"/>
                                  </p:cNvCxnSpPr>
                                  <p:nvPr/>
                                </p:nvCxnSpPr>
                                <p:spPr>
                                  <a:xfrm>
                                    <a:off x="7216541" y="2651744"/>
                                    <a:ext cx="379795" cy="0"/>
                                  </a:xfrm>
                                  <a:prstGeom prst="line">
                                    <a:avLst/>
                                  </a:prstGeom>
                                  <a:ln w="317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596336" y="2651744"/>
                                    <a:ext cx="0" cy="3445352"/>
                                  </a:xfrm>
                                  <a:prstGeom prst="line">
                                    <a:avLst/>
                                  </a:prstGeom>
                                  <a:ln w="31750">
                                    <a:solidFill>
                                      <a:schemeClr val="accent3">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3"/>
                                  </p:cNvCxnSpPr>
                                  <p:nvPr/>
                                </p:nvCxnSpPr>
                                <p:spPr>
                                  <a:xfrm>
                                    <a:off x="5666975" y="6097096"/>
                                    <a:ext cx="1929361" cy="0"/>
                                  </a:xfrm>
                                  <a:prstGeom prst="line">
                                    <a:avLst/>
                                  </a:prstGeom>
                                  <a:ln w="31750">
                                    <a:solidFill>
                                      <a:schemeClr val="accent3">
                                        <a:lumMod val="50000"/>
                                      </a:schemeClr>
                                    </a:solidFill>
                                    <a:headEnd type="stealth"/>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7678" y="3284982"/>
                                    <a:ext cx="1208057" cy="648072"/>
                                  </a:xfrm>
                                  <a:prstGeom prst="rect">
                                    <a:avLst/>
                                  </a:prstGeom>
                                </p:spPr>
                              </p:pic>
                            </p:grpSp>
                            <p:cxnSp>
                              <p:nvCxnSpPr>
                                <p:cNvPr id="35" name="Straight Connector 34"/>
                                <p:cNvCxnSpPr/>
                                <p:nvPr/>
                              </p:nvCxnSpPr>
                              <p:spPr>
                                <a:xfrm>
                                  <a:off x="4112286" y="3794399"/>
                                  <a:ext cx="2364" cy="426689"/>
                                </a:xfrm>
                                <a:prstGeom prst="line">
                                  <a:avLst/>
                                </a:prstGeom>
                                <a:ln w="31750">
                                  <a:headEnd type="stealt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2598354" y="6409834"/>
                                <a:ext cx="1418221" cy="246221"/>
                              </a:xfrm>
                              <a:prstGeom prst="rect">
                                <a:avLst/>
                              </a:prstGeom>
                              <a:noFill/>
                            </p:spPr>
                            <p:txBody>
                              <a:bodyPr wrap="square" rtlCol="0">
                                <a:spAutoFit/>
                              </a:bodyPr>
                              <a:lstStyle/>
                              <a:p>
                                <a:pPr algn="ctr"/>
                                <a:r>
                                  <a:rPr lang="en-US" sz="1000" dirty="0" smtClean="0"/>
                                  <a:t>Evaporator (cooling)</a:t>
                                </a:r>
                                <a:endParaRPr lang="en-US" sz="1000" dirty="0"/>
                              </a:p>
                            </p:txBody>
                          </p:sp>
                        </p:grpSp>
                        <p:sp>
                          <p:nvSpPr>
                            <p:cNvPr id="30" name="TextBox 29"/>
                            <p:cNvSpPr txBox="1"/>
                            <p:nvPr/>
                          </p:nvSpPr>
                          <p:spPr>
                            <a:xfrm>
                              <a:off x="4597160" y="6515375"/>
                              <a:ext cx="1207405" cy="246221"/>
                            </a:xfrm>
                            <a:prstGeom prst="rect">
                              <a:avLst/>
                            </a:prstGeom>
                            <a:noFill/>
                          </p:spPr>
                          <p:txBody>
                            <a:bodyPr wrap="square" rtlCol="0">
                              <a:spAutoFit/>
                            </a:bodyPr>
                            <a:lstStyle/>
                            <a:p>
                              <a:pPr algn="ctr"/>
                              <a:r>
                                <a:rPr lang="en-US" sz="1000" dirty="0" smtClean="0"/>
                                <a:t>Compression AC</a:t>
                              </a:r>
                              <a:endParaRPr lang="en-US" sz="1000" dirty="0"/>
                            </a:p>
                          </p:txBody>
                        </p:sp>
                      </p:grpSp>
                    </p:grpSp>
                  </p:grpSp>
                  <p:sp>
                    <p:nvSpPr>
                      <p:cNvPr id="24" name="TextBox 23"/>
                      <p:cNvSpPr txBox="1"/>
                      <p:nvPr/>
                    </p:nvSpPr>
                    <p:spPr>
                      <a:xfrm>
                        <a:off x="1270022" y="2701117"/>
                        <a:ext cx="1080120" cy="246221"/>
                      </a:xfrm>
                      <a:prstGeom prst="rect">
                        <a:avLst/>
                      </a:prstGeom>
                      <a:noFill/>
                    </p:spPr>
                    <p:txBody>
                      <a:bodyPr wrap="square" rtlCol="0">
                        <a:spAutoFit/>
                      </a:bodyPr>
                      <a:lstStyle/>
                      <a:p>
                        <a:pPr algn="ctr"/>
                        <a:r>
                          <a:rPr lang="en-US" sz="1000" dirty="0" smtClean="0"/>
                          <a:t>Pump</a:t>
                        </a:r>
                        <a:endParaRPr lang="en-US" sz="1000" dirty="0"/>
                      </a:p>
                    </p:txBody>
                  </p:sp>
                </p:grpSp>
              </p:grpSp>
            </p:grpSp>
          </p:grpSp>
        </p:grpSp>
      </p:grpSp>
      <p:sp>
        <p:nvSpPr>
          <p:cNvPr id="2" name="Slide Number Placeholder 1"/>
          <p:cNvSpPr>
            <a:spLocks noGrp="1"/>
          </p:cNvSpPr>
          <p:nvPr>
            <p:ph type="sldNum" sz="quarter" idx="12"/>
          </p:nvPr>
        </p:nvSpPr>
        <p:spPr/>
        <p:txBody>
          <a:bodyPr/>
          <a:lstStyle/>
          <a:p>
            <a:fld id="{64F16932-FFA4-4086-A634-25FDF56713B1}" type="slidenum">
              <a:rPr lang="en-US" smtClean="0"/>
              <a:t>52</a:t>
            </a:fld>
            <a:endParaRPr lang="en-US"/>
          </a:p>
        </p:txBody>
      </p:sp>
      <p:sp>
        <p:nvSpPr>
          <p:cNvPr id="3" name="Date Placeholder 2"/>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61623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1828800"/>
            <a:ext cx="8229600" cy="25146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800" b="1" dirty="0">
                <a:solidFill>
                  <a:srgbClr val="FF0000"/>
                </a:solidFill>
              </a:rPr>
              <a:t>The Themes of the research center are</a:t>
            </a:r>
            <a:r>
              <a:rPr lang="en-US" sz="2800" b="1" dirty="0" smtClean="0">
                <a:solidFill>
                  <a:srgbClr val="FF0000"/>
                </a:solidFill>
              </a:rPr>
              <a:t>:</a:t>
            </a:r>
          </a:p>
          <a:p>
            <a:pPr marL="0" indent="0">
              <a:buNone/>
            </a:pPr>
            <a:endParaRPr lang="en-US" sz="2800" b="1" dirty="0">
              <a:solidFill>
                <a:srgbClr val="FF0000"/>
              </a:solidFill>
            </a:endParaRPr>
          </a:p>
          <a:p>
            <a:r>
              <a:rPr lang="en-US" dirty="0" smtClean="0"/>
              <a:t>Energy Policy and Strategies </a:t>
            </a:r>
          </a:p>
          <a:p>
            <a:r>
              <a:rPr lang="en-US" dirty="0" smtClean="0"/>
              <a:t>Renewable Energy</a:t>
            </a:r>
          </a:p>
          <a:p>
            <a:r>
              <a:rPr lang="en-US" dirty="0" smtClean="0"/>
              <a:t>Integrated Electrical Energy Systems</a:t>
            </a:r>
          </a:p>
          <a:p>
            <a:r>
              <a:rPr lang="en-US" dirty="0" smtClean="0"/>
              <a:t>Energy Efficiency and Management</a:t>
            </a:r>
            <a:endParaRPr lang="en-US" dirty="0"/>
          </a:p>
        </p:txBody>
      </p:sp>
      <p:sp>
        <p:nvSpPr>
          <p:cNvPr id="5" name="Rectangle 4"/>
          <p:cNvSpPr/>
          <p:nvPr/>
        </p:nvSpPr>
        <p:spPr>
          <a:xfrm>
            <a:off x="159589" y="304800"/>
            <a:ext cx="9144000" cy="707886"/>
          </a:xfrm>
          <a:prstGeom prst="rect">
            <a:avLst/>
          </a:prstGeom>
        </p:spPr>
        <p:txBody>
          <a:bodyPr wrap="square">
            <a:spAutoFit/>
          </a:bodyPr>
          <a:lstStyle/>
          <a:p>
            <a:r>
              <a:rPr lang="en-US" sz="4000" dirty="0">
                <a:solidFill>
                  <a:schemeClr val="accent1">
                    <a:lumMod val="75000"/>
                  </a:schemeClr>
                </a:solidFill>
                <a:effectLst>
                  <a:outerShdw blurRad="38100" dist="38100" dir="2700000" algn="tl">
                    <a:srgbClr val="000000">
                      <a:alpha val="43137"/>
                    </a:srgbClr>
                  </a:outerShdw>
                </a:effectLst>
                <a:latin typeface="+mj-lt"/>
                <a:ea typeface="+mj-ea"/>
                <a:cs typeface="+mj-cs"/>
              </a:rPr>
              <a:t>Sustainable Energy Research Center (SERC)</a:t>
            </a:r>
          </a:p>
        </p:txBody>
      </p:sp>
      <p:sp>
        <p:nvSpPr>
          <p:cNvPr id="7" name="Slide Number Placeholder 6"/>
          <p:cNvSpPr>
            <a:spLocks noGrp="1"/>
          </p:cNvSpPr>
          <p:nvPr>
            <p:ph type="sldNum" sz="quarter" idx="12"/>
          </p:nvPr>
        </p:nvSpPr>
        <p:spPr/>
        <p:txBody>
          <a:bodyPr/>
          <a:lstStyle/>
          <a:p>
            <a:fld id="{64F16932-FFA4-4086-A634-25FDF56713B1}" type="slidenum">
              <a:rPr lang="en-US" smtClean="0"/>
              <a:t>53</a:t>
            </a:fld>
            <a:endParaRPr lang="en-US"/>
          </a:p>
        </p:txBody>
      </p:sp>
      <p:sp>
        <p:nvSpPr>
          <p:cNvPr id="2" name="Date Placeholder 1"/>
          <p:cNvSpPr>
            <a:spLocks noGrp="1"/>
          </p:cNvSpPr>
          <p:nvPr>
            <p:ph type="dt" sz="half" idx="10"/>
          </p:nvPr>
        </p:nvSpPr>
        <p:spPr/>
        <p:txBody>
          <a:bodyPr/>
          <a:lstStyle/>
          <a:p>
            <a:r>
              <a:rPr lang="en-US" smtClean="0"/>
              <a:t>4/23/2019</a:t>
            </a:r>
            <a:endParaRPr lang="en-US"/>
          </a:p>
        </p:txBody>
      </p:sp>
    </p:spTree>
    <p:extLst>
      <p:ext uri="{BB962C8B-B14F-4D97-AF65-F5344CB8AC3E}">
        <p14:creationId xmlns:p14="http://schemas.microsoft.com/office/powerpoint/2010/main" val="25941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457200"/>
            <a:ext cx="4648200" cy="609599"/>
          </a:xfrm>
        </p:spPr>
        <p:txBody>
          <a:bodyPr>
            <a:noAutofit/>
          </a:bodyPr>
          <a:lstStyle/>
          <a:p>
            <a:r>
              <a:rPr lang="en-US" sz="4000" dirty="0">
                <a:solidFill>
                  <a:schemeClr val="accent1">
                    <a:lumMod val="75000"/>
                  </a:schemeClr>
                </a:solidFill>
                <a:effectLst>
                  <a:outerShdw blurRad="38100" dist="38100" dir="2700000" algn="tl">
                    <a:srgbClr val="000000">
                      <a:alpha val="43137"/>
                    </a:srgbClr>
                  </a:outerShdw>
                </a:effectLst>
              </a:rPr>
              <a:t>Future </a:t>
            </a:r>
            <a:r>
              <a:rPr lang="en-US" sz="4000" dirty="0" smtClean="0">
                <a:solidFill>
                  <a:schemeClr val="accent1">
                    <a:lumMod val="75000"/>
                  </a:schemeClr>
                </a:solidFill>
                <a:effectLst>
                  <a:outerShdw blurRad="38100" dist="38100" dir="2700000" algn="tl">
                    <a:srgbClr val="000000">
                      <a:alpha val="43137"/>
                    </a:srgbClr>
                  </a:outerShdw>
                </a:effectLst>
              </a:rPr>
              <a:t>Program</a:t>
            </a:r>
            <a:endParaRPr lang="en-US" sz="4000" dirty="0">
              <a:solidFill>
                <a:schemeClr val="accent1">
                  <a:lumMod val="75000"/>
                </a:schemeClr>
              </a:solidFill>
              <a:effectLst>
                <a:outerShdw blurRad="38100" dist="38100" dir="2700000" algn="tl">
                  <a:srgbClr val="000000">
                    <a:alpha val="43137"/>
                  </a:srgbClr>
                </a:outerShdw>
              </a:effectLst>
            </a:endParaRPr>
          </a:p>
        </p:txBody>
      </p:sp>
      <p:sp>
        <p:nvSpPr>
          <p:cNvPr id="5" name="Text Placeholder 4"/>
          <p:cNvSpPr>
            <a:spLocks noGrp="1"/>
          </p:cNvSpPr>
          <p:nvPr>
            <p:ph type="body" sz="half" idx="2"/>
          </p:nvPr>
        </p:nvSpPr>
        <p:spPr>
          <a:xfrm>
            <a:off x="381000" y="1447800"/>
            <a:ext cx="8686800" cy="3733800"/>
          </a:xfrm>
        </p:spPr>
        <p:txBody>
          <a:bodyPr>
            <a:normAutofit/>
          </a:bodyPr>
          <a:lstStyle/>
          <a:p>
            <a:pPr marL="171450" indent="-171450">
              <a:buFont typeface="Wingdings" pitchFamily="2" charset="2"/>
              <a:buChar char="v"/>
            </a:pPr>
            <a:endParaRPr lang="en-US" sz="2000" dirty="0" smtClean="0">
              <a:solidFill>
                <a:srgbClr val="000000"/>
              </a:solidFill>
              <a:latin typeface="Times New Roman"/>
            </a:endParaRPr>
          </a:p>
          <a:p>
            <a:r>
              <a:rPr lang="en-US" sz="2000" dirty="0" smtClean="0"/>
              <a:t> </a:t>
            </a:r>
            <a:r>
              <a:rPr lang="en-US" sz="2000" b="1" dirty="0" smtClean="0"/>
              <a:t>Currently the College of Engineering is working in the following proposal:</a:t>
            </a:r>
          </a:p>
          <a:p>
            <a:endParaRPr lang="en-US" sz="2800" b="1" dirty="0" smtClean="0"/>
          </a:p>
          <a:p>
            <a:pPr marL="457200" indent="-457200">
              <a:buFont typeface="Wingdings" pitchFamily="2" charset="2"/>
              <a:buChar char="v"/>
            </a:pPr>
            <a:r>
              <a:rPr lang="en-US" sz="2800" b="1" dirty="0" smtClean="0">
                <a:solidFill>
                  <a:srgbClr val="FF0000"/>
                </a:solidFill>
              </a:rPr>
              <a:t>Master Program in Sustainable  Energy</a:t>
            </a:r>
          </a:p>
          <a:p>
            <a:pPr marL="457200" indent="-457200">
              <a:buFontTx/>
              <a:buChar char="-"/>
            </a:pPr>
            <a:endParaRPr lang="en-US" sz="2800" b="1" dirty="0" smtClean="0"/>
          </a:p>
          <a:p>
            <a:pPr marL="457200" indent="-457200">
              <a:buFont typeface="Wingdings" pitchFamily="2" charset="2"/>
              <a:buChar char="v"/>
            </a:pPr>
            <a:endParaRPr lang="en-US" sz="2800" dirty="0" smtClean="0"/>
          </a:p>
          <a:p>
            <a:pPr marL="457200" indent="-457200">
              <a:buFont typeface="Wingdings" pitchFamily="2" charset="2"/>
              <a:buChar char="v"/>
            </a:pPr>
            <a:endParaRPr lang="en-US" sz="2800" dirty="0"/>
          </a:p>
          <a:p>
            <a:pPr marL="457200" indent="-457200">
              <a:buFont typeface="Wingdings" pitchFamily="2" charset="2"/>
              <a:buChar char="v"/>
            </a:pPr>
            <a:endParaRPr lang="en-US" sz="2800" dirty="0" smtClean="0"/>
          </a:p>
          <a:p>
            <a:pPr marL="457200" indent="-457200">
              <a:buFont typeface="Wingdings" pitchFamily="2" charset="2"/>
              <a:buChar char="v"/>
            </a:pPr>
            <a:endParaRPr lang="en-US" sz="2800" dirty="0"/>
          </a:p>
        </p:txBody>
      </p:sp>
      <p:sp>
        <p:nvSpPr>
          <p:cNvPr id="3" name="Slide Number Placeholder 2"/>
          <p:cNvSpPr>
            <a:spLocks noGrp="1"/>
          </p:cNvSpPr>
          <p:nvPr>
            <p:ph type="sldNum" sz="quarter" idx="4294967295"/>
          </p:nvPr>
        </p:nvSpPr>
        <p:spPr>
          <a:xfrm>
            <a:off x="8077200" y="6356350"/>
            <a:ext cx="609600" cy="365125"/>
          </a:xfrm>
        </p:spPr>
        <p:txBody>
          <a:bodyPr/>
          <a:lstStyle/>
          <a:p>
            <a:fld id="{64F16932-FFA4-4086-A634-25FDF56713B1}" type="slidenum">
              <a:rPr lang="en-US" smtClean="0"/>
              <a:t>54</a:t>
            </a:fld>
            <a:endParaRPr lang="en-US"/>
          </a:p>
        </p:txBody>
      </p:sp>
    </p:spTree>
    <p:extLst>
      <p:ext uri="{BB962C8B-B14F-4D97-AF65-F5344CB8AC3E}">
        <p14:creationId xmlns:p14="http://schemas.microsoft.com/office/powerpoint/2010/main" val="21963713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056" y="1828800"/>
            <a:ext cx="7924800" cy="830997"/>
          </a:xfrm>
          <a:prstGeom prst="rect">
            <a:avLst/>
          </a:prstGeom>
        </p:spPr>
        <p:txBody>
          <a:bodyPr wrap="square">
            <a:spAutoFit/>
          </a:bodyPr>
          <a:lstStyle/>
          <a:p>
            <a:r>
              <a:rPr lang="en-US" sz="2400" dirty="0">
                <a:hlinkClick r:id="rId2"/>
              </a:rPr>
              <a:t>Study and Design of Optimum Control System for a 12 MW Hybrid Power Plant for </a:t>
            </a:r>
            <a:r>
              <a:rPr lang="en-US" sz="2400" dirty="0" err="1">
                <a:hlinkClick r:id="rId2"/>
              </a:rPr>
              <a:t>Masirah</a:t>
            </a:r>
            <a:r>
              <a:rPr lang="en-US" sz="2400" dirty="0">
                <a:hlinkClick r:id="rId2"/>
              </a:rPr>
              <a:t> Island </a:t>
            </a:r>
            <a:endParaRPr lang="en-US" sz="2400" dirty="0"/>
          </a:p>
        </p:txBody>
      </p:sp>
      <p:sp>
        <p:nvSpPr>
          <p:cNvPr id="5" name="Rectangle 4"/>
          <p:cNvSpPr/>
          <p:nvPr/>
        </p:nvSpPr>
        <p:spPr>
          <a:xfrm>
            <a:off x="965457" y="535709"/>
            <a:ext cx="7560659" cy="861774"/>
          </a:xfrm>
          <a:prstGeom prst="rect">
            <a:avLst/>
          </a:prstGeom>
        </p:spPr>
        <p:txBody>
          <a:bodyPr wrap="none">
            <a:spAutoFit/>
          </a:bodyPr>
          <a:lstStyle/>
          <a:p>
            <a:r>
              <a:rPr lang="en-US" sz="5000" dirty="0" err="1">
                <a:solidFill>
                  <a:schemeClr val="tx2"/>
                </a:solidFill>
                <a:latin typeface="+mj-lt"/>
                <a:ea typeface="+mj-ea"/>
                <a:cs typeface="+mj-cs"/>
              </a:rPr>
              <a:t>Nizwa</a:t>
            </a:r>
            <a:r>
              <a:rPr lang="en-US" sz="5000" dirty="0">
                <a:solidFill>
                  <a:schemeClr val="tx2"/>
                </a:solidFill>
                <a:latin typeface="+mj-lt"/>
                <a:ea typeface="+mj-ea"/>
                <a:cs typeface="+mj-cs"/>
              </a:rPr>
              <a:t> College of Technology</a:t>
            </a:r>
          </a:p>
        </p:txBody>
      </p:sp>
      <p:pic>
        <p:nvPicPr>
          <p:cNvPr id="3076" name="Picture 4" descr="http://web.iyte.edu.tr/~ferhatbingol/wp-content/uploads/2015/02/Screenshot-from-2015-02-19-14220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76" y="3124200"/>
            <a:ext cx="7048500" cy="33051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64F16932-FFA4-4086-A634-25FDF56713B1}" type="slidenum">
              <a:rPr lang="en-US" smtClean="0"/>
              <a:t>55</a:t>
            </a:fld>
            <a:endParaRPr lang="en-US"/>
          </a:p>
        </p:txBody>
      </p:sp>
      <p:sp>
        <p:nvSpPr>
          <p:cNvPr id="7" name="Date Placeholder 6"/>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121610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9600" y="1555898"/>
            <a:ext cx="8534400" cy="8382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defRPr/>
            </a:pPr>
            <a:r>
              <a:rPr lang="en-US" sz="2400" dirty="0" smtClean="0"/>
              <a:t>Feasibility of Solar Energy (Photovoltaic) Systems in Oman </a:t>
            </a:r>
          </a:p>
          <a:p>
            <a:pPr marL="3206750" indent="-3206750" algn="just">
              <a:defRPr/>
            </a:pPr>
            <a:endParaRPr lang="en-US" sz="2400" b="1" dirty="0" smtClean="0"/>
          </a:p>
        </p:txBody>
      </p:sp>
      <p:sp>
        <p:nvSpPr>
          <p:cNvPr id="5" name="Rectangle 4"/>
          <p:cNvSpPr/>
          <p:nvPr/>
        </p:nvSpPr>
        <p:spPr>
          <a:xfrm>
            <a:off x="2133600" y="304800"/>
            <a:ext cx="4442626" cy="861774"/>
          </a:xfrm>
          <a:prstGeom prst="rect">
            <a:avLst/>
          </a:prstGeom>
        </p:spPr>
        <p:txBody>
          <a:bodyPr wrap="none">
            <a:spAutoFit/>
          </a:bodyPr>
          <a:lstStyle/>
          <a:p>
            <a:r>
              <a:rPr lang="en-US" sz="5000" dirty="0" err="1">
                <a:solidFill>
                  <a:schemeClr val="tx2"/>
                </a:solidFill>
                <a:latin typeface="+mj-lt"/>
                <a:ea typeface="+mj-ea"/>
                <a:cs typeface="+mj-cs"/>
              </a:rPr>
              <a:t>Sohar</a:t>
            </a:r>
            <a:r>
              <a:rPr lang="en-US" sz="5000" dirty="0">
                <a:solidFill>
                  <a:schemeClr val="tx2"/>
                </a:solidFill>
                <a:latin typeface="+mj-lt"/>
                <a:ea typeface="+mj-ea"/>
                <a:cs typeface="+mj-cs"/>
              </a:rPr>
              <a:t> University</a:t>
            </a:r>
          </a:p>
        </p:txBody>
      </p:sp>
      <p:pic>
        <p:nvPicPr>
          <p:cNvPr id="6" name="Picture 2" descr="C:\Documents and Settings\hussein.SUDOMAIN\Desktop\SU\Research\Grant\proposal-PV-Hussein\pdf\PVarray004_low.jpg"/>
          <p:cNvPicPr>
            <a:picLocks noChangeAspect="1" noChangeArrowheads="1"/>
          </p:cNvPicPr>
          <p:nvPr/>
        </p:nvPicPr>
        <p:blipFill>
          <a:blip r:embed="rId2" cstate="print"/>
          <a:srcRect/>
          <a:stretch>
            <a:fillRect/>
          </a:stretch>
        </p:blipFill>
        <p:spPr bwMode="auto">
          <a:xfrm>
            <a:off x="1846037" y="2743200"/>
            <a:ext cx="4710696" cy="3124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64F16932-FFA4-4086-A634-25FDF56713B1}" type="slidenum">
              <a:rPr lang="en-US" smtClean="0"/>
              <a:t>56</a:t>
            </a:fld>
            <a:endParaRPr lang="en-US"/>
          </a:p>
        </p:txBody>
      </p:sp>
      <p:sp>
        <p:nvSpPr>
          <p:cNvPr id="8" name="Date Placeholder 7"/>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858169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5682" y="609600"/>
            <a:ext cx="4725076" cy="861774"/>
          </a:xfrm>
          <a:prstGeom prst="rect">
            <a:avLst/>
          </a:prstGeom>
        </p:spPr>
        <p:txBody>
          <a:bodyPr wrap="none">
            <a:spAutoFit/>
          </a:bodyPr>
          <a:lstStyle/>
          <a:p>
            <a:pPr algn="just">
              <a:spcAft>
                <a:spcPts val="600"/>
              </a:spcAft>
            </a:pPr>
            <a:r>
              <a:rPr lang="en-GB" sz="5000" dirty="0" err="1">
                <a:solidFill>
                  <a:schemeClr val="tx2"/>
                </a:solidFill>
                <a:latin typeface="+mj-lt"/>
                <a:ea typeface="+mj-ea"/>
                <a:cs typeface="+mj-cs"/>
              </a:rPr>
              <a:t>Dhofar</a:t>
            </a:r>
            <a:r>
              <a:rPr lang="en-GB" sz="5000" dirty="0">
                <a:solidFill>
                  <a:schemeClr val="tx2"/>
                </a:solidFill>
                <a:latin typeface="+mj-lt"/>
                <a:ea typeface="+mj-ea"/>
                <a:cs typeface="+mj-cs"/>
              </a:rPr>
              <a:t> University</a:t>
            </a:r>
            <a:endParaRPr lang="en-US" sz="5000" dirty="0">
              <a:solidFill>
                <a:schemeClr val="tx2"/>
              </a:solidFill>
              <a:latin typeface="+mj-lt"/>
              <a:ea typeface="+mj-ea"/>
              <a:cs typeface="+mj-cs"/>
            </a:endParaRPr>
          </a:p>
        </p:txBody>
      </p:sp>
      <p:sp>
        <p:nvSpPr>
          <p:cNvPr id="5" name="Rectangle 4"/>
          <p:cNvSpPr/>
          <p:nvPr/>
        </p:nvSpPr>
        <p:spPr>
          <a:xfrm>
            <a:off x="457200" y="1828800"/>
            <a:ext cx="8305800" cy="830997"/>
          </a:xfrm>
          <a:prstGeom prst="rect">
            <a:avLst/>
          </a:prstGeom>
        </p:spPr>
        <p:txBody>
          <a:bodyPr wrap="square">
            <a:spAutoFit/>
          </a:bodyPr>
          <a:lstStyle/>
          <a:p>
            <a:pPr algn="just">
              <a:spcAft>
                <a:spcPts val="600"/>
              </a:spcAft>
            </a:pPr>
            <a:r>
              <a:rPr lang="en-GB" sz="2400" dirty="0"/>
              <a:t>Improved Design Parabolic Trough Collector for Electrical Power Generation</a:t>
            </a:r>
            <a:endParaRPr lang="en-US" sz="2400" dirty="0"/>
          </a:p>
        </p:txBody>
      </p:sp>
      <p:pic>
        <p:nvPicPr>
          <p:cNvPr id="4100" name="Picture 4" descr="http://solareis.anl.gov/images/photos/illust_parabolic_trough.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367" y="3124200"/>
            <a:ext cx="3327031" cy="27813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64F16932-FFA4-4086-A634-25FDF56713B1}" type="slidenum">
              <a:rPr lang="en-US" smtClean="0"/>
              <a:t>57</a:t>
            </a:fld>
            <a:endParaRPr lang="en-US"/>
          </a:p>
        </p:txBody>
      </p:sp>
      <p:sp>
        <p:nvSpPr>
          <p:cNvPr id="7" name="Date Placeholder 6"/>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5171998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8202" y="2690336"/>
            <a:ext cx="8610600" cy="830997"/>
          </a:xfrm>
          <a:prstGeom prst="rect">
            <a:avLst/>
          </a:prstGeom>
        </p:spPr>
        <p:txBody>
          <a:bodyPr wrap="square">
            <a:spAutoFit/>
          </a:bodyPr>
          <a:lstStyle/>
          <a:p>
            <a:pPr algn="just">
              <a:spcAft>
                <a:spcPts val="600"/>
              </a:spcAft>
            </a:pPr>
            <a:r>
              <a:rPr lang="en-GB" sz="2400" dirty="0"/>
              <a:t>Application of Solar Nano-</a:t>
            </a:r>
            <a:r>
              <a:rPr lang="en-GB" sz="2400" dirty="0" err="1"/>
              <a:t>Photocatalysis</a:t>
            </a:r>
            <a:r>
              <a:rPr lang="en-GB" sz="2400" dirty="0"/>
              <a:t> in Reverse Osmosis Pre-treatment Process</a:t>
            </a:r>
            <a:endParaRPr lang="en-US" sz="2400" dirty="0"/>
          </a:p>
        </p:txBody>
      </p:sp>
      <p:sp>
        <p:nvSpPr>
          <p:cNvPr id="6" name="Slide Number Placeholder 5"/>
          <p:cNvSpPr>
            <a:spLocks noGrp="1"/>
          </p:cNvSpPr>
          <p:nvPr>
            <p:ph type="sldNum" sz="quarter" idx="12"/>
          </p:nvPr>
        </p:nvSpPr>
        <p:spPr/>
        <p:txBody>
          <a:bodyPr/>
          <a:lstStyle/>
          <a:p>
            <a:fld id="{64F16932-FFA4-4086-A634-25FDF56713B1}" type="slidenum">
              <a:rPr lang="en-US" smtClean="0"/>
              <a:t>58</a:t>
            </a:fld>
            <a:endParaRPr lang="en-US"/>
          </a:p>
        </p:txBody>
      </p:sp>
      <p:sp>
        <p:nvSpPr>
          <p:cNvPr id="7" name="Rectangle 6"/>
          <p:cNvSpPr/>
          <p:nvPr/>
        </p:nvSpPr>
        <p:spPr>
          <a:xfrm>
            <a:off x="381000" y="457200"/>
            <a:ext cx="8763000" cy="1323439"/>
          </a:xfrm>
          <a:prstGeom prst="rect">
            <a:avLst/>
          </a:prstGeom>
        </p:spPr>
        <p:txBody>
          <a:bodyPr wrap="square">
            <a:spAutoFit/>
          </a:bodyPr>
          <a:lstStyle/>
          <a:p>
            <a:pPr marL="2962275" indent="-2962275"/>
            <a:r>
              <a:rPr lang="en-US" sz="4000" dirty="0" smtClean="0">
                <a:solidFill>
                  <a:srgbClr val="FF0000"/>
                </a:solidFill>
              </a:rPr>
              <a:t>National University </a:t>
            </a:r>
            <a:r>
              <a:rPr lang="en-US" sz="4000" dirty="0">
                <a:solidFill>
                  <a:srgbClr val="FF0000"/>
                </a:solidFill>
              </a:rPr>
              <a:t>of </a:t>
            </a:r>
            <a:r>
              <a:rPr lang="en-US" sz="4000" dirty="0" smtClean="0">
                <a:solidFill>
                  <a:srgbClr val="FF0000"/>
                </a:solidFill>
              </a:rPr>
              <a:t>Science </a:t>
            </a:r>
            <a:r>
              <a:rPr lang="en-US" sz="4000" dirty="0">
                <a:solidFill>
                  <a:srgbClr val="FF0000"/>
                </a:solidFill>
              </a:rPr>
              <a:t>and </a:t>
            </a:r>
            <a:r>
              <a:rPr lang="en-US" sz="4000" dirty="0" smtClean="0">
                <a:solidFill>
                  <a:srgbClr val="FF0000"/>
                </a:solidFill>
              </a:rPr>
              <a:t>   Technology</a:t>
            </a:r>
            <a:endParaRPr lang="en-US" sz="4000" dirty="0">
              <a:solidFill>
                <a:srgbClr val="FF0000"/>
              </a:solidFill>
            </a:endParaRP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20726027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F16932-FFA4-4086-A634-25FDF56713B1}" type="slidenum">
              <a:rPr lang="en-US" smtClean="0"/>
              <a:t>59</a:t>
            </a:fld>
            <a:endParaRPr lang="en-US"/>
          </a:p>
        </p:txBody>
      </p:sp>
      <p:pic>
        <p:nvPicPr>
          <p:cNvPr id="3" name="Content Placeholder 3" descr="D:\Eco-phase-2\News 2015\Phot sum final 13-3-15\Full building\IMG_2708.JPG"/>
          <p:cNvPicPr>
            <a:picLocks/>
          </p:cNvPicPr>
          <p:nvPr/>
        </p:nvPicPr>
        <p:blipFill>
          <a:blip r:embed="rId2">
            <a:extLst>
              <a:ext uri="{28A0092B-C50C-407E-A947-70E740481C1C}">
                <a14:useLocalDpi xmlns:a14="http://schemas.microsoft.com/office/drawing/2010/main" val="0"/>
              </a:ext>
            </a:extLst>
          </a:blip>
          <a:srcRect/>
          <a:stretch>
            <a:fillRect/>
          </a:stretch>
        </p:blipFill>
        <p:spPr>
          <a:xfrm>
            <a:off x="76200" y="1676400"/>
            <a:ext cx="4038600" cy="3352800"/>
          </a:xfrm>
          <a:prstGeom prst="rect">
            <a:avLst/>
          </a:prstGeom>
        </p:spPr>
      </p:pic>
      <p:sp>
        <p:nvSpPr>
          <p:cNvPr id="4" name="WordArt 3"/>
          <p:cNvSpPr>
            <a:spLocks noChangeArrowheads="1" noChangeShapeType="1" noTextEdit="1"/>
          </p:cNvSpPr>
          <p:nvPr/>
        </p:nvSpPr>
        <p:spPr bwMode="auto">
          <a:xfrm>
            <a:off x="5486400" y="4343400"/>
            <a:ext cx="2590800" cy="1785937"/>
          </a:xfrm>
          <a:prstGeom prst="rect">
            <a:avLst/>
          </a:prstGeom>
        </p:spPr>
        <p:txBody>
          <a:bodyPr wrap="none" fromWordArt="1">
            <a:prstTxWarp prst="textPlain">
              <a:avLst>
                <a:gd name="adj" fmla="val 50000"/>
              </a:avLst>
            </a:prstTxWarp>
          </a:bodyPr>
          <a:lstStyle/>
          <a:p>
            <a:pPr algn="ctr" rtl="0"/>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Thank you</a:t>
            </a:r>
          </a:p>
          <a:p>
            <a:pPr algn="ctr" rtl="0"/>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for Your </a:t>
            </a:r>
          </a:p>
          <a:p>
            <a:pPr algn="ctr" rtl="0"/>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Attention</a:t>
            </a:r>
          </a:p>
        </p:txBody>
      </p:sp>
      <p:sp>
        <p:nvSpPr>
          <p:cNvPr id="5" name="Date Placeholder 4"/>
          <p:cNvSpPr>
            <a:spLocks noGrp="1"/>
          </p:cNvSpPr>
          <p:nvPr>
            <p:ph type="dt" sz="half" idx="10"/>
          </p:nvPr>
        </p:nvSpPr>
        <p:spPr/>
        <p:txBody>
          <a:bodyPr/>
          <a:lstStyle/>
          <a:p>
            <a:r>
              <a:rPr lang="en-US" smtClean="0"/>
              <a:t>4/23/2019</a:t>
            </a:r>
            <a:endParaRPr lang="en-US" dirty="0"/>
          </a:p>
        </p:txBody>
      </p:sp>
      <p:pic>
        <p:nvPicPr>
          <p:cNvPr id="6" name="Picture 2" descr="Oman solar parking 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764" y="76200"/>
            <a:ext cx="4864529" cy="296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90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990600" y="5638800"/>
            <a:ext cx="2434449"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GB" altLang="en-US" sz="1400" b="1" dirty="0"/>
              <a:t>Area: </a:t>
            </a:r>
            <a:r>
              <a:rPr lang="en-GB" altLang="en-US" sz="1400" dirty="0"/>
              <a:t>309,500 </a:t>
            </a:r>
            <a:r>
              <a:rPr lang="en-GB" altLang="en-US" sz="1400" dirty="0" err="1"/>
              <a:t>sq</a:t>
            </a:r>
            <a:r>
              <a:rPr lang="en-GB" altLang="en-US" sz="1400" dirty="0"/>
              <a:t> km</a:t>
            </a:r>
          </a:p>
          <a:p>
            <a:pPr algn="l" rtl="0" eaLnBrk="1" hangingPunct="1">
              <a:spcBef>
                <a:spcPct val="0"/>
              </a:spcBef>
              <a:buClrTx/>
              <a:buSzTx/>
              <a:buFontTx/>
              <a:buNone/>
            </a:pPr>
            <a:r>
              <a:rPr lang="en-GB" altLang="en-US" sz="1400" b="1" dirty="0"/>
              <a:t>Population: ~ </a:t>
            </a:r>
            <a:r>
              <a:rPr lang="en-GB" altLang="en-US" sz="1400" dirty="0" smtClean="0"/>
              <a:t>4.6 </a:t>
            </a:r>
            <a:r>
              <a:rPr lang="en-GB" altLang="en-US" sz="1400" dirty="0"/>
              <a:t>millions </a:t>
            </a:r>
            <a:endParaRPr lang="en-US" altLang="en-US" sz="1400" dirty="0"/>
          </a:p>
        </p:txBody>
      </p:sp>
      <p:sp>
        <p:nvSpPr>
          <p:cNvPr id="5123" name="Slide Number Placeholder 1"/>
          <p:cNvSpPr>
            <a:spLocks noGrp="1"/>
          </p:cNvSpPr>
          <p:nvPr>
            <p:ph type="sldNum" sz="quarter" idx="11"/>
          </p:nvPr>
        </p:nvSpPr>
        <p:spPr>
          <a:xfrm>
            <a:off x="2667000" y="6356350"/>
            <a:ext cx="6477000" cy="5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E4910CC5-13CE-4C20-815D-575A7B3D2F45}" type="slidenum">
              <a:rPr lang="en-US" altLang="en-US" sz="1200" smtClean="0"/>
              <a:pPr rtl="0" eaLnBrk="1" hangingPunct="1">
                <a:spcBef>
                  <a:spcPct val="0"/>
                </a:spcBef>
                <a:buClrTx/>
                <a:buSzTx/>
                <a:buFontTx/>
                <a:buNone/>
              </a:pPr>
              <a:t>6</a:t>
            </a:fld>
            <a:endParaRPr lang="en-US" altLang="en-US" sz="1200" smtClean="0"/>
          </a:p>
        </p:txBody>
      </p:sp>
      <p:sp>
        <p:nvSpPr>
          <p:cNvPr id="5124" name="Rectangle 4"/>
          <p:cNvSpPr>
            <a:spLocks noChangeArrowheads="1"/>
          </p:cNvSpPr>
          <p:nvPr/>
        </p:nvSpPr>
        <p:spPr bwMode="auto">
          <a:xfrm>
            <a:off x="5951538" y="5762625"/>
            <a:ext cx="189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200" i="1"/>
              <a:t>Ref: www.omangrid.com/</a:t>
            </a:r>
            <a:endParaRPr lang="en-US" altLang="en-US" sz="1200"/>
          </a:p>
        </p:txBody>
      </p:sp>
      <p:sp>
        <p:nvSpPr>
          <p:cNvPr id="5125" name="Rectangle 5"/>
          <p:cNvSpPr>
            <a:spLocks noChangeArrowheads="1"/>
          </p:cNvSpPr>
          <p:nvPr/>
        </p:nvSpPr>
        <p:spPr bwMode="auto">
          <a:xfrm>
            <a:off x="3021013" y="6326188"/>
            <a:ext cx="280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200"/>
              <a:t>http://www.ncsi.gov.om/NCSI_website/</a:t>
            </a:r>
          </a:p>
        </p:txBody>
      </p:sp>
      <p:pic>
        <p:nvPicPr>
          <p:cNvPr id="51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104900"/>
            <a:ext cx="500062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Rectangle 6"/>
          <p:cNvSpPr>
            <a:spLocks noChangeArrowheads="1"/>
          </p:cNvSpPr>
          <p:nvPr/>
        </p:nvSpPr>
        <p:spPr bwMode="auto">
          <a:xfrm>
            <a:off x="381000" y="5105400"/>
            <a:ext cx="2116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400" i="1"/>
              <a:t>Ref: www.ehcoman.com</a:t>
            </a:r>
            <a:endParaRPr lang="en-US" altLang="en-US" sz="1400"/>
          </a:p>
        </p:txBody>
      </p:sp>
      <p:sp>
        <p:nvSpPr>
          <p:cNvPr id="15" name="Rectangle 14"/>
          <p:cNvSpPr/>
          <p:nvPr/>
        </p:nvSpPr>
        <p:spPr>
          <a:xfrm>
            <a:off x="839788" y="255588"/>
            <a:ext cx="8304212" cy="585787"/>
          </a:xfrm>
          <a:prstGeom prst="rect">
            <a:avLst/>
          </a:prstGeom>
        </p:spPr>
        <p:txBody>
          <a:bodyPr>
            <a:spAutoFit/>
          </a:bodyPr>
          <a:lstStyle/>
          <a:p>
            <a:pPr>
              <a:defRPr/>
            </a:pPr>
            <a:r>
              <a:rPr lang="en-US" sz="3200" dirty="0">
                <a:solidFill>
                  <a:schemeClr val="tx2"/>
                </a:solidFill>
                <a:latin typeface="+mj-lt"/>
                <a:ea typeface="+mj-ea"/>
                <a:cs typeface="+mj-cs"/>
              </a:rPr>
              <a:t>Oman power system companies and areas </a:t>
            </a:r>
          </a:p>
        </p:txBody>
      </p:sp>
      <p:graphicFrame>
        <p:nvGraphicFramePr>
          <p:cNvPr id="13" name="Table 12"/>
          <p:cNvGraphicFramePr>
            <a:graphicFrameLocks noGrp="1"/>
          </p:cNvGraphicFramePr>
          <p:nvPr/>
        </p:nvGraphicFramePr>
        <p:xfrm>
          <a:off x="5475288" y="2971800"/>
          <a:ext cx="3335337" cy="487680"/>
        </p:xfrm>
        <a:graphic>
          <a:graphicData uri="http://schemas.openxmlformats.org/drawingml/2006/table">
            <a:tbl>
              <a:tblPr/>
              <a:tblGrid>
                <a:gridCol w="1153504">
                  <a:extLst>
                    <a:ext uri="{9D8B030D-6E8A-4147-A177-3AD203B41FA5}">
                      <a16:colId xmlns:a16="http://schemas.microsoft.com/office/drawing/2014/main" val="20000"/>
                    </a:ext>
                  </a:extLst>
                </a:gridCol>
                <a:gridCol w="2181833">
                  <a:extLst>
                    <a:ext uri="{9D8B030D-6E8A-4147-A177-3AD203B41FA5}">
                      <a16:colId xmlns:a16="http://schemas.microsoft.com/office/drawing/2014/main" val="20001"/>
                    </a:ext>
                  </a:extLst>
                </a:gridCol>
              </a:tblGrid>
              <a:tr h="243682">
                <a:tc>
                  <a:txBody>
                    <a:bodyPr/>
                    <a:lstStyle/>
                    <a:p>
                      <a:pPr algn="ctr"/>
                      <a:r>
                        <a:rPr lang="en-US" sz="1600" b="1" dirty="0">
                          <a:solidFill>
                            <a:srgbClr val="084C1B"/>
                          </a:solidFill>
                          <a:effectLst/>
                          <a:latin typeface="Arial"/>
                        </a:rPr>
                        <a:t>Year </a:t>
                      </a:r>
                    </a:p>
                  </a:txBody>
                  <a:tcPr marL="0" marR="0" marT="0" marB="0">
                    <a:lnL>
                      <a:noFill/>
                    </a:lnL>
                    <a:lnR>
                      <a:noFill/>
                    </a:lnR>
                    <a:lnT>
                      <a:noFill/>
                    </a:lnT>
                    <a:lnB>
                      <a:noFill/>
                    </a:lnB>
                    <a:solidFill>
                      <a:srgbClr val="79D163"/>
                    </a:solidFill>
                  </a:tcPr>
                </a:tc>
                <a:tc>
                  <a:txBody>
                    <a:bodyPr/>
                    <a:lstStyle/>
                    <a:p>
                      <a:pPr algn="ctr"/>
                      <a:r>
                        <a:rPr lang="en-US" sz="1600" b="1" dirty="0" smtClean="0">
                          <a:solidFill>
                            <a:srgbClr val="084C1B"/>
                          </a:solidFill>
                          <a:effectLst/>
                          <a:latin typeface="Arial"/>
                        </a:rPr>
                        <a:t>2017</a:t>
                      </a:r>
                      <a:endParaRPr lang="en-US" sz="1600" b="1" dirty="0">
                        <a:solidFill>
                          <a:srgbClr val="084C1B"/>
                        </a:solidFill>
                        <a:effectLst/>
                        <a:latin typeface="Arial"/>
                      </a:endParaRPr>
                    </a:p>
                  </a:txBody>
                  <a:tcPr marL="0" marR="0" marT="0" marB="0">
                    <a:lnL>
                      <a:noFill/>
                    </a:lnL>
                    <a:lnR>
                      <a:noFill/>
                    </a:lnR>
                    <a:lnT>
                      <a:noFill/>
                    </a:lnT>
                    <a:lnB>
                      <a:noFill/>
                    </a:lnB>
                    <a:solidFill>
                      <a:srgbClr val="79D163"/>
                    </a:solidFill>
                  </a:tcPr>
                </a:tc>
                <a:extLst>
                  <a:ext uri="{0D108BD9-81ED-4DB2-BD59-A6C34878D82A}">
                    <a16:rowId xmlns:a16="http://schemas.microsoft.com/office/drawing/2014/main" val="10000"/>
                  </a:ext>
                </a:extLst>
              </a:tr>
              <a:tr h="243682">
                <a:tc>
                  <a:txBody>
                    <a:bodyPr/>
                    <a:lstStyle/>
                    <a:p>
                      <a:pPr algn="ctr"/>
                      <a:r>
                        <a:rPr lang="en-US" sz="1600" b="1" dirty="0">
                          <a:solidFill>
                            <a:srgbClr val="084C1B"/>
                          </a:solidFill>
                          <a:effectLst/>
                          <a:latin typeface="Arial"/>
                        </a:rPr>
                        <a:t>Max </a:t>
                      </a:r>
                      <a:r>
                        <a:rPr lang="en-US" sz="1600" b="1" dirty="0" smtClean="0">
                          <a:solidFill>
                            <a:srgbClr val="084C1B"/>
                          </a:solidFill>
                          <a:effectLst/>
                          <a:latin typeface="Arial"/>
                        </a:rPr>
                        <a:t>Load</a:t>
                      </a:r>
                      <a:endParaRPr lang="en-US" sz="1600" b="1" dirty="0">
                        <a:solidFill>
                          <a:srgbClr val="084C1B"/>
                        </a:solidFill>
                        <a:effectLst/>
                        <a:latin typeface="Arial"/>
                      </a:endParaRPr>
                    </a:p>
                  </a:txBody>
                  <a:tcPr marL="0" marR="0" marT="0" marB="0">
                    <a:lnL>
                      <a:noFill/>
                    </a:lnL>
                    <a:lnR>
                      <a:noFill/>
                    </a:lnR>
                    <a:lnT>
                      <a:noFill/>
                    </a:lnT>
                    <a:lnB>
                      <a:noFill/>
                    </a:lnB>
                    <a:solidFill>
                      <a:srgbClr val="E8F9E3"/>
                    </a:solidFill>
                  </a:tcPr>
                </a:tc>
                <a:tc>
                  <a:txBody>
                    <a:bodyPr/>
                    <a:lstStyle/>
                    <a:p>
                      <a:pPr algn="ctr"/>
                      <a:r>
                        <a:rPr lang="en-US" sz="1600" b="1" dirty="0" smtClean="0">
                          <a:solidFill>
                            <a:srgbClr val="084C1B"/>
                          </a:solidFill>
                          <a:effectLst/>
                          <a:latin typeface="Arial"/>
                        </a:rPr>
                        <a:t>6304 MW</a:t>
                      </a:r>
                      <a:endParaRPr lang="en-US" sz="1600" b="1" dirty="0">
                        <a:solidFill>
                          <a:srgbClr val="084C1B"/>
                        </a:solidFill>
                        <a:effectLst/>
                        <a:latin typeface="Arial"/>
                      </a:endParaRPr>
                    </a:p>
                  </a:txBody>
                  <a:tcPr marL="0" marR="0" marT="0" marB="0">
                    <a:lnL>
                      <a:noFill/>
                    </a:lnL>
                    <a:lnR>
                      <a:noFill/>
                    </a:lnR>
                    <a:lnT>
                      <a:noFill/>
                    </a:lnT>
                    <a:lnB>
                      <a:noFill/>
                    </a:lnB>
                    <a:solidFill>
                      <a:srgbClr val="E8F9E3"/>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nvGraphicFramePr>
        <p:xfrm>
          <a:off x="5414963" y="4419600"/>
          <a:ext cx="3333750" cy="487680"/>
        </p:xfrm>
        <a:graphic>
          <a:graphicData uri="http://schemas.openxmlformats.org/drawingml/2006/table">
            <a:tbl>
              <a:tblPr/>
              <a:tblGrid>
                <a:gridCol w="1062275">
                  <a:extLst>
                    <a:ext uri="{9D8B030D-6E8A-4147-A177-3AD203B41FA5}">
                      <a16:colId xmlns:a16="http://schemas.microsoft.com/office/drawing/2014/main" val="20000"/>
                    </a:ext>
                  </a:extLst>
                </a:gridCol>
                <a:gridCol w="2271475">
                  <a:extLst>
                    <a:ext uri="{9D8B030D-6E8A-4147-A177-3AD203B41FA5}">
                      <a16:colId xmlns:a16="http://schemas.microsoft.com/office/drawing/2014/main" val="20001"/>
                    </a:ext>
                  </a:extLst>
                </a:gridCol>
              </a:tblGrid>
              <a:tr h="243682">
                <a:tc>
                  <a:txBody>
                    <a:bodyPr/>
                    <a:lstStyle/>
                    <a:p>
                      <a:pPr algn="ctr"/>
                      <a:r>
                        <a:rPr lang="en-US" sz="1600" b="1" dirty="0">
                          <a:solidFill>
                            <a:srgbClr val="084C1B"/>
                          </a:solidFill>
                          <a:effectLst/>
                          <a:latin typeface="Arial"/>
                        </a:rPr>
                        <a:t>Year </a:t>
                      </a:r>
                    </a:p>
                  </a:txBody>
                  <a:tcPr marL="0" marR="0" marT="0" marB="0">
                    <a:lnL>
                      <a:noFill/>
                    </a:lnL>
                    <a:lnR>
                      <a:noFill/>
                    </a:lnR>
                    <a:lnT>
                      <a:noFill/>
                    </a:lnT>
                    <a:lnB>
                      <a:noFill/>
                    </a:lnB>
                    <a:solidFill>
                      <a:srgbClr val="79D163"/>
                    </a:solidFill>
                  </a:tcPr>
                </a:tc>
                <a:tc>
                  <a:txBody>
                    <a:bodyPr/>
                    <a:lstStyle/>
                    <a:p>
                      <a:pPr algn="ctr"/>
                      <a:r>
                        <a:rPr lang="en-US" sz="1600" b="1" dirty="0" smtClean="0">
                          <a:solidFill>
                            <a:srgbClr val="084C1B"/>
                          </a:solidFill>
                          <a:effectLst/>
                          <a:latin typeface="Arial"/>
                        </a:rPr>
                        <a:t>2017</a:t>
                      </a:r>
                      <a:endParaRPr lang="en-US" sz="1600" b="1" dirty="0">
                        <a:solidFill>
                          <a:srgbClr val="084C1B"/>
                        </a:solidFill>
                        <a:effectLst/>
                        <a:latin typeface="Arial"/>
                      </a:endParaRPr>
                    </a:p>
                  </a:txBody>
                  <a:tcPr marL="0" marR="0" marT="0" marB="0">
                    <a:lnL>
                      <a:noFill/>
                    </a:lnL>
                    <a:lnR>
                      <a:noFill/>
                    </a:lnR>
                    <a:lnT>
                      <a:noFill/>
                    </a:lnT>
                    <a:lnB>
                      <a:noFill/>
                    </a:lnB>
                    <a:solidFill>
                      <a:srgbClr val="79D163"/>
                    </a:solidFill>
                  </a:tcPr>
                </a:tc>
                <a:extLst>
                  <a:ext uri="{0D108BD9-81ED-4DB2-BD59-A6C34878D82A}">
                    <a16:rowId xmlns:a16="http://schemas.microsoft.com/office/drawing/2014/main" val="10000"/>
                  </a:ext>
                </a:extLst>
              </a:tr>
              <a:tr h="243682">
                <a:tc>
                  <a:txBody>
                    <a:bodyPr/>
                    <a:lstStyle/>
                    <a:p>
                      <a:pPr algn="ctr"/>
                      <a:r>
                        <a:rPr lang="en-US" sz="1600" b="1" dirty="0" smtClean="0">
                          <a:solidFill>
                            <a:srgbClr val="084C1B"/>
                          </a:solidFill>
                          <a:effectLst/>
                          <a:latin typeface="Arial"/>
                        </a:rPr>
                        <a:t>Max Load</a:t>
                      </a:r>
                      <a:endParaRPr lang="en-US" sz="1600" b="1" dirty="0">
                        <a:solidFill>
                          <a:srgbClr val="084C1B"/>
                        </a:solidFill>
                        <a:effectLst/>
                        <a:latin typeface="Arial"/>
                      </a:endParaRPr>
                    </a:p>
                  </a:txBody>
                  <a:tcPr marL="0" marR="0" marT="0" marB="0">
                    <a:lnL>
                      <a:noFill/>
                    </a:lnL>
                    <a:lnR>
                      <a:noFill/>
                    </a:lnR>
                    <a:lnT>
                      <a:noFill/>
                    </a:lnT>
                    <a:lnB>
                      <a:noFill/>
                    </a:lnB>
                    <a:solidFill>
                      <a:srgbClr val="E8F9E3"/>
                    </a:solidFill>
                  </a:tcPr>
                </a:tc>
                <a:tc>
                  <a:txBody>
                    <a:bodyPr/>
                    <a:lstStyle/>
                    <a:p>
                      <a:pPr algn="ctr"/>
                      <a:r>
                        <a:rPr lang="en-US" sz="1600" b="1" dirty="0" smtClean="0">
                          <a:solidFill>
                            <a:srgbClr val="084C1B"/>
                          </a:solidFill>
                          <a:effectLst/>
                          <a:latin typeface="Arial"/>
                        </a:rPr>
                        <a:t> 552 MW</a:t>
                      </a:r>
                      <a:endParaRPr lang="en-US" sz="1600" b="1" dirty="0">
                        <a:solidFill>
                          <a:srgbClr val="084C1B"/>
                        </a:solidFill>
                        <a:effectLst/>
                        <a:latin typeface="Arial"/>
                      </a:endParaRPr>
                    </a:p>
                  </a:txBody>
                  <a:tcPr marL="0" marR="0" marT="0" marB="0">
                    <a:lnL>
                      <a:noFill/>
                    </a:lnL>
                    <a:lnR>
                      <a:noFill/>
                    </a:lnR>
                    <a:lnT>
                      <a:noFill/>
                    </a:lnT>
                    <a:lnB>
                      <a:noFill/>
                    </a:lnB>
                    <a:solidFill>
                      <a:srgbClr val="E8F9E3"/>
                    </a:solidFill>
                  </a:tcPr>
                </a:tc>
                <a:extLst>
                  <a:ext uri="{0D108BD9-81ED-4DB2-BD59-A6C34878D82A}">
                    <a16:rowId xmlns:a16="http://schemas.microsoft.com/office/drawing/2014/main" val="10001"/>
                  </a:ext>
                </a:extLst>
              </a:tr>
            </a:tbl>
          </a:graphicData>
        </a:graphic>
      </p:graphicFrame>
      <p:sp>
        <p:nvSpPr>
          <p:cNvPr id="5139" name="Rectangle 7"/>
          <p:cNvSpPr>
            <a:spLocks noChangeArrowheads="1"/>
          </p:cNvSpPr>
          <p:nvPr/>
        </p:nvSpPr>
        <p:spPr bwMode="auto">
          <a:xfrm>
            <a:off x="5545138" y="25146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ct val="0"/>
              </a:spcBef>
              <a:buClrTx/>
              <a:buSzTx/>
              <a:buFontTx/>
              <a:buNone/>
            </a:pPr>
            <a:r>
              <a:rPr lang="en-US" altLang="en-US" sz="1800" b="1">
                <a:solidFill>
                  <a:srgbClr val="084C1B"/>
                </a:solidFill>
                <a:latin typeface="Arial" pitchFamily="34" charset="0"/>
              </a:rPr>
              <a:t>(MIS) </a:t>
            </a:r>
            <a:endParaRPr lang="en-US" altLang="en-US" sz="1800"/>
          </a:p>
        </p:txBody>
      </p:sp>
      <p:sp>
        <p:nvSpPr>
          <p:cNvPr id="5140" name="Rectangle 8"/>
          <p:cNvSpPr>
            <a:spLocks noChangeArrowheads="1"/>
          </p:cNvSpPr>
          <p:nvPr/>
        </p:nvSpPr>
        <p:spPr bwMode="auto">
          <a:xfrm>
            <a:off x="5410200" y="3951288"/>
            <a:ext cx="1082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ctr" rtl="0" eaLnBrk="1" hangingPunct="1">
              <a:spcBef>
                <a:spcPct val="0"/>
              </a:spcBef>
              <a:buClrTx/>
              <a:buSzTx/>
              <a:buFontTx/>
              <a:buNone/>
            </a:pPr>
            <a:r>
              <a:rPr lang="en-US" altLang="en-US" sz="1800" b="1">
                <a:solidFill>
                  <a:srgbClr val="084C1B"/>
                </a:solidFill>
                <a:latin typeface="Arial" pitchFamily="34" charset="0"/>
              </a:rPr>
              <a:t>(Dhofar)</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1620622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50938" y="214313"/>
            <a:ext cx="7793037" cy="628650"/>
          </a:xfrm>
        </p:spPr>
        <p:txBody>
          <a:bodyPr>
            <a:normAutofit fontScale="90000"/>
          </a:bodyPr>
          <a:lstStyle/>
          <a:p>
            <a:pPr eaLnBrk="1" hangingPunct="1"/>
            <a:r>
              <a:rPr lang="en-US" altLang="en-US" smtClean="0"/>
              <a:t>Electricity Supply - MIS 2017</a:t>
            </a:r>
          </a:p>
        </p:txBody>
      </p:sp>
      <p:sp>
        <p:nvSpPr>
          <p:cNvPr id="6147" name="Slide Number Placeholder 1"/>
          <p:cNvSpPr>
            <a:spLocks noGrp="1"/>
          </p:cNvSpPr>
          <p:nvPr>
            <p:ph type="sldNum" sz="quarter" idx="11"/>
          </p:nvPr>
        </p:nvSpPr>
        <p:spPr>
          <a:xfrm>
            <a:off x="5638800" y="6492875"/>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D83AA075-F907-428B-A446-E69E51E4928B}" type="slidenum">
              <a:rPr lang="en-US" altLang="en-US" sz="1400" smtClean="0"/>
              <a:pPr rtl="0" eaLnBrk="1" hangingPunct="1">
                <a:spcBef>
                  <a:spcPct val="0"/>
                </a:spcBef>
                <a:buClrTx/>
                <a:buSzTx/>
                <a:buFontTx/>
                <a:buNone/>
              </a:pPr>
              <a:t>7</a:t>
            </a:fld>
            <a:endParaRPr lang="en-US" altLang="en-US" sz="1400" dirty="0" smtClean="0"/>
          </a:p>
        </p:txBody>
      </p:sp>
      <p:pic>
        <p:nvPicPr>
          <p:cNvPr id="61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37581" y="499269"/>
            <a:ext cx="4706938"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19125" y="6099175"/>
            <a:ext cx="7010400" cy="369888"/>
          </a:xfrm>
          <a:prstGeom prst="rect">
            <a:avLst/>
          </a:prstGeom>
        </p:spPr>
        <p:txBody>
          <a:bodyPr>
            <a:spAutoFit/>
          </a:bodyPr>
          <a:lstStyle/>
          <a:p>
            <a:pPr marL="0" lvl="1" algn="ctr">
              <a:defRPr/>
            </a:pPr>
            <a:r>
              <a:rPr lang="en-US" sz="900" dirty="0">
                <a:solidFill>
                  <a:srgbClr val="FF0000"/>
                </a:solidFill>
                <a:ea typeface="+mj-ea"/>
                <a:cs typeface="+mj-cs"/>
              </a:rPr>
              <a:t>Source: Annual Reports, AER 2017</a:t>
            </a:r>
          </a:p>
          <a:p>
            <a:pPr marL="0" lvl="1" algn="ctr">
              <a:defRPr/>
            </a:pPr>
            <a:r>
              <a:rPr lang="en-US" sz="900" dirty="0"/>
              <a:t>IEA. Transition to Sustainable Buildings: Strategies and Opportunities to 2050</a:t>
            </a:r>
            <a:r>
              <a:rPr lang="en-US" sz="900" dirty="0">
                <a:solidFill>
                  <a:srgbClr val="FF0000"/>
                </a:solidFill>
                <a:ea typeface="+mj-ea"/>
                <a:cs typeface="+mj-cs"/>
              </a:rPr>
              <a:t> </a:t>
            </a:r>
          </a:p>
        </p:txBody>
      </p:sp>
      <p:sp>
        <p:nvSpPr>
          <p:cNvPr id="6150" name="Rectangle 6"/>
          <p:cNvSpPr>
            <a:spLocks noChangeArrowheads="1"/>
          </p:cNvSpPr>
          <p:nvPr/>
        </p:nvSpPr>
        <p:spPr bwMode="auto">
          <a:xfrm>
            <a:off x="255588" y="5586413"/>
            <a:ext cx="8888412" cy="554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a:spcBef>
                <a:spcPct val="0"/>
              </a:spcBef>
              <a:buClrTx/>
              <a:buSzTx/>
              <a:buFontTx/>
              <a:buNone/>
            </a:pPr>
            <a:r>
              <a:rPr lang="en-US" altLang="en-US" sz="1800" b="1">
                <a:solidFill>
                  <a:srgbClr val="212121"/>
                </a:solidFill>
                <a:latin typeface="inherit"/>
              </a:rPr>
              <a:t>Buildings consume a large proportion of energy and account for one-third of global greenhouse gas emissions</a:t>
            </a:r>
            <a:r>
              <a:rPr lang="en-US" altLang="en-US" sz="1800" b="1"/>
              <a:t> </a:t>
            </a: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4045782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1"/>
          </p:nvPr>
        </p:nvSpPr>
        <p:spPr>
          <a:xfrm>
            <a:off x="7924800" y="6356350"/>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E5CAC4A3-E498-4000-9193-8E61F6C73478}" type="slidenum">
              <a:rPr lang="en-US" altLang="en-US" sz="1400" smtClean="0"/>
              <a:pPr rtl="0" eaLnBrk="1" hangingPunct="1">
                <a:spcBef>
                  <a:spcPct val="0"/>
                </a:spcBef>
                <a:buClrTx/>
                <a:buSzTx/>
                <a:buFontTx/>
                <a:buNone/>
              </a:pPr>
              <a:t>8</a:t>
            </a:fld>
            <a:endParaRPr lang="en-US" altLang="en-US" sz="1400" smtClean="0"/>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47800"/>
            <a:ext cx="8963025"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38325" y="3419475"/>
            <a:ext cx="5029200" cy="261938"/>
          </a:xfrm>
          <a:prstGeom prst="rect">
            <a:avLst/>
          </a:prstGeom>
        </p:spPr>
        <p:txBody>
          <a:bodyPr>
            <a:spAutoFit/>
          </a:bodyPr>
          <a:lstStyle/>
          <a:p>
            <a:pPr marL="0" lvl="1" algn="ctr">
              <a:defRPr/>
            </a:pPr>
            <a:r>
              <a:rPr lang="en-US" sz="1100" dirty="0">
                <a:solidFill>
                  <a:srgbClr val="FF0000"/>
                </a:solidFill>
                <a:ea typeface="+mj-ea"/>
                <a:cs typeface="+mj-cs"/>
              </a:rPr>
              <a:t>Source: </a:t>
            </a:r>
            <a:r>
              <a:rPr lang="en-US" sz="1100" dirty="0">
                <a:solidFill>
                  <a:srgbClr val="FF0000"/>
                </a:solidFill>
              </a:rPr>
              <a:t>Energy lab report</a:t>
            </a:r>
          </a:p>
        </p:txBody>
      </p:sp>
      <p:sp>
        <p:nvSpPr>
          <p:cNvPr id="8197" name="Title 2"/>
          <p:cNvSpPr txBox="1">
            <a:spLocks/>
          </p:cNvSpPr>
          <p:nvPr/>
        </p:nvSpPr>
        <p:spPr bwMode="auto">
          <a:xfrm>
            <a:off x="457200" y="655637"/>
            <a:ext cx="8843963"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just" rtl="0" eaLnBrk="1" hangingPunct="1">
              <a:spcBef>
                <a:spcPct val="0"/>
              </a:spcBef>
              <a:buClrTx/>
              <a:buSzTx/>
              <a:buFontTx/>
              <a:buNone/>
            </a:pPr>
            <a:r>
              <a:rPr lang="en-US" altLang="en-US" dirty="0">
                <a:solidFill>
                  <a:schemeClr val="tx2"/>
                </a:solidFill>
              </a:rPr>
              <a:t>Consumption of residential building in Muscat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62740"/>
            <a:ext cx="260985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2"/>
          <p:cNvSpPr txBox="1">
            <a:spLocks/>
          </p:cNvSpPr>
          <p:nvPr/>
        </p:nvSpPr>
        <p:spPr>
          <a:xfrm>
            <a:off x="862013" y="3550444"/>
            <a:ext cx="8458200" cy="81991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200" dirty="0">
                <a:latin typeface="Tahoma" pitchFamily="34" charset="0"/>
                <a:ea typeface="+mn-ea"/>
                <a:cs typeface="Arial" pitchFamily="34" charset="0"/>
              </a:rPr>
              <a:t>Consumption of </a:t>
            </a:r>
            <a:r>
              <a:rPr lang="en-US" sz="3200" dirty="0" smtClean="0">
                <a:latin typeface="Tahoma" pitchFamily="34" charset="0"/>
                <a:ea typeface="+mn-ea"/>
                <a:cs typeface="Arial" pitchFamily="34" charset="0"/>
              </a:rPr>
              <a:t>governmental </a:t>
            </a:r>
            <a:r>
              <a:rPr lang="en-US" sz="3200" dirty="0">
                <a:latin typeface="Tahoma" pitchFamily="34" charset="0"/>
                <a:ea typeface="+mn-ea"/>
                <a:cs typeface="Arial" pitchFamily="34" charset="0"/>
              </a:rPr>
              <a:t>building </a:t>
            </a:r>
            <a:r>
              <a:rPr lang="ar-OM" sz="3200" dirty="0">
                <a:latin typeface="Tahoma" pitchFamily="34" charset="0"/>
                <a:ea typeface="+mn-ea"/>
                <a:cs typeface="Arial" pitchFamily="34" charset="0"/>
              </a:rPr>
              <a:t>     </a:t>
            </a:r>
            <a:endParaRPr lang="en-US" sz="3200" dirty="0">
              <a:latin typeface="Tahoma" pitchFamily="34" charset="0"/>
              <a:ea typeface="+mn-ea"/>
              <a:cs typeface="Arial" pitchFamily="34" charset="0"/>
            </a:endParaRPr>
          </a:p>
        </p:txBody>
      </p:sp>
      <p:sp>
        <p:nvSpPr>
          <p:cNvPr id="8" name="Rectangle 7"/>
          <p:cNvSpPr/>
          <p:nvPr/>
        </p:nvSpPr>
        <p:spPr>
          <a:xfrm>
            <a:off x="1971675" y="6637035"/>
            <a:ext cx="5029200" cy="261610"/>
          </a:xfrm>
          <a:prstGeom prst="rect">
            <a:avLst/>
          </a:prstGeom>
        </p:spPr>
        <p:txBody>
          <a:bodyPr wrap="square">
            <a:spAutoFit/>
          </a:bodyPr>
          <a:lstStyle/>
          <a:p>
            <a:pPr marL="0" lvl="1" algn="ctr">
              <a:defRPr/>
            </a:pPr>
            <a:r>
              <a:rPr lang="en-US" sz="1100" dirty="0" smtClean="0">
                <a:solidFill>
                  <a:srgbClr val="FF0000"/>
                </a:solidFill>
                <a:ea typeface="+mj-ea"/>
                <a:cs typeface="+mj-cs"/>
              </a:rPr>
              <a:t>Source: Annual Reports, AER </a:t>
            </a:r>
            <a:r>
              <a:rPr lang="en-US" sz="1100" dirty="0">
                <a:solidFill>
                  <a:srgbClr val="FF0000"/>
                </a:solidFill>
                <a:ea typeface="+mj-ea"/>
                <a:cs typeface="+mj-cs"/>
              </a:rPr>
              <a:t> </a:t>
            </a:r>
            <a:r>
              <a:rPr lang="en-US" sz="1100" dirty="0" smtClean="0">
                <a:solidFill>
                  <a:srgbClr val="FF0000"/>
                </a:solidFill>
                <a:ea typeface="+mj-ea"/>
                <a:cs typeface="+mj-cs"/>
              </a:rPr>
              <a:t>2017</a:t>
            </a:r>
            <a:endParaRPr lang="en-US" sz="1100" dirty="0">
              <a:solidFill>
                <a:srgbClr val="FF0000"/>
              </a:solidFill>
            </a:endParaRPr>
          </a:p>
        </p:txBody>
      </p:sp>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0364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50963" y="-609600"/>
            <a:ext cx="7793037" cy="1462088"/>
          </a:xfrm>
        </p:spPr>
        <p:txBody>
          <a:bodyPr/>
          <a:lstStyle/>
          <a:p>
            <a:pPr eaLnBrk="1" hangingPunct="1"/>
            <a:r>
              <a:rPr lang="en-US" altLang="en-US" sz="3200" b="1" dirty="0" smtClean="0"/>
              <a:t>     Monthly Peak Demand – MIS</a:t>
            </a:r>
            <a:endParaRPr lang="en-US" altLang="en-US" sz="3200" dirty="0" smtClean="0"/>
          </a:p>
        </p:txBody>
      </p:sp>
      <p:sp>
        <p:nvSpPr>
          <p:cNvPr id="9219" name="TextBox 6"/>
          <p:cNvSpPr txBox="1">
            <a:spLocks noChangeArrowheads="1"/>
          </p:cNvSpPr>
          <p:nvPr/>
        </p:nvSpPr>
        <p:spPr bwMode="auto">
          <a:xfrm>
            <a:off x="4114800" y="6310312"/>
            <a:ext cx="2455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6075" indent="-346075"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l" rtl="0" eaLnBrk="1" hangingPunct="1">
              <a:spcBef>
                <a:spcPts val="763"/>
              </a:spcBef>
              <a:buClrTx/>
              <a:buSzPts val="3200"/>
              <a:buFontTx/>
              <a:buNone/>
            </a:pPr>
            <a:r>
              <a:rPr lang="en-US" altLang="en-US" sz="1200" i="1"/>
              <a:t>Source: AER 2017 Annual Report</a:t>
            </a:r>
          </a:p>
        </p:txBody>
      </p:sp>
      <p:sp>
        <p:nvSpPr>
          <p:cNvPr id="9220" name="Slide Number Placeholder 1"/>
          <p:cNvSpPr>
            <a:spLocks noGrp="1"/>
          </p:cNvSpPr>
          <p:nvPr>
            <p:ph type="sldNum" sz="quarter" idx="11"/>
          </p:nvPr>
        </p:nvSpPr>
        <p:spPr>
          <a:xfrm>
            <a:off x="5715000" y="6492875"/>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algn="r" rtl="1"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algn="r" rtl="1"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algn="r" rtl="1"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algn="r" rtl="1"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rtl="0" eaLnBrk="1" hangingPunct="1">
              <a:spcBef>
                <a:spcPct val="0"/>
              </a:spcBef>
              <a:buClrTx/>
              <a:buSzTx/>
              <a:buFontTx/>
              <a:buNone/>
            </a:pPr>
            <a:fld id="{BD708E20-847D-4523-811F-CD73E36695CC}" type="slidenum">
              <a:rPr lang="en-US" altLang="en-US" sz="1400" smtClean="0"/>
              <a:pPr rtl="0" eaLnBrk="1" hangingPunct="1">
                <a:spcBef>
                  <a:spcPct val="0"/>
                </a:spcBef>
                <a:buClrTx/>
                <a:buSzTx/>
                <a:buFontTx/>
                <a:buNone/>
              </a:pPr>
              <a:t>9</a:t>
            </a:fld>
            <a:endParaRPr lang="en-US" altLang="en-US" sz="1400" smtClean="0"/>
          </a:p>
        </p:txBody>
      </p:sp>
      <p:pic>
        <p:nvPicPr>
          <p:cNvPr id="92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8991600" cy="410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US" smtClean="0"/>
              <a:t>4/23/2019</a:t>
            </a:r>
            <a:endParaRPr lang="en-US" dirty="0"/>
          </a:p>
        </p:txBody>
      </p:sp>
    </p:spTree>
    <p:extLst>
      <p:ext uri="{BB962C8B-B14F-4D97-AF65-F5344CB8AC3E}">
        <p14:creationId xmlns:p14="http://schemas.microsoft.com/office/powerpoint/2010/main" val="30745111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43346</TotalTime>
  <Words>2224</Words>
  <Application>Microsoft Office PowerPoint</Application>
  <PresentationFormat>On-screen Show (4:3)</PresentationFormat>
  <Paragraphs>408</Paragraphs>
  <Slides>59</Slides>
  <Notes>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Arial</vt:lpstr>
      <vt:lpstr>Arial (Headings)</vt:lpstr>
      <vt:lpstr>Arial Black</vt:lpstr>
      <vt:lpstr>Calibri</vt:lpstr>
      <vt:lpstr>Cambria</vt:lpstr>
      <vt:lpstr>Century Gothic</vt:lpstr>
      <vt:lpstr>Constantia</vt:lpstr>
      <vt:lpstr>inherit</vt:lpstr>
      <vt:lpstr>Majalla UI</vt:lpstr>
      <vt:lpstr>Roboto</vt:lpstr>
      <vt:lpstr>Tahoma</vt:lpstr>
      <vt:lpstr>Times New Roman</vt:lpstr>
      <vt:lpstr>Traditional Arabic</vt:lpstr>
      <vt:lpstr>Wingdings</vt:lpstr>
      <vt:lpstr>Wingdings 2</vt:lpstr>
      <vt:lpstr>Flow</vt:lpstr>
      <vt:lpstr>Renewable and Sustainable Energies in Oman</vt:lpstr>
      <vt:lpstr>Outline</vt:lpstr>
      <vt:lpstr>PowerPoint Presentation</vt:lpstr>
      <vt:lpstr>PowerPoint Presentation</vt:lpstr>
      <vt:lpstr>Electricity &amp; Related Water Sector Ownership Structure</vt:lpstr>
      <vt:lpstr>PowerPoint Presentation</vt:lpstr>
      <vt:lpstr>Electricity Supply - MIS 2017</vt:lpstr>
      <vt:lpstr>PowerPoint Presentation</vt:lpstr>
      <vt:lpstr>     Monthly Peak Demand – MIS</vt:lpstr>
      <vt:lpstr>Monthly Peak Demand – Dofar PS</vt:lpstr>
      <vt:lpstr>PowerPoint Presentation</vt:lpstr>
      <vt:lpstr>Revenues &amp; Subsidies (MIS 2017)</vt:lpstr>
      <vt:lpstr>Revenues &amp; Subsidies (MIS 2018 forecast)</vt:lpstr>
      <vt:lpstr>Permitted Tariffs for Electricity Supply</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Solar Resource Assessments </vt:lpstr>
      <vt:lpstr>Solar Energy Assessment in Oman</vt:lpstr>
      <vt:lpstr> Wind  Resource Assessments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Program</vt:lpstr>
      <vt:lpstr>PowerPoint Presentation</vt:lpstr>
      <vt:lpstr>PowerPoint Presentation</vt:lpstr>
      <vt:lpstr>PowerPoint Presentation</vt:lpstr>
      <vt:lpstr>PowerPoint Presentation</vt:lpstr>
      <vt:lpstr>PowerPoint Presentation</vt:lpstr>
    </vt:vector>
  </TitlesOfParts>
  <Company>SQU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albadi</dc:creator>
  <cp:lastModifiedBy>csames</cp:lastModifiedBy>
  <cp:revision>463</cp:revision>
  <cp:lastPrinted>2015-05-04T13:27:51Z</cp:lastPrinted>
  <dcterms:created xsi:type="dcterms:W3CDTF">2012-05-31T12:36:47Z</dcterms:created>
  <dcterms:modified xsi:type="dcterms:W3CDTF">2019-05-08T19:09:01Z</dcterms:modified>
</cp:coreProperties>
</file>