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393" r:id="rId3"/>
    <p:sldId id="474" r:id="rId4"/>
    <p:sldId id="473" r:id="rId5"/>
    <p:sldId id="404" r:id="rId6"/>
    <p:sldId id="476" r:id="rId7"/>
    <p:sldId id="477" r:id="rId8"/>
    <p:sldId id="402" r:id="rId9"/>
    <p:sldId id="463" r:id="rId10"/>
    <p:sldId id="475" r:id="rId11"/>
    <p:sldId id="464" r:id="rId12"/>
    <p:sldId id="467" r:id="rId13"/>
    <p:sldId id="465" r:id="rId14"/>
    <p:sldId id="468" r:id="rId15"/>
    <p:sldId id="469" r:id="rId16"/>
    <p:sldId id="471" r:id="rId17"/>
    <p:sldId id="472" r:id="rId18"/>
    <p:sldId id="470" r:id="rId19"/>
    <p:sldId id="394" r:id="rId20"/>
    <p:sldId id="503" r:id="rId21"/>
    <p:sldId id="484" r:id="rId22"/>
    <p:sldId id="481" r:id="rId23"/>
    <p:sldId id="426" r:id="rId24"/>
    <p:sldId id="483" r:id="rId25"/>
    <p:sldId id="486" r:id="rId26"/>
    <p:sldId id="487" r:id="rId27"/>
    <p:sldId id="488" r:id="rId28"/>
    <p:sldId id="489" r:id="rId29"/>
    <p:sldId id="490" r:id="rId30"/>
    <p:sldId id="491" r:id="rId31"/>
    <p:sldId id="492" r:id="rId32"/>
    <p:sldId id="493" r:id="rId33"/>
    <p:sldId id="494" r:id="rId34"/>
    <p:sldId id="495" r:id="rId35"/>
    <p:sldId id="496" r:id="rId36"/>
    <p:sldId id="497" r:id="rId37"/>
    <p:sldId id="505" r:id="rId38"/>
    <p:sldId id="498" r:id="rId39"/>
    <p:sldId id="499" r:id="rId40"/>
    <p:sldId id="500" r:id="rId41"/>
    <p:sldId id="501" r:id="rId42"/>
    <p:sldId id="502" r:id="rId43"/>
    <p:sldId id="444" r:id="rId44"/>
    <p:sldId id="445" r:id="rId45"/>
    <p:sldId id="446" r:id="rId46"/>
    <p:sldId id="447" r:id="rId47"/>
    <p:sldId id="479" r:id="rId48"/>
    <p:sldId id="449" r:id="rId49"/>
    <p:sldId id="450" r:id="rId50"/>
    <p:sldId id="451" r:id="rId51"/>
    <p:sldId id="453" r:id="rId52"/>
    <p:sldId id="454" r:id="rId53"/>
    <p:sldId id="455" r:id="rId54"/>
    <p:sldId id="396" r:id="rId55"/>
    <p:sldId id="399" r:id="rId56"/>
    <p:sldId id="400" r:id="rId57"/>
    <p:sldId id="315" r:id="rId58"/>
    <p:sldId id="414" r:id="rId59"/>
    <p:sldId id="416" r:id="rId60"/>
    <p:sldId id="276" r:id="rId61"/>
    <p:sldId id="480" r:id="rId62"/>
    <p:sldId id="318" r:id="rId63"/>
    <p:sldId id="336" r:id="rId64"/>
    <p:sldId id="340" r:id="rId65"/>
    <p:sldId id="390" r:id="rId66"/>
    <p:sldId id="334" r:id="rId67"/>
    <p:sldId id="326" r:id="rId68"/>
    <p:sldId id="504"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3EB"/>
    <a:srgbClr val="79BE44"/>
    <a:srgbClr val="1E7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192" autoAdjust="0"/>
    <p:restoredTop sz="94660"/>
  </p:normalViewPr>
  <p:slideViewPr>
    <p:cSldViewPr snapToGrid="0">
      <p:cViewPr varScale="1">
        <p:scale>
          <a:sx n="95" d="100"/>
          <a:sy n="95" d="100"/>
        </p:scale>
        <p:origin x="696" y="18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87D03-7579-4F8B-B2BF-9B96DC3ABEF1}" type="datetimeFigureOut">
              <a:rPr lang="en-US" smtClean="0"/>
              <a:t>5/8/2019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D6B74-10CF-4966-A8F6-9DB49E040D7E}" type="slidenum">
              <a:rPr lang="en-US" smtClean="0"/>
              <a:t>‹#›</a:t>
            </a:fld>
            <a:endParaRPr lang="en-US"/>
          </a:p>
        </p:txBody>
      </p:sp>
    </p:spTree>
    <p:extLst>
      <p:ext uri="{BB962C8B-B14F-4D97-AF65-F5344CB8AC3E}">
        <p14:creationId xmlns:p14="http://schemas.microsoft.com/office/powerpoint/2010/main" val="3563473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BSU program:  </a:t>
            </a:r>
            <a:r>
              <a:rPr lang="en-US" altLang="en-US" b="1" u="sng">
                <a:latin typeface="Arial" panose="020B0604020202020204" pitchFamily="34" charset="0"/>
              </a:rPr>
              <a:t>immersive </a:t>
            </a:r>
            <a:r>
              <a:rPr lang="en-US" altLang="en-US">
                <a:latin typeface="Arial" panose="020B0604020202020204" pitchFamily="34" charset="0"/>
              </a:rPr>
              <a:t>and </a:t>
            </a:r>
            <a:r>
              <a:rPr lang="en-US" altLang="en-US" b="1" u="sng">
                <a:latin typeface="Arial" panose="020B0604020202020204" pitchFamily="34" charset="0"/>
              </a:rPr>
              <a:t>experiential learning in </a:t>
            </a:r>
            <a:r>
              <a:rPr lang="en-US" altLang="en-US">
                <a:latin typeface="Arial" panose="020B0604020202020204" pitchFamily="34" charset="0"/>
              </a:rPr>
              <a:t>Germany, Malawi &amp; England</a:t>
            </a:r>
          </a:p>
        </p:txBody>
      </p:sp>
      <p:sp>
        <p:nvSpPr>
          <p:cNvPr id="33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37931725" indent="-37474525">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5E55B14-C2D8-4693-9E1E-C151B2AA3764}" type="slidenum">
              <a:rPr lang="en-US" altLang="en-US" smtClean="0"/>
              <a:pPr>
                <a:spcBef>
                  <a:spcPct val="0"/>
                </a:spcBef>
              </a:pPr>
              <a:t>5</a:t>
            </a:fld>
            <a:endParaRPr lang="en-US" altLang="en-US"/>
          </a:p>
        </p:txBody>
      </p:sp>
    </p:spTree>
    <p:extLst>
      <p:ext uri="{BB962C8B-B14F-4D97-AF65-F5344CB8AC3E}">
        <p14:creationId xmlns:p14="http://schemas.microsoft.com/office/powerpoint/2010/main" val="40171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B420BB-2577-432D-A9AF-4C0FB80B32BD}" type="slidenum">
              <a:rPr lang="en-US" smtClean="0"/>
              <a:t>66</a:t>
            </a:fld>
            <a:endParaRPr lang="en-US"/>
          </a:p>
        </p:txBody>
      </p:sp>
    </p:spTree>
    <p:extLst>
      <p:ext uri="{BB962C8B-B14F-4D97-AF65-F5344CB8AC3E}">
        <p14:creationId xmlns:p14="http://schemas.microsoft.com/office/powerpoint/2010/main" val="125721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FC5F8E-5A15-4753-BF2D-4B135288371E}"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2108368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FC5F8E-5A15-4753-BF2D-4B135288371E}"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60111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FC5F8E-5A15-4753-BF2D-4B135288371E}"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46158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FC5F8E-5A15-4753-BF2D-4B135288371E}"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395588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FC5F8E-5A15-4753-BF2D-4B135288371E}"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408689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FC5F8E-5A15-4753-BF2D-4B135288371E}"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164461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FC5F8E-5A15-4753-BF2D-4B135288371E}" type="datetimeFigureOut">
              <a:rPr lang="en-US" smtClean="0"/>
              <a:t>5/8/2019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2983423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FC5F8E-5A15-4753-BF2D-4B135288371E}" type="datetimeFigureOut">
              <a:rPr lang="en-US" smtClean="0"/>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25256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C5F8E-5A15-4753-BF2D-4B135288371E}" type="datetimeFigureOut">
              <a:rPr lang="en-US" smtClean="0"/>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1664085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FC5F8E-5A15-4753-BF2D-4B135288371E}"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3074433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FC5F8E-5A15-4753-BF2D-4B135288371E}"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7DAAE-66E6-4298-B1D5-6A6E9B09A3BF}" type="slidenum">
              <a:rPr lang="en-US" smtClean="0"/>
              <a:t>‹#›</a:t>
            </a:fld>
            <a:endParaRPr lang="en-US"/>
          </a:p>
        </p:txBody>
      </p:sp>
    </p:spTree>
    <p:extLst>
      <p:ext uri="{BB962C8B-B14F-4D97-AF65-F5344CB8AC3E}">
        <p14:creationId xmlns:p14="http://schemas.microsoft.com/office/powerpoint/2010/main" val="2255477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5F8E-5A15-4753-BF2D-4B135288371E}" type="datetimeFigureOut">
              <a:rPr lang="en-US" smtClean="0"/>
              <a:t>5/8/2019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7DAAE-66E6-4298-B1D5-6A6E9B09A3BF}" type="slidenum">
              <a:rPr lang="en-US" smtClean="0"/>
              <a:t>‹#›</a:t>
            </a:fld>
            <a:endParaRPr lang="en-US"/>
          </a:p>
        </p:txBody>
      </p:sp>
      <p:sp>
        <p:nvSpPr>
          <p:cNvPr id="8" name="Rectangle 7"/>
          <p:cNvSpPr/>
          <p:nvPr userDrawn="1"/>
        </p:nvSpPr>
        <p:spPr>
          <a:xfrm>
            <a:off x="0" y="1"/>
            <a:ext cx="9144000" cy="466792"/>
          </a:xfrm>
          <a:prstGeom prst="rect">
            <a:avLst/>
          </a:prstGeom>
          <a:solidFill>
            <a:srgbClr val="1E7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 y="63944"/>
            <a:ext cx="466792" cy="6794056"/>
          </a:xfrm>
          <a:prstGeom prst="rect">
            <a:avLst/>
          </a:prstGeom>
          <a:solidFill>
            <a:srgbClr val="1E7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233397" y="172650"/>
            <a:ext cx="856851" cy="856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370876" y="4962059"/>
            <a:ext cx="95917" cy="1895941"/>
          </a:xfrm>
          <a:prstGeom prst="rect">
            <a:avLst/>
          </a:prstGeom>
          <a:solidFill>
            <a:srgbClr val="79B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880380" y="370876"/>
            <a:ext cx="2263620" cy="95917"/>
          </a:xfrm>
          <a:prstGeom prst="rect">
            <a:avLst/>
          </a:prstGeom>
          <a:solidFill>
            <a:srgbClr val="79B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8091" y="572006"/>
            <a:ext cx="953350" cy="431415"/>
          </a:xfrm>
          <a:prstGeom prst="rect">
            <a:avLst/>
          </a:prstGeom>
        </p:spPr>
      </p:pic>
      <p:pic>
        <p:nvPicPr>
          <p:cNvPr id="15" name="Picture 14">
            <a:extLst>
              <a:ext uri="{FF2B5EF4-FFF2-40B4-BE49-F238E27FC236}">
                <a16:creationId xmlns:a16="http://schemas.microsoft.com/office/drawing/2014/main" id="{4E206D48-3D2C-204F-9DE3-51308179C03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53232" y="189186"/>
            <a:ext cx="813809" cy="813809"/>
          </a:xfrm>
          <a:prstGeom prst="rect">
            <a:avLst/>
          </a:prstGeom>
        </p:spPr>
      </p:pic>
    </p:spTree>
    <p:extLst>
      <p:ext uri="{BB962C8B-B14F-4D97-AF65-F5344CB8AC3E}">
        <p14:creationId xmlns:p14="http://schemas.microsoft.com/office/powerpoint/2010/main" val="1941614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cia.gov/library/publications/the-world-factbook/fields/206rank.html#MU" TargetMode="External"/><Relationship Id="rId2" Type="http://schemas.openxmlformats.org/officeDocument/2006/relationships/hyperlink" Target="https://www.cia.gov/library/publications/the-world-factbook/fields/204rank.html#MU"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hyperlink" Target="https://www.cia.gov/library/publications/the-world-factbook/geos/ja.html" TargetMode="External"/><Relationship Id="rId3" Type="http://schemas.openxmlformats.org/officeDocument/2006/relationships/hyperlink" Target="https://www.cia.gov/library/publications/the-world-factbook/geos/mu.html" TargetMode="External"/><Relationship Id="rId7" Type="http://schemas.openxmlformats.org/officeDocument/2006/relationships/hyperlink" Target="https://www.cia.gov/library/publications/the-world-factbook/geos/ug.html" TargetMode="External"/><Relationship Id="rId2" Type="http://schemas.openxmlformats.org/officeDocument/2006/relationships/hyperlink" Target="https://www.cia.gov/library/publications/the-world-factbook/geos/us.html" TargetMode="External"/><Relationship Id="rId1" Type="http://schemas.openxmlformats.org/officeDocument/2006/relationships/slideLayout" Target="../slideLayouts/slideLayout7.xml"/><Relationship Id="rId6" Type="http://schemas.openxmlformats.org/officeDocument/2006/relationships/hyperlink" Target="https://www.cia.gov/library/publications/the-world-factbook/geos/my.html" TargetMode="External"/><Relationship Id="rId5" Type="http://schemas.openxmlformats.org/officeDocument/2006/relationships/hyperlink" Target="https://www.cia.gov/library/publications/the-world-factbook/geos/ae.html" TargetMode="External"/><Relationship Id="rId4" Type="http://schemas.openxmlformats.org/officeDocument/2006/relationships/hyperlink" Target="https://www.cia.gov/library/publications/the-world-factbook/geos/sa.html"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4.gif"/><Relationship Id="rId5" Type="http://schemas.openxmlformats.org/officeDocument/2006/relationships/image" Target="../media/image71.jpg"/><Relationship Id="rId4" Type="http://schemas.openxmlformats.org/officeDocument/2006/relationships/image" Target="../media/image83.png"/><Relationship Id="rId9" Type="http://schemas.openxmlformats.org/officeDocument/2006/relationships/image" Target="../media/image87.png"/></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idx="1"/>
          </p:nvPr>
        </p:nvSpPr>
        <p:spPr>
          <a:xfrm>
            <a:off x="3125247" y="4763890"/>
            <a:ext cx="2850426" cy="939257"/>
          </a:xfrm>
        </p:spPr>
        <p:txBody>
          <a:bodyPr/>
          <a:lstStyle/>
          <a:p>
            <a:r>
              <a:rPr lang="en-US" sz="2000" b="1" dirty="0"/>
              <a:t>Michael K. Thomas</a:t>
            </a:r>
            <a:r>
              <a:rPr lang="en-US" b="1" dirty="0"/>
              <a:t/>
            </a:r>
            <a:br>
              <a:rPr lang="en-US" b="1" dirty="0"/>
            </a:br>
            <a:r>
              <a:rPr lang="en-US" sz="1200" b="1" dirty="0"/>
              <a:t>University of Illinois at Chicago</a:t>
            </a:r>
            <a:br>
              <a:rPr lang="en-US" sz="1200" b="1" dirty="0"/>
            </a:br>
            <a:r>
              <a:rPr lang="en-US" sz="1200" b="1" dirty="0">
                <a:solidFill>
                  <a:schemeClr val="accent1">
                    <a:lumMod val="75000"/>
                  </a:schemeClr>
                </a:solidFill>
              </a:rPr>
              <a:t>micthom@uic.edu</a:t>
            </a:r>
            <a:endParaRPr lang="en-US" sz="1200" dirty="0">
              <a:solidFill>
                <a:schemeClr val="accent1">
                  <a:lumMod val="75000"/>
                </a:schemeClr>
              </a:solidFill>
            </a:endParaRPr>
          </a:p>
        </p:txBody>
      </p:sp>
      <p:sp>
        <p:nvSpPr>
          <p:cNvPr id="5" name="Subtitle 4"/>
          <p:cNvSpPr>
            <a:spLocks noGrp="1"/>
          </p:cNvSpPr>
          <p:nvPr>
            <p:ph type="ctrTitle"/>
          </p:nvPr>
        </p:nvSpPr>
        <p:spPr>
          <a:xfrm>
            <a:off x="522638" y="1549739"/>
            <a:ext cx="8275921" cy="1694579"/>
          </a:xfrm>
        </p:spPr>
        <p:txBody>
          <a:bodyPr>
            <a:normAutofit/>
          </a:bodyPr>
          <a:lstStyle/>
          <a:p>
            <a:r>
              <a:rPr lang="en-US" sz="4000" b="1" dirty="0">
                <a:latin typeface="+mn-lt"/>
              </a:rPr>
              <a:t>Technology and Education in Oman</a:t>
            </a:r>
          </a:p>
        </p:txBody>
      </p:sp>
      <p:sp>
        <p:nvSpPr>
          <p:cNvPr id="3" name="Rectangle 2"/>
          <p:cNvSpPr/>
          <p:nvPr/>
        </p:nvSpPr>
        <p:spPr>
          <a:xfrm>
            <a:off x="853440" y="3881124"/>
            <a:ext cx="7911254" cy="45719"/>
          </a:xfrm>
          <a:prstGeom prst="rect">
            <a:avLst/>
          </a:prstGeom>
          <a:solidFill>
            <a:srgbClr val="1E7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84774" y="4003046"/>
            <a:ext cx="6329680" cy="45719"/>
          </a:xfrm>
          <a:prstGeom prst="rect">
            <a:avLst/>
          </a:prstGeom>
          <a:solidFill>
            <a:srgbClr val="79B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356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http://i.tmgrup.com.tr/engsb/2014/02/18/614x310/352612575836.jpg?352753145441140218094755">
            <a:extLst>
              <a:ext uri="{FF2B5EF4-FFF2-40B4-BE49-F238E27FC236}">
                <a16:creationId xmlns:a16="http://schemas.microsoft.com/office/drawing/2014/main" id="{5D7D7E07-B0DF-E443-9337-851F30D64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4758"/>
            <a:ext cx="9144565" cy="461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253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33400"/>
            <a:ext cx="3581400"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33400"/>
            <a:ext cx="37338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519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Users\mthom146\Desktop\2014-01-22_1622.png">
            <a:extLst>
              <a:ext uri="{FF2B5EF4-FFF2-40B4-BE49-F238E27FC236}">
                <a16:creationId xmlns:a16="http://schemas.microsoft.com/office/drawing/2014/main" id="{F0B1A100-1D2B-904C-BCF8-ECD0F1D95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38970"/>
            <a:ext cx="3981710" cy="531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9E0BC1B-269E-C749-800D-29E652D1A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096" y="938970"/>
            <a:ext cx="3978304" cy="550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591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41116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09600"/>
            <a:ext cx="35814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313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992" y="1046464"/>
            <a:ext cx="7483331" cy="5563563"/>
          </a:xfrm>
          <a:prstGeom prst="rect">
            <a:avLst/>
          </a:prstGeom>
        </p:spPr>
      </p:pic>
    </p:spTree>
    <p:extLst>
      <p:ext uri="{BB962C8B-B14F-4D97-AF65-F5344CB8AC3E}">
        <p14:creationId xmlns:p14="http://schemas.microsoft.com/office/powerpoint/2010/main" val="407969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ltural Relev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0"/>
            <a:ext cx="6206835" cy="679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07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610"/>
          <a:stretch/>
        </p:blipFill>
        <p:spPr bwMode="auto">
          <a:xfrm>
            <a:off x="13748" y="1371600"/>
            <a:ext cx="9130252" cy="54863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84915" y="623461"/>
            <a:ext cx="829368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mn-lt"/>
              </a:rPr>
              <a:t>Lifetime Likelihood </a:t>
            </a:r>
            <a:r>
              <a:rPr lang="en-US" sz="3600" b="1" dirty="0">
                <a:latin typeface="+mn-lt"/>
              </a:rPr>
              <a:t>of Imprisonment</a:t>
            </a:r>
          </a:p>
        </p:txBody>
      </p:sp>
    </p:spTree>
    <p:extLst>
      <p:ext uri="{BB962C8B-B14F-4D97-AF65-F5344CB8AC3E}">
        <p14:creationId xmlns:p14="http://schemas.microsoft.com/office/powerpoint/2010/main" val="382015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2504" t="5843" r="19120" b="51460"/>
          <a:stretch/>
        </p:blipFill>
        <p:spPr bwMode="auto">
          <a:xfrm>
            <a:off x="1646085" y="581891"/>
            <a:ext cx="6098603" cy="6276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832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age result for STEM Academy Chica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54" y="1343890"/>
            <a:ext cx="7907496" cy="5264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52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54" y="1289788"/>
            <a:ext cx="8607234" cy="4848742"/>
          </a:xfrm>
          <a:prstGeom prst="rect">
            <a:avLst/>
          </a:prstGeom>
        </p:spPr>
      </p:pic>
    </p:spTree>
    <p:extLst>
      <p:ext uri="{BB962C8B-B14F-4D97-AF65-F5344CB8AC3E}">
        <p14:creationId xmlns:p14="http://schemas.microsoft.com/office/powerpoint/2010/main" val="3168126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324" y="1130668"/>
            <a:ext cx="4666364" cy="613069"/>
          </a:xfrm>
        </p:spPr>
        <p:txBody>
          <a:bodyPr>
            <a:noAutofit/>
          </a:bodyPr>
          <a:lstStyle/>
          <a:p>
            <a:pPr algn="ctr"/>
            <a:r>
              <a:rPr lang="en-US" sz="2000" b="1" dirty="0">
                <a:latin typeface="+mn-lt"/>
              </a:rPr>
              <a:t>Neoliberalism, Discourse, and Educational Technology in Oman</a:t>
            </a:r>
          </a:p>
        </p:txBody>
      </p:sp>
      <p:sp>
        <p:nvSpPr>
          <p:cNvPr id="4" name="Subtitle 4"/>
          <p:cNvSpPr txBox="1">
            <a:spLocks/>
          </p:cNvSpPr>
          <p:nvPr/>
        </p:nvSpPr>
        <p:spPr>
          <a:xfrm>
            <a:off x="247368" y="2545227"/>
            <a:ext cx="2850426" cy="93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t>Michael K. Thomas</a:t>
            </a:r>
            <a:r>
              <a:rPr lang="en-US" b="1" dirty="0"/>
              <a:t/>
            </a:r>
            <a:br>
              <a:rPr lang="en-US" b="1" dirty="0"/>
            </a:br>
            <a:r>
              <a:rPr lang="en-US" sz="1200" b="1" dirty="0"/>
              <a:t>University of Illinois at Chicago</a:t>
            </a:r>
            <a:br>
              <a:rPr lang="en-US" sz="1200" b="1" dirty="0"/>
            </a:br>
            <a:r>
              <a:rPr lang="en-US" sz="1200" b="1" dirty="0">
                <a:solidFill>
                  <a:schemeClr val="accent1">
                    <a:lumMod val="75000"/>
                  </a:schemeClr>
                </a:solidFill>
              </a:rPr>
              <a:t>micthom@uic.edu</a:t>
            </a:r>
            <a:endParaRPr lang="en-US" sz="1200" dirty="0">
              <a:solidFill>
                <a:schemeClr val="accent1">
                  <a:lumMod val="75000"/>
                </a:schemeClr>
              </a:solidFill>
            </a:endParaRPr>
          </a:p>
        </p:txBody>
      </p:sp>
      <p:sp>
        <p:nvSpPr>
          <p:cNvPr id="5" name="Subtitle 4"/>
          <p:cNvSpPr txBox="1">
            <a:spLocks/>
          </p:cNvSpPr>
          <p:nvPr/>
        </p:nvSpPr>
        <p:spPr>
          <a:xfrm>
            <a:off x="2582990" y="2541682"/>
            <a:ext cx="2850426" cy="93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t>Salma Al-</a:t>
            </a:r>
            <a:r>
              <a:rPr lang="en-US" sz="2000" b="1" dirty="0" err="1"/>
              <a:t>Humaidi</a:t>
            </a:r>
            <a:r>
              <a:rPr lang="en-US" b="1" dirty="0"/>
              <a:t/>
            </a:r>
            <a:br>
              <a:rPr lang="en-US" b="1" dirty="0"/>
            </a:br>
            <a:r>
              <a:rPr lang="en-US" sz="1300" b="1" dirty="0"/>
              <a:t>Sultan </a:t>
            </a:r>
            <a:r>
              <a:rPr lang="en-US" sz="1300" b="1" dirty="0" err="1"/>
              <a:t>Qaboos</a:t>
            </a:r>
            <a:r>
              <a:rPr lang="en-US" sz="1300" b="1" dirty="0"/>
              <a:t> University</a:t>
            </a:r>
            <a:r>
              <a:rPr lang="en-US" sz="1200" b="1" dirty="0"/>
              <a:t/>
            </a:r>
            <a:br>
              <a:rPr lang="en-US" sz="1200" b="1" dirty="0"/>
            </a:br>
            <a:r>
              <a:rPr lang="en-US" sz="1200" b="1" dirty="0">
                <a:solidFill>
                  <a:schemeClr val="accent1">
                    <a:lumMod val="75000"/>
                  </a:schemeClr>
                </a:solidFill>
              </a:rPr>
              <a:t>salmahumaidi@gmail.com</a:t>
            </a:r>
          </a:p>
        </p:txBody>
      </p:sp>
      <p:sp>
        <p:nvSpPr>
          <p:cNvPr id="6" name="TextBox 5"/>
          <p:cNvSpPr txBox="1"/>
          <p:nvPr/>
        </p:nvSpPr>
        <p:spPr>
          <a:xfrm>
            <a:off x="522324" y="4270505"/>
            <a:ext cx="4635797" cy="646331"/>
          </a:xfrm>
          <a:prstGeom prst="rect">
            <a:avLst/>
          </a:prstGeom>
          <a:noFill/>
        </p:spPr>
        <p:txBody>
          <a:bodyPr wrap="square" rtlCol="0">
            <a:spAutoFit/>
          </a:bodyPr>
          <a:lstStyle/>
          <a:p>
            <a:pPr marL="284163" indent="-284163"/>
            <a:r>
              <a:rPr lang="en-US" sz="1200" dirty="0"/>
              <a:t>Thomas, M. K. &amp; Al-</a:t>
            </a:r>
            <a:r>
              <a:rPr lang="en-US" sz="1200" dirty="0" err="1"/>
              <a:t>Humaidi</a:t>
            </a:r>
            <a:r>
              <a:rPr lang="en-US" sz="1200" dirty="0"/>
              <a:t>, S. (2017). Neoliberalism, Discourse, and Educational Technology in Oman. </a:t>
            </a:r>
            <a:r>
              <a:rPr lang="en-US" sz="1200" i="1" dirty="0"/>
              <a:t>International Journal of Instructional Technology and Distance Learning, 14</a:t>
            </a:r>
            <a:r>
              <a:rPr lang="en-US" sz="1200" dirty="0"/>
              <a:t>(4), 3-14.</a:t>
            </a:r>
          </a:p>
        </p:txBody>
      </p:sp>
      <p:pic>
        <p:nvPicPr>
          <p:cNvPr id="8" name="Picture 7"/>
          <p:cNvPicPr>
            <a:picLocks noChangeAspect="1"/>
          </p:cNvPicPr>
          <p:nvPr/>
        </p:nvPicPr>
        <p:blipFill>
          <a:blip r:embed="rId2"/>
          <a:stretch>
            <a:fillRect/>
          </a:stretch>
        </p:blipFill>
        <p:spPr>
          <a:xfrm>
            <a:off x="5414531" y="1105785"/>
            <a:ext cx="3258758" cy="5275410"/>
          </a:xfrm>
          <a:prstGeom prst="rect">
            <a:avLst/>
          </a:prstGeom>
        </p:spPr>
      </p:pic>
    </p:spTree>
    <p:extLst>
      <p:ext uri="{BB962C8B-B14F-4D97-AF65-F5344CB8AC3E}">
        <p14:creationId xmlns:p14="http://schemas.microsoft.com/office/powerpoint/2010/main" val="896715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65C280-5D4A-6B4B-8C6A-F3637D43D2D6}"/>
              </a:ext>
            </a:extLst>
          </p:cNvPr>
          <p:cNvSpPr/>
          <p:nvPr/>
        </p:nvSpPr>
        <p:spPr>
          <a:xfrm>
            <a:off x="806823" y="4437529"/>
            <a:ext cx="5159562" cy="2031325"/>
          </a:xfrm>
          <a:prstGeom prst="rect">
            <a:avLst/>
          </a:prstGeom>
        </p:spPr>
        <p:txBody>
          <a:bodyPr wrap="square">
            <a:spAutoFit/>
          </a:bodyPr>
          <a:lstStyle/>
          <a:p>
            <a:r>
              <a:rPr lang="en-US" dirty="0"/>
              <a:t>The Human Development Report (2017) found the literacy rate to be 93.0% in adults, up from 54.7% in 1990. For the same period, the youth literacy rate increased from 85.6 to 97.3%. Public expenditure on education was reported to be 4.6% of GDP and 26.1% of total government spending.</a:t>
            </a:r>
          </a:p>
          <a:p>
            <a:endParaRPr lang="en-US" dirty="0"/>
          </a:p>
        </p:txBody>
      </p:sp>
      <p:sp>
        <p:nvSpPr>
          <p:cNvPr id="3" name="TextBox 2">
            <a:extLst>
              <a:ext uri="{FF2B5EF4-FFF2-40B4-BE49-F238E27FC236}">
                <a16:creationId xmlns:a16="http://schemas.microsoft.com/office/drawing/2014/main" id="{4EB659AC-0429-F84C-9ADD-998E34B89767}"/>
              </a:ext>
            </a:extLst>
          </p:cNvPr>
          <p:cNvSpPr txBox="1"/>
          <p:nvPr/>
        </p:nvSpPr>
        <p:spPr>
          <a:xfrm>
            <a:off x="6686386" y="2187841"/>
            <a:ext cx="2249014" cy="646331"/>
          </a:xfrm>
          <a:prstGeom prst="rect">
            <a:avLst/>
          </a:prstGeom>
          <a:noFill/>
        </p:spPr>
        <p:txBody>
          <a:bodyPr wrap="none" rtlCol="0">
            <a:spAutoFit/>
          </a:bodyPr>
          <a:lstStyle/>
          <a:p>
            <a:r>
              <a:rPr lang="en-US" dirty="0"/>
              <a:t>Population 4.6 Million</a:t>
            </a:r>
          </a:p>
          <a:p>
            <a:r>
              <a:rPr lang="en-US" dirty="0"/>
              <a:t>45% immigrants</a:t>
            </a:r>
          </a:p>
        </p:txBody>
      </p:sp>
      <p:sp>
        <p:nvSpPr>
          <p:cNvPr id="4" name="TextBox 3">
            <a:extLst>
              <a:ext uri="{FF2B5EF4-FFF2-40B4-BE49-F238E27FC236}">
                <a16:creationId xmlns:a16="http://schemas.microsoft.com/office/drawing/2014/main" id="{4ADF5419-5B4F-0644-B076-AB363726C229}"/>
              </a:ext>
            </a:extLst>
          </p:cNvPr>
          <p:cNvSpPr txBox="1"/>
          <p:nvPr/>
        </p:nvSpPr>
        <p:spPr>
          <a:xfrm>
            <a:off x="6686386" y="3133165"/>
            <a:ext cx="2245358" cy="369332"/>
          </a:xfrm>
          <a:prstGeom prst="rect">
            <a:avLst/>
          </a:prstGeom>
          <a:noFill/>
        </p:spPr>
        <p:txBody>
          <a:bodyPr wrap="none" rtlCol="0">
            <a:spAutoFit/>
          </a:bodyPr>
          <a:lstStyle/>
          <a:p>
            <a:r>
              <a:rPr lang="en-US" dirty="0"/>
              <a:t>(New York 8.6 million)</a:t>
            </a:r>
          </a:p>
        </p:txBody>
      </p:sp>
      <p:pic>
        <p:nvPicPr>
          <p:cNvPr id="49154" name="Picture 2" descr="Image result for symbols of Oman">
            <a:extLst>
              <a:ext uri="{FF2B5EF4-FFF2-40B4-BE49-F238E27FC236}">
                <a16:creationId xmlns:a16="http://schemas.microsoft.com/office/drawing/2014/main" id="{C54353AD-6F61-3246-A9EB-0E3E8F2CA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58" y="1139843"/>
            <a:ext cx="5320927" cy="310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8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01BB75-77DF-464E-8513-6DCD711D264A}"/>
              </a:ext>
            </a:extLst>
          </p:cNvPr>
          <p:cNvSpPr/>
          <p:nvPr/>
        </p:nvSpPr>
        <p:spPr>
          <a:xfrm>
            <a:off x="5782236" y="301846"/>
            <a:ext cx="3361764" cy="6556154"/>
          </a:xfrm>
          <a:prstGeom prst="rect">
            <a:avLst/>
          </a:prstGeom>
          <a:solidFill>
            <a:srgbClr val="F7F3EB"/>
          </a:solidFill>
        </p:spPr>
        <p:txBody>
          <a:bodyPr wrap="square">
            <a:spAutoFit/>
          </a:bodyPr>
          <a:lstStyle/>
          <a:p>
            <a:pPr marL="457200" marR="0">
              <a:lnSpc>
                <a:spcPct val="115000"/>
              </a:lnSpc>
              <a:spcBef>
                <a:spcPts val="0"/>
              </a:spcBef>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“Technological progress…is the future and without it there is nothing. Some of us may become the illiterates of the near future because we do not know the language of the computer… we shall do everything we can to ensure that these programs expand and take their rightful place, because one wants technology. One wants modernization…”</a:t>
            </a:r>
          </a:p>
          <a:p>
            <a:pPr marL="457200" marR="0">
              <a:lnSpc>
                <a:spcPct val="115000"/>
              </a:lnSpc>
              <a:spcBef>
                <a:spcPts val="0"/>
              </a:spcBef>
              <a:spcAft>
                <a:spcPts val="1000"/>
              </a:spcAft>
            </a:pPr>
            <a:r>
              <a:rPr lang="en-US" dirty="0">
                <a:solidFill>
                  <a:srgbClr val="0070C0"/>
                </a:solidFill>
                <a:latin typeface="Calibri" panose="020F0502020204030204" pitchFamily="34" charset="0"/>
                <a:ea typeface="Calibri" panose="020F0502020204030204" pitchFamily="34" charset="0"/>
                <a:cs typeface="Times New Roman" panose="02020603050405020304" pitchFamily="18" charset="0"/>
              </a:rPr>
              <a:t>(Sultanate of Oman Ministry of Education, 2005, p. 3).</a:t>
            </a:r>
          </a:p>
        </p:txBody>
      </p:sp>
      <p:pic>
        <p:nvPicPr>
          <p:cNvPr id="3" name="Picture 2">
            <a:extLst>
              <a:ext uri="{FF2B5EF4-FFF2-40B4-BE49-F238E27FC236}">
                <a16:creationId xmlns:a16="http://schemas.microsoft.com/office/drawing/2014/main" id="{BAE661AA-DE48-6C4D-8EDA-04BEE70F6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68296" cy="6858000"/>
          </a:xfrm>
          <a:prstGeom prst="rect">
            <a:avLst/>
          </a:prstGeom>
        </p:spPr>
      </p:pic>
    </p:spTree>
    <p:extLst>
      <p:ext uri="{BB962C8B-B14F-4D97-AF65-F5344CB8AC3E}">
        <p14:creationId xmlns:p14="http://schemas.microsoft.com/office/powerpoint/2010/main" val="2409334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553A5-5E42-CF4C-9AEF-2B4BB2474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811"/>
            <a:ext cx="9144000" cy="6454588"/>
          </a:xfrm>
          <a:prstGeom prst="rect">
            <a:avLst/>
          </a:prstGeom>
        </p:spPr>
      </p:pic>
    </p:spTree>
    <p:extLst>
      <p:ext uri="{BB962C8B-B14F-4D97-AF65-F5344CB8AC3E}">
        <p14:creationId xmlns:p14="http://schemas.microsoft.com/office/powerpoint/2010/main" val="480488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AB7C0-00F0-A14A-8DEE-D009D086C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5069541" cy="6892009"/>
          </a:xfrm>
          <a:prstGeom prst="rect">
            <a:avLst/>
          </a:prstGeom>
        </p:spPr>
      </p:pic>
      <p:sp>
        <p:nvSpPr>
          <p:cNvPr id="5" name="Rectangle 4">
            <a:extLst>
              <a:ext uri="{FF2B5EF4-FFF2-40B4-BE49-F238E27FC236}">
                <a16:creationId xmlns:a16="http://schemas.microsoft.com/office/drawing/2014/main" id="{01DEED95-3EBD-744B-901C-FFFC152BF5A6}"/>
              </a:ext>
            </a:extLst>
          </p:cNvPr>
          <p:cNvSpPr/>
          <p:nvPr/>
        </p:nvSpPr>
        <p:spPr>
          <a:xfrm>
            <a:off x="5069540" y="582588"/>
            <a:ext cx="3859307" cy="6309420"/>
          </a:xfrm>
          <a:prstGeom prst="rect">
            <a:avLst/>
          </a:prstGeom>
        </p:spPr>
        <p:txBody>
          <a:bodyPr wrap="square">
            <a:spAutoFit/>
          </a:bodyPr>
          <a:lstStyle/>
          <a:p>
            <a:pPr marL="285750" indent="-285750">
              <a:buFont typeface="Arial" panose="020B0604020202020204" pitchFamily="34" charset="0"/>
              <a:buChar char="•"/>
            </a:pPr>
            <a:r>
              <a:rPr lang="en-US" sz="2400" dirty="0"/>
              <a:t>Lack of computing equipment, </a:t>
            </a:r>
            <a:br>
              <a:rPr lang="en-US" sz="2400" dirty="0"/>
            </a:br>
            <a:endParaRPr lang="en-US" sz="2400" dirty="0"/>
          </a:p>
          <a:p>
            <a:pPr marL="285750" indent="-285750">
              <a:buFont typeface="Arial" panose="020B0604020202020204" pitchFamily="34" charset="0"/>
              <a:buChar char="•"/>
            </a:pPr>
            <a:r>
              <a:rPr lang="en-US" sz="2400" dirty="0"/>
              <a:t>Lack of institutional support, </a:t>
            </a:r>
            <a:br>
              <a:rPr lang="en-US" sz="2400" dirty="0"/>
            </a:br>
            <a:endParaRPr lang="en-US" sz="2400" dirty="0"/>
          </a:p>
          <a:p>
            <a:pPr marL="285750" indent="-285750">
              <a:buFont typeface="Arial" panose="020B0604020202020204" pitchFamily="34" charset="0"/>
              <a:buChar char="•"/>
            </a:pPr>
            <a:r>
              <a:rPr lang="en-US" sz="2400" dirty="0"/>
              <a:t>Disbelief of technology values and benefits, </a:t>
            </a:r>
            <a:br>
              <a:rPr lang="en-US" sz="2400" dirty="0"/>
            </a:br>
            <a:endParaRPr lang="en-US" sz="2400" dirty="0"/>
          </a:p>
          <a:p>
            <a:pPr marL="285750" indent="-285750">
              <a:buFont typeface="Arial" panose="020B0604020202020204" pitchFamily="34" charset="0"/>
              <a:buChar char="•"/>
            </a:pPr>
            <a:r>
              <a:rPr lang="en-US" sz="2400" dirty="0"/>
              <a:t>Lack of personal confidence in technology, </a:t>
            </a:r>
            <a:br>
              <a:rPr lang="en-US" sz="2400" dirty="0"/>
            </a:br>
            <a:endParaRPr lang="en-US" sz="2400" dirty="0"/>
          </a:p>
          <a:p>
            <a:pPr marL="285750" indent="-285750">
              <a:buFont typeface="Arial" panose="020B0604020202020204" pitchFamily="34" charset="0"/>
              <a:buChar char="•"/>
            </a:pPr>
            <a:r>
              <a:rPr lang="en-US" sz="2400" dirty="0"/>
              <a:t>Lack of time.</a:t>
            </a:r>
          </a:p>
          <a:p>
            <a:endParaRPr lang="en-US" dirty="0">
              <a:effectLst/>
            </a:endParaRPr>
          </a:p>
          <a:p>
            <a:r>
              <a:rPr lang="en-US" sz="1400" dirty="0"/>
              <a:t>Al-</a:t>
            </a:r>
            <a:r>
              <a:rPr lang="en-US" sz="1400" dirty="0" err="1"/>
              <a:t>Senaidi</a:t>
            </a:r>
            <a:r>
              <a:rPr lang="en-US" sz="1400" dirty="0"/>
              <a:t>, S. Lin, L., &amp; Jim </a:t>
            </a:r>
            <a:r>
              <a:rPr lang="en-US" sz="1400" dirty="0" err="1"/>
              <a:t>Poirot</a:t>
            </a:r>
            <a:r>
              <a:rPr lang="en-US" sz="1400" dirty="0"/>
              <a:t>, J. (2009). Barriers to adopting technology for teaching and learning in Oman. </a:t>
            </a:r>
            <a:r>
              <a:rPr lang="en-US" sz="1400" i="1" dirty="0"/>
              <a:t>Computers &amp; Education, 53, </a:t>
            </a:r>
            <a:r>
              <a:rPr lang="en-US" sz="1400" dirty="0"/>
              <a:t>575–590.</a:t>
            </a:r>
          </a:p>
          <a:p>
            <a:endParaRPr lang="en-US" dirty="0">
              <a:effectLst/>
            </a:endParaRPr>
          </a:p>
        </p:txBody>
      </p:sp>
    </p:spTree>
    <p:extLst>
      <p:ext uri="{BB962C8B-B14F-4D97-AF65-F5344CB8AC3E}">
        <p14:creationId xmlns:p14="http://schemas.microsoft.com/office/powerpoint/2010/main" val="1417110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FC9C75-C89E-764A-B2E5-36AAEBD26E03}"/>
              </a:ext>
            </a:extLst>
          </p:cNvPr>
          <p:cNvSpPr/>
          <p:nvPr/>
        </p:nvSpPr>
        <p:spPr>
          <a:xfrm>
            <a:off x="2162735" y="6203395"/>
            <a:ext cx="5405717" cy="369332"/>
          </a:xfrm>
          <a:prstGeom prst="rect">
            <a:avLst/>
          </a:prstGeom>
        </p:spPr>
        <p:txBody>
          <a:bodyPr wrap="square">
            <a:spAutoFit/>
          </a:bodyPr>
          <a:lstStyle/>
          <a:p>
            <a:r>
              <a:rPr lang="en-US" b="1" dirty="0"/>
              <a:t>Her Excellency Dr. </a:t>
            </a:r>
            <a:r>
              <a:rPr lang="en-US" b="1" dirty="0" err="1"/>
              <a:t>Madiha</a:t>
            </a:r>
            <a:r>
              <a:rPr lang="en-US" b="1" dirty="0"/>
              <a:t> bent Ahmed Al </a:t>
            </a:r>
            <a:r>
              <a:rPr lang="en-US" b="1" dirty="0" err="1"/>
              <a:t>Shibania</a:t>
            </a:r>
            <a:endParaRPr lang="en-US" dirty="0"/>
          </a:p>
        </p:txBody>
      </p:sp>
      <p:pic>
        <p:nvPicPr>
          <p:cNvPr id="4098" name="Picture 2" descr="http://home.moe.gov.om/english/file/main-tab/336333.jpg">
            <a:extLst>
              <a:ext uri="{FF2B5EF4-FFF2-40B4-BE49-F238E27FC236}">
                <a16:creationId xmlns:a16="http://schemas.microsoft.com/office/drawing/2014/main" id="{A636C54E-B880-8E43-9EDD-61120E3B5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824" y="497541"/>
            <a:ext cx="5831540" cy="559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99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8C735-E0E6-2248-B304-D09934EEFE13}"/>
              </a:ext>
            </a:extLst>
          </p:cNvPr>
          <p:cNvSpPr>
            <a:spLocks noGrp="1"/>
          </p:cNvSpPr>
          <p:nvPr>
            <p:ph type="title"/>
          </p:nvPr>
        </p:nvSpPr>
        <p:spPr>
          <a:xfrm>
            <a:off x="521074" y="580279"/>
            <a:ext cx="4225738" cy="1325563"/>
          </a:xfrm>
        </p:spPr>
        <p:txBody>
          <a:bodyPr>
            <a:normAutofit/>
          </a:bodyPr>
          <a:lstStyle/>
          <a:p>
            <a:r>
              <a:rPr lang="en-US" sz="3200" b="1" dirty="0">
                <a:latin typeface="+mn-lt"/>
              </a:rPr>
              <a:t>Outcomes for ICT</a:t>
            </a:r>
          </a:p>
        </p:txBody>
      </p:sp>
      <p:sp>
        <p:nvSpPr>
          <p:cNvPr id="3" name="Content Placeholder 2">
            <a:extLst>
              <a:ext uri="{FF2B5EF4-FFF2-40B4-BE49-F238E27FC236}">
                <a16:creationId xmlns:a16="http://schemas.microsoft.com/office/drawing/2014/main" id="{72F102F6-C5F5-F04D-88C4-9A76164CA62A}"/>
              </a:ext>
            </a:extLst>
          </p:cNvPr>
          <p:cNvSpPr>
            <a:spLocks noGrp="1"/>
          </p:cNvSpPr>
          <p:nvPr>
            <p:ph idx="1"/>
          </p:nvPr>
        </p:nvSpPr>
        <p:spPr>
          <a:xfrm>
            <a:off x="521074" y="1769222"/>
            <a:ext cx="4050926" cy="4454853"/>
          </a:xfrm>
        </p:spPr>
        <p:txBody>
          <a:bodyPr>
            <a:normAutofit fontScale="55000" lnSpcReduction="20000"/>
          </a:bodyPr>
          <a:lstStyle/>
          <a:p>
            <a:r>
              <a:rPr lang="en-US" b="1" dirty="0"/>
              <a:t>Respect the social, cultural, </a:t>
            </a:r>
            <a:r>
              <a:rPr lang="en-US" dirty="0"/>
              <a:t>ethical, political, legal and religious </a:t>
            </a:r>
            <a:r>
              <a:rPr lang="en-US" b="1" dirty="0"/>
              <a:t>concerns</a:t>
            </a:r>
            <a:r>
              <a:rPr lang="en-US" dirty="0"/>
              <a:t> of others and the Sultanate of Oman</a:t>
            </a:r>
          </a:p>
          <a:p>
            <a:r>
              <a:rPr lang="en-US" b="1" dirty="0"/>
              <a:t>Operate, control, and troubleshoot </a:t>
            </a:r>
            <a:r>
              <a:rPr lang="en-US" dirty="0"/>
              <a:t>information technology systems</a:t>
            </a:r>
          </a:p>
          <a:p>
            <a:r>
              <a:rPr lang="en-US" b="1" dirty="0"/>
              <a:t>Explain the concepts and vocabulary </a:t>
            </a:r>
            <a:r>
              <a:rPr lang="en-US" dirty="0"/>
              <a:t>of information technology systems</a:t>
            </a:r>
          </a:p>
          <a:p>
            <a:r>
              <a:rPr lang="en-US" b="1" dirty="0"/>
              <a:t>Plan and integrate </a:t>
            </a:r>
            <a:r>
              <a:rPr lang="en-US" dirty="0"/>
              <a:t>the use of ICT in appropriate aspects of their studies</a:t>
            </a:r>
          </a:p>
          <a:p>
            <a:r>
              <a:rPr lang="en-US" dirty="0"/>
              <a:t>Access data within information technology systems.</a:t>
            </a:r>
          </a:p>
          <a:p>
            <a:r>
              <a:rPr lang="en-US" dirty="0"/>
              <a:t>Interpret, select, and validate data in information technology systems</a:t>
            </a:r>
          </a:p>
          <a:p>
            <a:r>
              <a:rPr lang="en-US" b="1" dirty="0"/>
              <a:t>Communicate ideas </a:t>
            </a:r>
            <a:r>
              <a:rPr lang="en-US" dirty="0"/>
              <a:t>with others using information technology systems</a:t>
            </a:r>
          </a:p>
          <a:p>
            <a:r>
              <a:rPr lang="en-US" b="1" dirty="0"/>
              <a:t>Construct</a:t>
            </a:r>
            <a:r>
              <a:rPr lang="en-US" dirty="0"/>
              <a:t> </a:t>
            </a:r>
            <a:r>
              <a:rPr lang="en-US" b="1" dirty="0"/>
              <a:t>knowledge</a:t>
            </a:r>
            <a:r>
              <a:rPr lang="en-US" dirty="0"/>
              <a:t> based upon information gained in data analysis</a:t>
            </a:r>
          </a:p>
          <a:p>
            <a:r>
              <a:rPr lang="en-US" b="1" dirty="0"/>
              <a:t>Present knowledge </a:t>
            </a:r>
            <a:r>
              <a:rPr lang="en-US" dirty="0"/>
              <a:t>using information technology systems.</a:t>
            </a:r>
          </a:p>
          <a:p>
            <a:endParaRPr lang="en-US" dirty="0"/>
          </a:p>
        </p:txBody>
      </p:sp>
      <p:pic>
        <p:nvPicPr>
          <p:cNvPr id="5" name="Picture 4">
            <a:extLst>
              <a:ext uri="{FF2B5EF4-FFF2-40B4-BE49-F238E27FC236}">
                <a16:creationId xmlns:a16="http://schemas.microsoft.com/office/drawing/2014/main" id="{6629CC81-317A-8449-9269-191EBBA7C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70647"/>
            <a:ext cx="4640193" cy="5513294"/>
          </a:xfrm>
          <a:prstGeom prst="rect">
            <a:avLst/>
          </a:prstGeom>
        </p:spPr>
      </p:pic>
    </p:spTree>
    <p:extLst>
      <p:ext uri="{BB962C8B-B14F-4D97-AF65-F5344CB8AC3E}">
        <p14:creationId xmlns:p14="http://schemas.microsoft.com/office/powerpoint/2010/main" val="265479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970A2-EEA9-4448-A12D-F55E612A4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0" y="1367491"/>
            <a:ext cx="3683000" cy="4203700"/>
          </a:xfrm>
          <a:prstGeom prst="rect">
            <a:avLst/>
          </a:prstGeom>
        </p:spPr>
      </p:pic>
      <p:pic>
        <p:nvPicPr>
          <p:cNvPr id="5" name="Picture 4">
            <a:extLst>
              <a:ext uri="{FF2B5EF4-FFF2-40B4-BE49-F238E27FC236}">
                <a16:creationId xmlns:a16="http://schemas.microsoft.com/office/drawing/2014/main" id="{39BCEB69-8ABC-B64D-B060-87459E232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83" y="1081741"/>
            <a:ext cx="4597400" cy="4775200"/>
          </a:xfrm>
          <a:prstGeom prst="rect">
            <a:avLst/>
          </a:prstGeom>
        </p:spPr>
      </p:pic>
    </p:spTree>
    <p:extLst>
      <p:ext uri="{BB962C8B-B14F-4D97-AF65-F5344CB8AC3E}">
        <p14:creationId xmlns:p14="http://schemas.microsoft.com/office/powerpoint/2010/main" val="946597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3A102-015A-1745-9199-5C0589456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7389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E4A335-B522-7046-BE8A-7DA8F891E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1421"/>
            <a:ext cx="9144000" cy="4290242"/>
          </a:xfrm>
          <a:prstGeom prst="rect">
            <a:avLst/>
          </a:prstGeom>
        </p:spPr>
      </p:pic>
      <p:sp>
        <p:nvSpPr>
          <p:cNvPr id="4" name="Title 1">
            <a:extLst>
              <a:ext uri="{FF2B5EF4-FFF2-40B4-BE49-F238E27FC236}">
                <a16:creationId xmlns:a16="http://schemas.microsoft.com/office/drawing/2014/main" id="{F6B6B53F-611B-E544-AAF1-596286B1570A}"/>
              </a:ext>
            </a:extLst>
          </p:cNvPr>
          <p:cNvSpPr txBox="1">
            <a:spLocks/>
          </p:cNvSpPr>
          <p:nvPr/>
        </p:nvSpPr>
        <p:spPr>
          <a:xfrm>
            <a:off x="628650" y="836250"/>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Electronic Education Portal</a:t>
            </a:r>
          </a:p>
        </p:txBody>
      </p:sp>
    </p:spTree>
    <p:extLst>
      <p:ext uri="{BB962C8B-B14F-4D97-AF65-F5344CB8AC3E}">
        <p14:creationId xmlns:p14="http://schemas.microsoft.com/office/powerpoint/2010/main" val="367319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85800"/>
            <a:ext cx="5961063"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715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082675" y="685800"/>
            <a:ext cx="15240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cs typeface="Arial" panose="020B0604020202020204" pitchFamily="34" charset="0"/>
              </a:rPr>
              <a:t>Analysis</a:t>
            </a:r>
          </a:p>
        </p:txBody>
      </p:sp>
      <p:sp>
        <p:nvSpPr>
          <p:cNvPr id="17411" name="Rectangle 4"/>
          <p:cNvSpPr>
            <a:spLocks noChangeArrowheads="1"/>
          </p:cNvSpPr>
          <p:nvPr/>
        </p:nvSpPr>
        <p:spPr bwMode="auto">
          <a:xfrm>
            <a:off x="2454275" y="1219200"/>
            <a:ext cx="15240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cs typeface="Arial" panose="020B0604020202020204" pitchFamily="34" charset="0"/>
              </a:rPr>
              <a:t>Design</a:t>
            </a:r>
          </a:p>
        </p:txBody>
      </p:sp>
      <p:sp>
        <p:nvSpPr>
          <p:cNvPr id="17412" name="Rectangle 5"/>
          <p:cNvSpPr>
            <a:spLocks noChangeArrowheads="1"/>
          </p:cNvSpPr>
          <p:nvPr/>
        </p:nvSpPr>
        <p:spPr bwMode="auto">
          <a:xfrm>
            <a:off x="3825875" y="1752600"/>
            <a:ext cx="15240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cs typeface="Arial" panose="020B0604020202020204" pitchFamily="34" charset="0"/>
              </a:rPr>
              <a:t>Development</a:t>
            </a:r>
          </a:p>
        </p:txBody>
      </p:sp>
      <p:sp>
        <p:nvSpPr>
          <p:cNvPr id="17413" name="Rectangle 6"/>
          <p:cNvSpPr>
            <a:spLocks noChangeArrowheads="1"/>
          </p:cNvSpPr>
          <p:nvPr/>
        </p:nvSpPr>
        <p:spPr bwMode="auto">
          <a:xfrm>
            <a:off x="5197475" y="2286000"/>
            <a:ext cx="15240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cs typeface="Arial" panose="020B0604020202020204" pitchFamily="34" charset="0"/>
              </a:rPr>
              <a:t>Implement</a:t>
            </a:r>
          </a:p>
        </p:txBody>
      </p:sp>
      <p:sp>
        <p:nvSpPr>
          <p:cNvPr id="17414" name="Rectangle 7"/>
          <p:cNvSpPr>
            <a:spLocks noChangeArrowheads="1"/>
          </p:cNvSpPr>
          <p:nvPr/>
        </p:nvSpPr>
        <p:spPr bwMode="auto">
          <a:xfrm>
            <a:off x="6645275" y="2819400"/>
            <a:ext cx="1524000" cy="609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cs typeface="Arial" panose="020B0604020202020204" pitchFamily="34" charset="0"/>
              </a:rPr>
              <a:t>Evaluate</a:t>
            </a:r>
          </a:p>
        </p:txBody>
      </p:sp>
      <p:sp>
        <p:nvSpPr>
          <p:cNvPr id="17415" name="Text Box 8"/>
          <p:cNvSpPr txBox="1">
            <a:spLocks noChangeArrowheads="1"/>
          </p:cNvSpPr>
          <p:nvPr/>
        </p:nvSpPr>
        <p:spPr bwMode="auto">
          <a:xfrm>
            <a:off x="609600" y="1371600"/>
            <a:ext cx="1770063"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cs typeface="Arial" panose="020B0604020202020204" pitchFamily="34" charset="0"/>
              </a:rPr>
              <a:t>Determining needs, </a:t>
            </a:r>
            <a:br>
              <a:rPr lang="en-US" altLang="en-US" sz="1400">
                <a:cs typeface="Arial" panose="020B0604020202020204" pitchFamily="34" charset="0"/>
              </a:rPr>
            </a:br>
            <a:r>
              <a:rPr lang="en-US" altLang="en-US" sz="1400">
                <a:cs typeface="Arial" panose="020B0604020202020204" pitchFamily="34" charset="0"/>
              </a:rPr>
              <a:t>goals, developing </a:t>
            </a:r>
            <a:br>
              <a:rPr lang="en-US" altLang="en-US" sz="1400">
                <a:cs typeface="Arial" panose="020B0604020202020204" pitchFamily="34" charset="0"/>
              </a:rPr>
            </a:br>
            <a:r>
              <a:rPr lang="en-US" altLang="en-US" sz="1400">
                <a:cs typeface="Arial" panose="020B0604020202020204" pitchFamily="34" charset="0"/>
              </a:rPr>
              <a:t>an understanding </a:t>
            </a:r>
            <a:br>
              <a:rPr lang="en-US" altLang="en-US" sz="1400">
                <a:cs typeface="Arial" panose="020B0604020202020204" pitchFamily="34" charset="0"/>
              </a:rPr>
            </a:br>
            <a:r>
              <a:rPr lang="en-US" altLang="en-US" sz="1400">
                <a:cs typeface="Arial" panose="020B0604020202020204" pitchFamily="34" charset="0"/>
              </a:rPr>
              <a:t>of the learners</a:t>
            </a:r>
          </a:p>
        </p:txBody>
      </p:sp>
      <p:sp>
        <p:nvSpPr>
          <p:cNvPr id="17416" name="Text Box 9"/>
          <p:cNvSpPr txBox="1">
            <a:spLocks noChangeArrowheads="1"/>
          </p:cNvSpPr>
          <p:nvPr/>
        </p:nvSpPr>
        <p:spPr bwMode="auto">
          <a:xfrm>
            <a:off x="7102475" y="3505200"/>
            <a:ext cx="12969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cs typeface="Arial" panose="020B0604020202020204" pitchFamily="34" charset="0"/>
              </a:rPr>
              <a:t>Formative vs. </a:t>
            </a:r>
            <a:br>
              <a:rPr lang="en-US" altLang="en-US" sz="1400">
                <a:cs typeface="Arial" panose="020B0604020202020204" pitchFamily="34" charset="0"/>
              </a:rPr>
            </a:br>
            <a:r>
              <a:rPr lang="en-US" altLang="en-US" sz="1400">
                <a:cs typeface="Arial" panose="020B0604020202020204" pitchFamily="34" charset="0"/>
              </a:rPr>
              <a:t>Summative</a:t>
            </a:r>
          </a:p>
        </p:txBody>
      </p:sp>
      <p:sp>
        <p:nvSpPr>
          <p:cNvPr id="17417" name="Text Box 10"/>
          <p:cNvSpPr txBox="1">
            <a:spLocks noChangeArrowheads="1"/>
          </p:cNvSpPr>
          <p:nvPr/>
        </p:nvSpPr>
        <p:spPr bwMode="auto">
          <a:xfrm>
            <a:off x="5268913" y="3048000"/>
            <a:ext cx="10715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cs typeface="Arial" panose="020B0604020202020204" pitchFamily="34" charset="0"/>
              </a:rPr>
              <a:t>Fidelity vs. </a:t>
            </a:r>
            <a:br>
              <a:rPr lang="en-US" altLang="en-US" sz="1400">
                <a:cs typeface="Arial" panose="020B0604020202020204" pitchFamily="34" charset="0"/>
              </a:rPr>
            </a:br>
            <a:r>
              <a:rPr lang="en-US" altLang="en-US" sz="1400">
                <a:cs typeface="Arial" panose="020B0604020202020204" pitchFamily="34" charset="0"/>
              </a:rPr>
              <a:t>Adaptation</a:t>
            </a:r>
          </a:p>
        </p:txBody>
      </p:sp>
      <p:sp>
        <p:nvSpPr>
          <p:cNvPr id="17418" name="Text Box 11"/>
          <p:cNvSpPr txBox="1">
            <a:spLocks noChangeArrowheads="1"/>
          </p:cNvSpPr>
          <p:nvPr/>
        </p:nvSpPr>
        <p:spPr bwMode="auto">
          <a:xfrm>
            <a:off x="3733800" y="2474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a:cs typeface="Arial" panose="020B0604020202020204" pitchFamily="34" charset="0"/>
            </a:endParaRPr>
          </a:p>
        </p:txBody>
      </p:sp>
      <p:sp>
        <p:nvSpPr>
          <p:cNvPr id="17419" name="Text Box 12"/>
          <p:cNvSpPr txBox="1">
            <a:spLocks noChangeArrowheads="1"/>
          </p:cNvSpPr>
          <p:nvPr/>
        </p:nvSpPr>
        <p:spPr bwMode="auto">
          <a:xfrm>
            <a:off x="4013200" y="2514600"/>
            <a:ext cx="1031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cs typeface="Arial" panose="020B0604020202020204" pitchFamily="34" charset="0"/>
              </a:rPr>
              <a:t>Production</a:t>
            </a:r>
          </a:p>
        </p:txBody>
      </p:sp>
      <p:sp>
        <p:nvSpPr>
          <p:cNvPr id="17420" name="Text Box 13"/>
          <p:cNvSpPr txBox="1">
            <a:spLocks noChangeArrowheads="1"/>
          </p:cNvSpPr>
          <p:nvPr/>
        </p:nvSpPr>
        <p:spPr bwMode="auto">
          <a:xfrm>
            <a:off x="2362200" y="1905000"/>
            <a:ext cx="1524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a:cs typeface="Arial" panose="020B0604020202020204" pitchFamily="34" charset="0"/>
              </a:rPr>
              <a:t>Choosing a </a:t>
            </a:r>
            <a:br>
              <a:rPr lang="en-US" altLang="en-US" sz="1400">
                <a:cs typeface="Arial" panose="020B0604020202020204" pitchFamily="34" charset="0"/>
              </a:rPr>
            </a:br>
            <a:r>
              <a:rPr lang="en-US" altLang="en-US" sz="1400">
                <a:cs typeface="Arial" panose="020B0604020202020204" pitchFamily="34" charset="0"/>
              </a:rPr>
              <a:t>strategy, Mock </a:t>
            </a:r>
            <a:br>
              <a:rPr lang="en-US" altLang="en-US" sz="1400">
                <a:cs typeface="Arial" panose="020B0604020202020204" pitchFamily="34" charset="0"/>
              </a:rPr>
            </a:br>
            <a:r>
              <a:rPr lang="en-US" altLang="en-US" sz="1400">
                <a:cs typeface="Arial" panose="020B0604020202020204" pitchFamily="34" charset="0"/>
              </a:rPr>
              <a:t>ups, Storyboards</a:t>
            </a:r>
          </a:p>
        </p:txBody>
      </p:sp>
      <p:sp>
        <p:nvSpPr>
          <p:cNvPr id="17421" name="Line 14"/>
          <p:cNvSpPr>
            <a:spLocks noChangeShapeType="1"/>
          </p:cNvSpPr>
          <p:nvPr/>
        </p:nvSpPr>
        <p:spPr bwMode="auto">
          <a:xfrm>
            <a:off x="854075" y="2405063"/>
            <a:ext cx="5105400" cy="193833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15"/>
          <p:cNvSpPr>
            <a:spLocks noChangeShapeType="1"/>
          </p:cNvSpPr>
          <p:nvPr/>
        </p:nvSpPr>
        <p:spPr bwMode="auto">
          <a:xfrm flipV="1">
            <a:off x="2606675" y="381000"/>
            <a:ext cx="4572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3" name="Line 16"/>
          <p:cNvSpPr>
            <a:spLocks noChangeShapeType="1"/>
          </p:cNvSpPr>
          <p:nvPr/>
        </p:nvSpPr>
        <p:spPr bwMode="auto">
          <a:xfrm flipV="1">
            <a:off x="3978275" y="914400"/>
            <a:ext cx="4572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4" name="Line 17"/>
          <p:cNvSpPr>
            <a:spLocks noChangeShapeType="1"/>
          </p:cNvSpPr>
          <p:nvPr/>
        </p:nvSpPr>
        <p:spPr bwMode="auto">
          <a:xfrm flipV="1">
            <a:off x="5349875" y="1447800"/>
            <a:ext cx="4572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5" name="Line 18"/>
          <p:cNvSpPr>
            <a:spLocks noChangeShapeType="1"/>
          </p:cNvSpPr>
          <p:nvPr/>
        </p:nvSpPr>
        <p:spPr bwMode="auto">
          <a:xfrm flipV="1">
            <a:off x="6721475" y="1981200"/>
            <a:ext cx="4572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6" name="Line 19"/>
          <p:cNvSpPr>
            <a:spLocks noChangeShapeType="1"/>
          </p:cNvSpPr>
          <p:nvPr/>
        </p:nvSpPr>
        <p:spPr bwMode="auto">
          <a:xfrm flipV="1">
            <a:off x="8169275" y="2514600"/>
            <a:ext cx="4572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7" name="Line 20"/>
          <p:cNvSpPr>
            <a:spLocks noChangeShapeType="1"/>
          </p:cNvSpPr>
          <p:nvPr/>
        </p:nvSpPr>
        <p:spPr bwMode="auto">
          <a:xfrm>
            <a:off x="3063875" y="381000"/>
            <a:ext cx="5562600" cy="21336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8" name="Text Box 21"/>
          <p:cNvSpPr txBox="1">
            <a:spLocks noChangeArrowheads="1"/>
          </p:cNvSpPr>
          <p:nvPr/>
        </p:nvSpPr>
        <p:spPr bwMode="auto">
          <a:xfrm>
            <a:off x="990600" y="3465513"/>
            <a:ext cx="130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cs typeface="Arial" panose="020B0604020202020204" pitchFamily="34" charset="0"/>
              </a:rPr>
              <a:t>Linear</a:t>
            </a:r>
            <a:br>
              <a:rPr lang="en-US" altLang="en-US">
                <a:cs typeface="Arial" panose="020B0604020202020204" pitchFamily="34" charset="0"/>
              </a:rPr>
            </a:br>
            <a:r>
              <a:rPr lang="en-US" altLang="en-US">
                <a:cs typeface="Arial" panose="020B0604020202020204" pitchFamily="34" charset="0"/>
              </a:rPr>
              <a:t>Systematic</a:t>
            </a:r>
          </a:p>
        </p:txBody>
      </p:sp>
      <p:sp>
        <p:nvSpPr>
          <p:cNvPr id="17429" name="Text Box 22"/>
          <p:cNvSpPr txBox="1">
            <a:spLocks noChangeArrowheads="1"/>
          </p:cNvSpPr>
          <p:nvPr/>
        </p:nvSpPr>
        <p:spPr bwMode="auto">
          <a:xfrm>
            <a:off x="5486400" y="493713"/>
            <a:ext cx="1111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cs typeface="Arial" panose="020B0604020202020204" pitchFamily="34" charset="0"/>
              </a:rPr>
              <a:t>Iterative</a:t>
            </a:r>
            <a:br>
              <a:rPr lang="en-US" altLang="en-US">
                <a:cs typeface="Arial" panose="020B0604020202020204" pitchFamily="34" charset="0"/>
              </a:rPr>
            </a:br>
            <a:r>
              <a:rPr lang="en-US" altLang="en-US">
                <a:cs typeface="Arial" panose="020B0604020202020204" pitchFamily="34" charset="0"/>
              </a:rPr>
              <a:t>Systemic</a:t>
            </a:r>
          </a:p>
        </p:txBody>
      </p:sp>
      <p:pic>
        <p:nvPicPr>
          <p:cNvPr id="17430" name="Picture 25"/>
          <p:cNvPicPr>
            <a:picLocks noChangeAspect="1" noChangeArrowheads="1"/>
          </p:cNvPicPr>
          <p:nvPr/>
        </p:nvPicPr>
        <p:blipFill>
          <a:blip r:embed="rId2">
            <a:extLst>
              <a:ext uri="{28A0092B-C50C-407E-A947-70E740481C1C}">
                <a14:useLocalDpi xmlns:a14="http://schemas.microsoft.com/office/drawing/2010/main" val="0"/>
              </a:ext>
            </a:extLst>
          </a:blip>
          <a:srcRect l="23750" t="11000" r="32500" b="32716"/>
          <a:stretch>
            <a:fillRect/>
          </a:stretch>
        </p:blipFill>
        <p:spPr bwMode="auto">
          <a:xfrm>
            <a:off x="6172200" y="4452938"/>
            <a:ext cx="2743200" cy="220503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963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752600"/>
            <a:ext cx="47545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7315200" y="990600"/>
            <a:ext cx="1414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cs typeface="Calibri" panose="020F0502020204030204" pitchFamily="34" charset="0"/>
              </a:rPr>
              <a:t>Efficiency</a:t>
            </a:r>
            <a:br>
              <a:rPr lang="en-US" altLang="en-US">
                <a:latin typeface="Calibri" panose="020F0502020204030204" pitchFamily="34" charset="0"/>
                <a:cs typeface="Calibri" panose="020F0502020204030204" pitchFamily="34" charset="0"/>
              </a:rPr>
            </a:br>
            <a:r>
              <a:rPr lang="en-US" altLang="en-US">
                <a:latin typeface="Calibri" panose="020F0502020204030204" pitchFamily="34" charset="0"/>
                <a:cs typeface="Calibri" panose="020F0502020204030204" pitchFamily="34" charset="0"/>
              </a:rPr>
              <a:t>Calculability</a:t>
            </a:r>
          </a:p>
          <a:p>
            <a:r>
              <a:rPr lang="en-US" altLang="en-US">
                <a:latin typeface="Calibri" panose="020F0502020204030204" pitchFamily="34" charset="0"/>
                <a:cs typeface="Calibri" panose="020F0502020204030204" pitchFamily="34" charset="0"/>
              </a:rPr>
              <a:t>Predictability</a:t>
            </a:r>
          </a:p>
          <a:p>
            <a:r>
              <a:rPr lang="en-US" altLang="en-US">
                <a:latin typeface="Calibri" panose="020F0502020204030204" pitchFamily="34" charset="0"/>
                <a:cs typeface="Calibri" panose="020F0502020204030204" pitchFamily="34" charset="0"/>
              </a:rPr>
              <a:t>Control</a:t>
            </a:r>
          </a:p>
        </p:txBody>
      </p:sp>
      <p:sp>
        <p:nvSpPr>
          <p:cNvPr id="4" name="Title 3"/>
          <p:cNvSpPr txBox="1">
            <a:spLocks/>
          </p:cNvSpPr>
          <p:nvPr/>
        </p:nvSpPr>
        <p:spPr>
          <a:xfrm>
            <a:off x="609600" y="6096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kern="0" dirty="0"/>
              <a:t>Modernism</a:t>
            </a:r>
          </a:p>
        </p:txBody>
      </p:sp>
    </p:spTree>
    <p:extLst>
      <p:ext uri="{BB962C8B-B14F-4D97-AF65-F5344CB8AC3E}">
        <p14:creationId xmlns:p14="http://schemas.microsoft.com/office/powerpoint/2010/main" val="2939118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b="7549"/>
          <a:stretch>
            <a:fillRect/>
          </a:stretch>
        </p:blipFill>
        <p:spPr bwMode="auto">
          <a:xfrm>
            <a:off x="1677988" y="901700"/>
            <a:ext cx="579596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437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09600" y="6096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kern="0" dirty="0"/>
              <a:t>Neocolonialism</a:t>
            </a:r>
          </a:p>
        </p:txBody>
      </p:sp>
      <p:pic>
        <p:nvPicPr>
          <p:cNvPr id="286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8199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682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58471"/>
            <a:ext cx="8135471" cy="498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3"/>
          <p:cNvSpPr>
            <a:spLocks noGrp="1"/>
          </p:cNvSpPr>
          <p:nvPr>
            <p:ph type="title"/>
          </p:nvPr>
        </p:nvSpPr>
        <p:spPr bwMode="auto">
          <a:xfrm>
            <a:off x="914400" y="82475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b="1" dirty="0"/>
              <a:t>Neoliberalism</a:t>
            </a:r>
          </a:p>
        </p:txBody>
      </p:sp>
    </p:spTree>
    <p:extLst>
      <p:ext uri="{BB962C8B-B14F-4D97-AF65-F5344CB8AC3E}">
        <p14:creationId xmlns:p14="http://schemas.microsoft.com/office/powerpoint/2010/main" val="4045367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3600"/>
            <a:ext cx="6586538"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txBox="1">
            <a:spLocks/>
          </p:cNvSpPr>
          <p:nvPr/>
        </p:nvSpPr>
        <p:spPr>
          <a:xfrm>
            <a:off x="609600" y="6096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kern="0" dirty="0"/>
              <a:t>Instrumentalism</a:t>
            </a:r>
          </a:p>
        </p:txBody>
      </p:sp>
    </p:spTree>
    <p:extLst>
      <p:ext uri="{BB962C8B-B14F-4D97-AF65-F5344CB8AC3E}">
        <p14:creationId xmlns:p14="http://schemas.microsoft.com/office/powerpoint/2010/main" val="2981793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743200"/>
            <a:ext cx="3427413"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3AE42106-710A-7143-B574-19A8AFCB149C}"/>
              </a:ext>
            </a:extLst>
          </p:cNvPr>
          <p:cNvSpPr txBox="1">
            <a:spLocks/>
          </p:cNvSpPr>
          <p:nvPr/>
        </p:nvSpPr>
        <p:spPr>
          <a:xfrm>
            <a:off x="609600" y="6096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kern="0" dirty="0"/>
              <a:t>Instrumentalism</a:t>
            </a:r>
          </a:p>
        </p:txBody>
      </p:sp>
    </p:spTree>
    <p:extLst>
      <p:ext uri="{BB962C8B-B14F-4D97-AF65-F5344CB8AC3E}">
        <p14:creationId xmlns:p14="http://schemas.microsoft.com/office/powerpoint/2010/main" val="1664036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992" y="1046464"/>
            <a:ext cx="7483331" cy="5563563"/>
          </a:xfrm>
          <a:prstGeom prst="rect">
            <a:avLst/>
          </a:prstGeom>
        </p:spPr>
      </p:pic>
    </p:spTree>
    <p:extLst>
      <p:ext uri="{BB962C8B-B14F-4D97-AF65-F5344CB8AC3E}">
        <p14:creationId xmlns:p14="http://schemas.microsoft.com/office/powerpoint/2010/main" val="1323389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970A2-EEA9-4448-A12D-F55E612A4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0" y="1367491"/>
            <a:ext cx="3683000" cy="4203700"/>
          </a:xfrm>
          <a:prstGeom prst="rect">
            <a:avLst/>
          </a:prstGeom>
        </p:spPr>
      </p:pic>
      <p:pic>
        <p:nvPicPr>
          <p:cNvPr id="5" name="Picture 4">
            <a:extLst>
              <a:ext uri="{FF2B5EF4-FFF2-40B4-BE49-F238E27FC236}">
                <a16:creationId xmlns:a16="http://schemas.microsoft.com/office/drawing/2014/main" id="{39BCEB69-8ABC-B64D-B060-87459E232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83" y="1081741"/>
            <a:ext cx="4597400" cy="4775200"/>
          </a:xfrm>
          <a:prstGeom prst="rect">
            <a:avLst/>
          </a:prstGeom>
        </p:spPr>
      </p:pic>
    </p:spTree>
    <p:extLst>
      <p:ext uri="{BB962C8B-B14F-4D97-AF65-F5344CB8AC3E}">
        <p14:creationId xmlns:p14="http://schemas.microsoft.com/office/powerpoint/2010/main" val="3156697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F8402084-9F8D-9E49-9494-4F99BA19C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26626" name="F935E367.WAV">
            <a:hlinkClick r:id="" action="ppaction://media"/>
            <a:extLst>
              <a:ext uri="{FF2B5EF4-FFF2-40B4-BE49-F238E27FC236}">
                <a16:creationId xmlns:a16="http://schemas.microsoft.com/office/drawing/2014/main" id="{2AA9922C-71C0-6F41-AF1C-D7A050EC05DC}"/>
              </a:ext>
            </a:extLst>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4900" y="6438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071377"/>
      </p:ext>
    </p:extLst>
  </p:cSld>
  <p:clrMapOvr>
    <a:masterClrMapping/>
  </p:clrMapOvr>
  <p:transition advTm="2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a:extLst>
              <a:ext uri="{FF2B5EF4-FFF2-40B4-BE49-F238E27FC236}">
                <a16:creationId xmlns:a16="http://schemas.microsoft.com/office/drawing/2014/main" id="{8795BC64-03CD-C941-805D-89B27992C51C}"/>
              </a:ext>
            </a:extLst>
          </p:cNvPr>
          <p:cNvPicPr>
            <a:picLocks noGrp="1" noChangeAspect="1" noChangeArrowheads="1"/>
          </p:cNvPicPr>
          <p:nvPr>
            <p:ph idx="1"/>
          </p:nvPr>
        </p:nvPicPr>
        <p:blipFill>
          <a:blip r:embed="rId2"/>
          <a:srcRect/>
          <a:stretch>
            <a:fillRect/>
          </a:stretch>
        </p:blipFill>
        <p:spPr>
          <a:xfrm>
            <a:off x="0" y="0"/>
            <a:ext cx="9144000" cy="6858000"/>
          </a:xfrm>
        </p:spPr>
      </p:pic>
    </p:spTree>
    <p:extLst>
      <p:ext uri="{BB962C8B-B14F-4D97-AF65-F5344CB8AC3E}">
        <p14:creationId xmlns:p14="http://schemas.microsoft.com/office/powerpoint/2010/main" val="345152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1250" t="11000" r="10001" b="10001"/>
          <a:stretch>
            <a:fillRect/>
          </a:stretch>
        </p:blipFill>
        <p:spPr bwMode="auto">
          <a:xfrm>
            <a:off x="6019800" y="4876800"/>
            <a:ext cx="2895600" cy="18161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387" name="Object 8"/>
          <p:cNvGraphicFramePr>
            <a:graphicFrameLocks noChangeAspect="1"/>
          </p:cNvGraphicFramePr>
          <p:nvPr/>
        </p:nvGraphicFramePr>
        <p:xfrm>
          <a:off x="228600" y="381000"/>
          <a:ext cx="7543800" cy="5867400"/>
        </p:xfrm>
        <a:graphic>
          <a:graphicData uri="http://schemas.openxmlformats.org/presentationml/2006/ole">
            <mc:AlternateContent xmlns:mc="http://schemas.openxmlformats.org/markup-compatibility/2006">
              <mc:Choice xmlns:v="urn:schemas-microsoft-com:vml" Requires="v">
                <p:oleObj spid="_x0000_s38920" r:id="rId4" imgW="6309360" imgH="6332220" progId="Visio.Drawing.4">
                  <p:embed/>
                </p:oleObj>
              </mc:Choice>
              <mc:Fallback>
                <p:oleObj r:id="rId4" imgW="6309360" imgH="6332220" progId="Visio.Drawing.4">
                  <p:embed/>
                  <p:pic>
                    <p:nvPicPr>
                      <p:cNvPr id="16387"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1000"/>
                        <a:ext cx="7543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8" name="Oval 9"/>
          <p:cNvSpPr>
            <a:spLocks noChangeArrowheads="1"/>
          </p:cNvSpPr>
          <p:nvPr/>
        </p:nvSpPr>
        <p:spPr bwMode="auto">
          <a:xfrm>
            <a:off x="1524000" y="1600200"/>
            <a:ext cx="4419600" cy="3429000"/>
          </a:xfrm>
          <a:prstGeom prst="ellipse">
            <a:avLst/>
          </a:prstGeom>
          <a:noFill/>
          <a:ln w="38100">
            <a:solidFill>
              <a:srgbClr val="FF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16389" name="Oval 10"/>
          <p:cNvSpPr>
            <a:spLocks noChangeArrowheads="1"/>
          </p:cNvSpPr>
          <p:nvPr/>
        </p:nvSpPr>
        <p:spPr bwMode="auto">
          <a:xfrm>
            <a:off x="3124200" y="3124200"/>
            <a:ext cx="1295400" cy="685800"/>
          </a:xfrm>
          <a:prstGeom prst="ellipse">
            <a:avLst/>
          </a:prstGeom>
          <a:solidFill>
            <a:srgbClr val="FF99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a:cs typeface="Arial" panose="020B0604020202020204" pitchFamily="34" charset="0"/>
              </a:rPr>
              <a:t>Culture</a:t>
            </a:r>
          </a:p>
        </p:txBody>
      </p:sp>
    </p:spTree>
    <p:extLst>
      <p:ext uri="{BB962C8B-B14F-4D97-AF65-F5344CB8AC3E}">
        <p14:creationId xmlns:p14="http://schemas.microsoft.com/office/powerpoint/2010/main" val="3623173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445CAC82-AB62-BE4C-9D88-07A703B5929C}"/>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8287" t="10562" r="8287" b="10156"/>
          <a:stretch>
            <a:fillRect/>
          </a:stretch>
        </p:blipFill>
        <p:spPr bwMode="auto">
          <a:xfrm>
            <a:off x="762000" y="565150"/>
            <a:ext cx="80772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093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my-horse-quick-start-guide-on-android_480x346.jpg">
            <a:extLst>
              <a:ext uri="{FF2B5EF4-FFF2-40B4-BE49-F238E27FC236}">
                <a16:creationId xmlns:a16="http://schemas.microsoft.com/office/drawing/2014/main" id="{A6BE2984-812C-CA41-9A10-546CFFA797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6288" y="666750"/>
            <a:ext cx="7908925"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209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my-horse-games-app-ui-design-001.jpg">
            <a:extLst>
              <a:ext uri="{FF2B5EF4-FFF2-40B4-BE49-F238E27FC236}">
                <a16:creationId xmlns:a16="http://schemas.microsoft.com/office/drawing/2014/main" id="{893B19BA-77A1-2344-94C2-FEB0D60441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163638"/>
            <a:ext cx="7967662"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604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E798-AD13-B340-8772-18C616770E2C}"/>
              </a:ext>
            </a:extLst>
          </p:cNvPr>
          <p:cNvSpPr>
            <a:spLocks noGrp="1"/>
          </p:cNvSpPr>
          <p:nvPr>
            <p:ph type="title"/>
          </p:nvPr>
        </p:nvSpPr>
        <p:spPr>
          <a:xfrm>
            <a:off x="1032062" y="340518"/>
            <a:ext cx="7886700" cy="1325563"/>
          </a:xfrm>
        </p:spPr>
        <p:txBody>
          <a:bodyPr/>
          <a:lstStyle/>
          <a:p>
            <a:pPr>
              <a:defRPr/>
            </a:pPr>
            <a:r>
              <a:rPr lang="en-US" dirty="0"/>
              <a:t>Fantasy</a:t>
            </a:r>
          </a:p>
        </p:txBody>
      </p:sp>
      <p:pic>
        <p:nvPicPr>
          <p:cNvPr id="52227" name="Picture 2" descr="http://www.blastr.com/sites/blastr/files/6-laws-from-lord-of-the-rings.jpg">
            <a:extLst>
              <a:ext uri="{FF2B5EF4-FFF2-40B4-BE49-F238E27FC236}">
                <a16:creationId xmlns:a16="http://schemas.microsoft.com/office/drawing/2014/main" id="{34040EF5-C142-0E4A-925F-B6EDE91D8D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456764"/>
            <a:ext cx="69786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5">
            <a:extLst>
              <a:ext uri="{FF2B5EF4-FFF2-40B4-BE49-F238E27FC236}">
                <a16:creationId xmlns:a16="http://schemas.microsoft.com/office/drawing/2014/main" id="{02FA9FD2-8D69-0F47-8E2F-2AA5A95C9305}"/>
              </a:ext>
            </a:extLst>
          </p:cNvPr>
          <p:cNvSpPr txBox="1">
            <a:spLocks noChangeArrowheads="1"/>
          </p:cNvSpPr>
          <p:nvPr/>
        </p:nvSpPr>
        <p:spPr bwMode="auto">
          <a:xfrm>
            <a:off x="5791200" y="1003300"/>
            <a:ext cx="8493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t>(Narrative)</a:t>
            </a:r>
          </a:p>
        </p:txBody>
      </p:sp>
    </p:spTree>
    <p:extLst>
      <p:ext uri="{BB962C8B-B14F-4D97-AF65-F5344CB8AC3E}">
        <p14:creationId xmlns:p14="http://schemas.microsoft.com/office/powerpoint/2010/main" val="495713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http://images.fasocdn.com/39985_1149825l+v=201304150934c8/the-storyteller.jpg">
            <a:extLst>
              <a:ext uri="{FF2B5EF4-FFF2-40B4-BE49-F238E27FC236}">
                <a16:creationId xmlns:a16="http://schemas.microsoft.com/office/drawing/2014/main" id="{BDE3A8A0-427D-A844-BB09-E0E1C9C6E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93" y="1004046"/>
            <a:ext cx="8331859" cy="554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156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6F66-B014-A349-9B75-7372679ABD94}"/>
              </a:ext>
            </a:extLst>
          </p:cNvPr>
          <p:cNvSpPr>
            <a:spLocks noGrp="1"/>
          </p:cNvSpPr>
          <p:nvPr>
            <p:ph type="title"/>
          </p:nvPr>
        </p:nvSpPr>
        <p:spPr>
          <a:xfrm>
            <a:off x="924485" y="405467"/>
            <a:ext cx="7886700" cy="1325563"/>
          </a:xfrm>
        </p:spPr>
        <p:txBody>
          <a:bodyPr/>
          <a:lstStyle/>
          <a:p>
            <a:pPr>
              <a:defRPr/>
            </a:pPr>
            <a:r>
              <a:rPr lang="en-US" dirty="0"/>
              <a:t>Leveling System</a:t>
            </a:r>
          </a:p>
        </p:txBody>
      </p:sp>
      <p:pic>
        <p:nvPicPr>
          <p:cNvPr id="54275" name="Picture 2" descr="bjj-belts.jpg">
            <a:extLst>
              <a:ext uri="{FF2B5EF4-FFF2-40B4-BE49-F238E27FC236}">
                <a16:creationId xmlns:a16="http://schemas.microsoft.com/office/drawing/2014/main" id="{D06B5CDF-412A-D146-B6D8-A75C4BAA2C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1538" y="2598738"/>
            <a:ext cx="25781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3" descr="Grade_and_Insignia.jpg">
            <a:extLst>
              <a:ext uri="{FF2B5EF4-FFF2-40B4-BE49-F238E27FC236}">
                <a16:creationId xmlns:a16="http://schemas.microsoft.com/office/drawing/2014/main" id="{C19ADE61-B9D5-B943-B121-3F1CAFA71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447800"/>
            <a:ext cx="40449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6">
            <a:extLst>
              <a:ext uri="{FF2B5EF4-FFF2-40B4-BE49-F238E27FC236}">
                <a16:creationId xmlns:a16="http://schemas.microsoft.com/office/drawing/2014/main" id="{5C05B03F-88D9-B64D-AD8B-FE6D0A3178EA}"/>
              </a:ext>
            </a:extLst>
          </p:cNvPr>
          <p:cNvSpPr txBox="1">
            <a:spLocks noChangeArrowheads="1"/>
          </p:cNvSpPr>
          <p:nvPr/>
        </p:nvSpPr>
        <p:spPr bwMode="auto">
          <a:xfrm>
            <a:off x="5867400" y="1246188"/>
            <a:ext cx="14541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t>(Experience Points)</a:t>
            </a:r>
          </a:p>
        </p:txBody>
      </p:sp>
    </p:spTree>
    <p:extLst>
      <p:ext uri="{BB962C8B-B14F-4D97-AF65-F5344CB8AC3E}">
        <p14:creationId xmlns:p14="http://schemas.microsoft.com/office/powerpoint/2010/main" val="214686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media.salon.com/2013/06/892e8f6cb8d4d012330f6a7067009f0f.jpg">
            <a:extLst>
              <a:ext uri="{FF2B5EF4-FFF2-40B4-BE49-F238E27FC236}">
                <a16:creationId xmlns:a16="http://schemas.microsoft.com/office/drawing/2014/main" id="{4CDD779A-A72A-6D48-ADBE-214051622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066800"/>
            <a:ext cx="83931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a:extLst>
              <a:ext uri="{FF2B5EF4-FFF2-40B4-BE49-F238E27FC236}">
                <a16:creationId xmlns:a16="http://schemas.microsoft.com/office/drawing/2014/main" id="{860E722A-B1E8-C544-AB92-C6BF6BDA08B4}"/>
              </a:ext>
            </a:extLst>
          </p:cNvPr>
          <p:cNvSpPr>
            <a:spLocks noChangeArrowheads="1"/>
          </p:cNvSpPr>
          <p:nvPr/>
        </p:nvSpPr>
        <p:spPr bwMode="auto">
          <a:xfrm>
            <a:off x="6248400" y="4397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a:t>Bling, Increasing power, </a:t>
            </a:r>
            <a:br>
              <a:rPr lang="en-US" altLang="en-US" sz="1200"/>
            </a:br>
            <a:r>
              <a:rPr lang="en-US" altLang="en-US" sz="1200"/>
              <a:t>prestige, and …</a:t>
            </a:r>
          </a:p>
        </p:txBody>
      </p:sp>
    </p:spTree>
    <p:extLst>
      <p:ext uri="{BB962C8B-B14F-4D97-AF65-F5344CB8AC3E}">
        <p14:creationId xmlns:p14="http://schemas.microsoft.com/office/powerpoint/2010/main" val="565159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13441-A9DC-4441-94E1-1874B2F5CA90}"/>
              </a:ext>
            </a:extLst>
          </p:cNvPr>
          <p:cNvSpPr>
            <a:spLocks noGrp="1"/>
          </p:cNvSpPr>
          <p:nvPr>
            <p:ph type="title"/>
          </p:nvPr>
        </p:nvSpPr>
        <p:spPr/>
        <p:txBody>
          <a:bodyPr/>
          <a:lstStyle/>
          <a:p>
            <a:pPr>
              <a:defRPr/>
            </a:pPr>
            <a:r>
              <a:rPr lang="en-US" dirty="0"/>
              <a:t>Secrets</a:t>
            </a:r>
          </a:p>
        </p:txBody>
      </p:sp>
      <p:pic>
        <p:nvPicPr>
          <p:cNvPr id="32770" name="Picture 2" descr="Interview-Secrets.jpg">
            <a:extLst>
              <a:ext uri="{FF2B5EF4-FFF2-40B4-BE49-F238E27FC236}">
                <a16:creationId xmlns:a16="http://schemas.microsoft.com/office/drawing/2014/main" id="{CE2F6E06-E72E-C04A-B129-0216FC4F99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7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14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6A7E-A1E4-6C4B-8425-F74FC707ECDC}"/>
              </a:ext>
            </a:extLst>
          </p:cNvPr>
          <p:cNvSpPr>
            <a:spLocks noGrp="1"/>
          </p:cNvSpPr>
          <p:nvPr>
            <p:ph type="title"/>
          </p:nvPr>
        </p:nvSpPr>
        <p:spPr>
          <a:xfrm>
            <a:off x="951380" y="338232"/>
            <a:ext cx="7886700" cy="1325563"/>
          </a:xfrm>
        </p:spPr>
        <p:txBody>
          <a:bodyPr/>
          <a:lstStyle/>
          <a:p>
            <a:pPr>
              <a:defRPr/>
            </a:pPr>
            <a:r>
              <a:rPr lang="en-US" dirty="0"/>
              <a:t>Identity Play</a:t>
            </a:r>
          </a:p>
        </p:txBody>
      </p:sp>
      <p:pic>
        <p:nvPicPr>
          <p:cNvPr id="57347" name="Picture 1" descr="rollenspiele443.jpg">
            <a:extLst>
              <a:ext uri="{FF2B5EF4-FFF2-40B4-BE49-F238E27FC236}">
                <a16:creationId xmlns:a16="http://schemas.microsoft.com/office/drawing/2014/main" id="{29EF39F5-0DB1-4242-8210-24F3AA10CD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1409700"/>
            <a:ext cx="6959600"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4">
            <a:extLst>
              <a:ext uri="{FF2B5EF4-FFF2-40B4-BE49-F238E27FC236}">
                <a16:creationId xmlns:a16="http://schemas.microsoft.com/office/drawing/2014/main" id="{5DCA45E3-91D7-1A4A-86D9-9EBE39EBB6E6}"/>
              </a:ext>
            </a:extLst>
          </p:cNvPr>
          <p:cNvSpPr txBox="1">
            <a:spLocks noChangeArrowheads="1"/>
          </p:cNvSpPr>
          <p:nvPr/>
        </p:nvSpPr>
        <p:spPr bwMode="auto">
          <a:xfrm>
            <a:off x="5867400" y="1143000"/>
            <a:ext cx="16970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t>(Epistemic Frames in…)</a:t>
            </a:r>
          </a:p>
        </p:txBody>
      </p:sp>
    </p:spTree>
    <p:extLst>
      <p:ext uri="{BB962C8B-B14F-4D97-AF65-F5344CB8AC3E}">
        <p14:creationId xmlns:p14="http://schemas.microsoft.com/office/powerpoint/2010/main" val="4175786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rollenspiel.jpg">
            <a:extLst>
              <a:ext uri="{FF2B5EF4-FFF2-40B4-BE49-F238E27FC236}">
                <a16:creationId xmlns:a16="http://schemas.microsoft.com/office/drawing/2014/main" id="{AA8C1C7B-B355-D842-975E-C7C672403B4A}"/>
              </a:ext>
            </a:extLst>
          </p:cNvPr>
          <p:cNvPicPr>
            <a:picLocks noChangeAspect="1"/>
          </p:cNvPicPr>
          <p:nvPr/>
        </p:nvPicPr>
        <p:blipFill>
          <a:blip r:embed="rId2">
            <a:extLst>
              <a:ext uri="{28A0092B-C50C-407E-A947-70E740481C1C}">
                <a14:useLocalDpi xmlns:a14="http://schemas.microsoft.com/office/drawing/2010/main" val="0"/>
              </a:ext>
            </a:extLst>
          </a:blip>
          <a:srcRect t="12207" r="48412"/>
          <a:stretch>
            <a:fillRect/>
          </a:stretch>
        </p:blipFill>
        <p:spPr bwMode="auto">
          <a:xfrm>
            <a:off x="1992220" y="451559"/>
            <a:ext cx="5269192" cy="640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850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81137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6810375" y="3962400"/>
            <a:ext cx="1044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b="1">
                <a:cs typeface="Arial" panose="020B0604020202020204" pitchFamily="34" charset="0"/>
              </a:rPr>
              <a:t>Taiwan</a:t>
            </a:r>
          </a:p>
        </p:txBody>
      </p:sp>
      <p:sp>
        <p:nvSpPr>
          <p:cNvPr id="32772" name="Text Box 7"/>
          <p:cNvSpPr txBox="1">
            <a:spLocks noChangeArrowheads="1"/>
          </p:cNvSpPr>
          <p:nvPr/>
        </p:nvSpPr>
        <p:spPr bwMode="auto">
          <a:xfrm>
            <a:off x="3505200" y="3352800"/>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b="1">
                <a:cs typeface="Arial" panose="020B0604020202020204" pitchFamily="34" charset="0"/>
              </a:rPr>
              <a:t>Pakistan</a:t>
            </a:r>
          </a:p>
        </p:txBody>
      </p:sp>
      <p:sp>
        <p:nvSpPr>
          <p:cNvPr id="32773" name="Oval 10"/>
          <p:cNvSpPr>
            <a:spLocks noChangeArrowheads="1"/>
          </p:cNvSpPr>
          <p:nvPr/>
        </p:nvSpPr>
        <p:spPr bwMode="auto">
          <a:xfrm>
            <a:off x="6553200" y="3886200"/>
            <a:ext cx="304800" cy="304800"/>
          </a:xfrm>
          <a:prstGeom prst="ellipse">
            <a:avLst/>
          </a:prstGeom>
          <a:solidFill>
            <a:srgbClr val="FFFF53"/>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32774" name="Text Box 14"/>
          <p:cNvSpPr txBox="1">
            <a:spLocks noChangeArrowheads="1"/>
          </p:cNvSpPr>
          <p:nvPr/>
        </p:nvSpPr>
        <p:spPr bwMode="auto">
          <a:xfrm>
            <a:off x="6553200" y="3124200"/>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b="1">
                <a:cs typeface="Arial" panose="020B0604020202020204" pitchFamily="34" charset="0"/>
              </a:rPr>
              <a:t>South Korea</a:t>
            </a:r>
          </a:p>
        </p:txBody>
      </p:sp>
      <p:sp>
        <p:nvSpPr>
          <p:cNvPr id="32775" name="Rectangle 1"/>
          <p:cNvSpPr>
            <a:spLocks noChangeArrowheads="1"/>
          </p:cNvSpPr>
          <p:nvPr/>
        </p:nvSpPr>
        <p:spPr bwMode="auto">
          <a:xfrm>
            <a:off x="5638800" y="5181600"/>
            <a:ext cx="125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b="1"/>
              <a:t>Malaysia</a:t>
            </a:r>
          </a:p>
        </p:txBody>
      </p:sp>
      <p:sp>
        <p:nvSpPr>
          <p:cNvPr id="32776" name="Rectangle 4"/>
          <p:cNvSpPr>
            <a:spLocks noChangeArrowheads="1"/>
          </p:cNvSpPr>
          <p:nvPr/>
        </p:nvSpPr>
        <p:spPr bwMode="auto">
          <a:xfrm>
            <a:off x="1371600" y="3886200"/>
            <a:ext cx="158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a:t>Saudi Arabia</a:t>
            </a:r>
          </a:p>
        </p:txBody>
      </p:sp>
      <p:sp>
        <p:nvSpPr>
          <p:cNvPr id="32777" name="Rectangle 5"/>
          <p:cNvSpPr>
            <a:spLocks noChangeArrowheads="1"/>
          </p:cNvSpPr>
          <p:nvPr/>
        </p:nvSpPr>
        <p:spPr bwMode="auto">
          <a:xfrm>
            <a:off x="762000" y="2971800"/>
            <a:ext cx="1017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b="1"/>
              <a:t>Turkey</a:t>
            </a:r>
          </a:p>
        </p:txBody>
      </p:sp>
      <p:sp>
        <p:nvSpPr>
          <p:cNvPr id="32778" name="Oval 10"/>
          <p:cNvSpPr>
            <a:spLocks noChangeArrowheads="1"/>
          </p:cNvSpPr>
          <p:nvPr/>
        </p:nvSpPr>
        <p:spPr bwMode="auto">
          <a:xfrm>
            <a:off x="6781800" y="3429000"/>
            <a:ext cx="304800" cy="304800"/>
          </a:xfrm>
          <a:prstGeom prst="ellipse">
            <a:avLst/>
          </a:prstGeom>
          <a:solidFill>
            <a:srgbClr val="FFFF53"/>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32779" name="Oval 10"/>
          <p:cNvSpPr>
            <a:spLocks noChangeArrowheads="1"/>
          </p:cNvSpPr>
          <p:nvPr/>
        </p:nvSpPr>
        <p:spPr bwMode="auto">
          <a:xfrm>
            <a:off x="1905000" y="4191000"/>
            <a:ext cx="304800" cy="304800"/>
          </a:xfrm>
          <a:prstGeom prst="ellipse">
            <a:avLst/>
          </a:prstGeom>
          <a:solidFill>
            <a:srgbClr val="FFFF53"/>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32780" name="Oval 10"/>
          <p:cNvSpPr>
            <a:spLocks noChangeArrowheads="1"/>
          </p:cNvSpPr>
          <p:nvPr/>
        </p:nvSpPr>
        <p:spPr bwMode="auto">
          <a:xfrm>
            <a:off x="1066800" y="3352800"/>
            <a:ext cx="304800" cy="304800"/>
          </a:xfrm>
          <a:prstGeom prst="ellipse">
            <a:avLst/>
          </a:prstGeom>
          <a:solidFill>
            <a:srgbClr val="FFFF53"/>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32781" name="Oval 10"/>
          <p:cNvSpPr>
            <a:spLocks noChangeArrowheads="1"/>
          </p:cNvSpPr>
          <p:nvPr/>
        </p:nvSpPr>
        <p:spPr bwMode="auto">
          <a:xfrm>
            <a:off x="3429000" y="3733800"/>
            <a:ext cx="304800" cy="304800"/>
          </a:xfrm>
          <a:prstGeom prst="ellipse">
            <a:avLst/>
          </a:prstGeom>
          <a:solidFill>
            <a:srgbClr val="FFFF53"/>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32782" name="Oval 10"/>
          <p:cNvSpPr>
            <a:spLocks noChangeArrowheads="1"/>
          </p:cNvSpPr>
          <p:nvPr/>
        </p:nvSpPr>
        <p:spPr bwMode="auto">
          <a:xfrm>
            <a:off x="5410200" y="5334000"/>
            <a:ext cx="304800" cy="304800"/>
          </a:xfrm>
          <a:prstGeom prst="ellipse">
            <a:avLst/>
          </a:prstGeom>
          <a:solidFill>
            <a:srgbClr val="FFFF53"/>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32783" name="Oval 10"/>
          <p:cNvSpPr>
            <a:spLocks noChangeArrowheads="1"/>
          </p:cNvSpPr>
          <p:nvPr/>
        </p:nvSpPr>
        <p:spPr bwMode="auto">
          <a:xfrm>
            <a:off x="2667000" y="4343400"/>
            <a:ext cx="304800" cy="304800"/>
          </a:xfrm>
          <a:prstGeom prst="ellipse">
            <a:avLst/>
          </a:prstGeom>
          <a:solidFill>
            <a:srgbClr val="FFFF53"/>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32784" name="Rectangle 1"/>
          <p:cNvSpPr>
            <a:spLocks noChangeArrowheads="1"/>
          </p:cNvSpPr>
          <p:nvPr/>
        </p:nvSpPr>
        <p:spPr bwMode="auto">
          <a:xfrm>
            <a:off x="2667000" y="4648200"/>
            <a:ext cx="91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b="1"/>
              <a:t>Oman</a:t>
            </a:r>
          </a:p>
        </p:txBody>
      </p:sp>
    </p:spTree>
    <p:extLst>
      <p:ext uri="{BB962C8B-B14F-4D97-AF65-F5344CB8AC3E}">
        <p14:creationId xmlns:p14="http://schemas.microsoft.com/office/powerpoint/2010/main" val="1179819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news.bbcimg.co.uk/media/images/65233000/jpg/_65233522_10-tailors.jpg">
            <a:extLst>
              <a:ext uri="{FF2B5EF4-FFF2-40B4-BE49-F238E27FC236}">
                <a16:creationId xmlns:a16="http://schemas.microsoft.com/office/drawing/2014/main" id="{6B19A764-59F2-0F45-B980-F7DD8187D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87" y="1488140"/>
            <a:ext cx="8542370" cy="480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4">
            <a:extLst>
              <a:ext uri="{FF2B5EF4-FFF2-40B4-BE49-F238E27FC236}">
                <a16:creationId xmlns:a16="http://schemas.microsoft.com/office/drawing/2014/main" id="{6A812CC6-D36E-4949-B8B8-8CE61BD38922}"/>
              </a:ext>
            </a:extLst>
          </p:cNvPr>
          <p:cNvSpPr>
            <a:spLocks noChangeArrowheads="1"/>
          </p:cNvSpPr>
          <p:nvPr/>
        </p:nvSpPr>
        <p:spPr bwMode="auto">
          <a:xfrm>
            <a:off x="6553200" y="696913"/>
            <a:ext cx="1027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…CoP’s</a:t>
            </a:r>
          </a:p>
        </p:txBody>
      </p:sp>
    </p:spTree>
    <p:extLst>
      <p:ext uri="{BB962C8B-B14F-4D97-AF65-F5344CB8AC3E}">
        <p14:creationId xmlns:p14="http://schemas.microsoft.com/office/powerpoint/2010/main" val="142900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AC96-59B5-B943-B35E-9FC457E5ABF4}"/>
              </a:ext>
            </a:extLst>
          </p:cNvPr>
          <p:cNvSpPr>
            <a:spLocks noGrp="1"/>
          </p:cNvSpPr>
          <p:nvPr>
            <p:ph type="title"/>
          </p:nvPr>
        </p:nvSpPr>
        <p:spPr>
          <a:xfrm>
            <a:off x="991720" y="370681"/>
            <a:ext cx="7886700" cy="1325563"/>
          </a:xfrm>
        </p:spPr>
        <p:txBody>
          <a:bodyPr/>
          <a:lstStyle/>
          <a:p>
            <a:pPr>
              <a:defRPr/>
            </a:pPr>
            <a:r>
              <a:rPr lang="en-US" dirty="0"/>
              <a:t>ZPD</a:t>
            </a:r>
          </a:p>
        </p:txBody>
      </p:sp>
      <p:pic>
        <p:nvPicPr>
          <p:cNvPr id="61443" name="Picture 2" descr="http://tribeyeo.files.wordpress.com/2013/08/realdad1.jpeg">
            <a:extLst>
              <a:ext uri="{FF2B5EF4-FFF2-40B4-BE49-F238E27FC236}">
                <a16:creationId xmlns:a16="http://schemas.microsoft.com/office/drawing/2014/main" id="{47EF01F0-BE02-C44A-B56B-BE435506B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25" y="1447800"/>
            <a:ext cx="8397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4">
            <a:extLst>
              <a:ext uri="{FF2B5EF4-FFF2-40B4-BE49-F238E27FC236}">
                <a16:creationId xmlns:a16="http://schemas.microsoft.com/office/drawing/2014/main" id="{FD4C6477-EE14-3142-B27A-A9859DE5E215}"/>
              </a:ext>
            </a:extLst>
          </p:cNvPr>
          <p:cNvSpPr txBox="1">
            <a:spLocks noChangeArrowheads="1"/>
          </p:cNvSpPr>
          <p:nvPr/>
        </p:nvSpPr>
        <p:spPr bwMode="auto">
          <a:xfrm>
            <a:off x="5105400" y="1033463"/>
            <a:ext cx="2590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t>(Zone of Proximal Development, Flow)</a:t>
            </a:r>
          </a:p>
        </p:txBody>
      </p:sp>
    </p:spTree>
    <p:extLst>
      <p:ext uri="{BB962C8B-B14F-4D97-AF65-F5344CB8AC3E}">
        <p14:creationId xmlns:p14="http://schemas.microsoft.com/office/powerpoint/2010/main" val="4109384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ED6C-1880-A041-AF7C-EB7AC50FCE8E}"/>
              </a:ext>
            </a:extLst>
          </p:cNvPr>
          <p:cNvSpPr>
            <a:spLocks noGrp="1"/>
          </p:cNvSpPr>
          <p:nvPr>
            <p:ph type="title"/>
          </p:nvPr>
        </p:nvSpPr>
        <p:spPr>
          <a:xfrm>
            <a:off x="1028700" y="350043"/>
            <a:ext cx="7886700" cy="1325563"/>
          </a:xfrm>
        </p:spPr>
        <p:txBody>
          <a:bodyPr/>
          <a:lstStyle/>
          <a:p>
            <a:pPr>
              <a:defRPr/>
            </a:pPr>
            <a:r>
              <a:rPr lang="en-US" dirty="0"/>
              <a:t>Discovery</a:t>
            </a:r>
          </a:p>
        </p:txBody>
      </p:sp>
      <p:pic>
        <p:nvPicPr>
          <p:cNvPr id="62467" name="Picture 2" descr="http://rizeinno.com/wp-content/uploads/2014/10/Compass.jpg">
            <a:extLst>
              <a:ext uri="{FF2B5EF4-FFF2-40B4-BE49-F238E27FC236}">
                <a16:creationId xmlns:a16="http://schemas.microsoft.com/office/drawing/2014/main" id="{CC6A0EB8-ABE3-6E4C-BFB6-B33CC59BB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13" y="1273175"/>
            <a:ext cx="8550952" cy="520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4">
            <a:extLst>
              <a:ext uri="{FF2B5EF4-FFF2-40B4-BE49-F238E27FC236}">
                <a16:creationId xmlns:a16="http://schemas.microsoft.com/office/drawing/2014/main" id="{FD9DD2B5-CEE2-2746-AE17-5678BBCD99D2}"/>
              </a:ext>
            </a:extLst>
          </p:cNvPr>
          <p:cNvSpPr txBox="1">
            <a:spLocks noChangeArrowheads="1"/>
          </p:cNvSpPr>
          <p:nvPr/>
        </p:nvSpPr>
        <p:spPr bwMode="auto">
          <a:xfrm>
            <a:off x="5867400" y="1012825"/>
            <a:ext cx="7429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t>(Finding)</a:t>
            </a:r>
          </a:p>
        </p:txBody>
      </p:sp>
    </p:spTree>
    <p:extLst>
      <p:ext uri="{BB962C8B-B14F-4D97-AF65-F5344CB8AC3E}">
        <p14:creationId xmlns:p14="http://schemas.microsoft.com/office/powerpoint/2010/main" val="1363187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B78D4-750F-DF4D-B542-DEF3589A8E75}"/>
              </a:ext>
            </a:extLst>
          </p:cNvPr>
          <p:cNvSpPr>
            <a:spLocks noGrp="1"/>
          </p:cNvSpPr>
          <p:nvPr>
            <p:ph type="title"/>
          </p:nvPr>
        </p:nvSpPr>
        <p:spPr>
          <a:xfrm>
            <a:off x="800100" y="404018"/>
            <a:ext cx="7886700" cy="1325563"/>
          </a:xfrm>
        </p:spPr>
        <p:txBody>
          <a:bodyPr/>
          <a:lstStyle/>
          <a:p>
            <a:pPr>
              <a:defRPr/>
            </a:pPr>
            <a:r>
              <a:rPr lang="en-US" dirty="0"/>
              <a:t>Testing Trajectories</a:t>
            </a:r>
          </a:p>
        </p:txBody>
      </p:sp>
      <p:pic>
        <p:nvPicPr>
          <p:cNvPr id="63491" name="Picture 2" descr="http://beyondthemarquee.com/wp-content/uploads/2013/02/groundhog_day_094.jpg">
            <a:extLst>
              <a:ext uri="{FF2B5EF4-FFF2-40B4-BE49-F238E27FC236}">
                <a16:creationId xmlns:a16="http://schemas.microsoft.com/office/drawing/2014/main" id="{DA6ADEB8-7EA7-DD4D-A3FB-EF2058D2D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67" r="5342"/>
          <a:stretch>
            <a:fillRect/>
          </a:stretch>
        </p:blipFill>
        <p:spPr bwMode="auto">
          <a:xfrm>
            <a:off x="679637" y="1438835"/>
            <a:ext cx="8001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4">
            <a:extLst>
              <a:ext uri="{FF2B5EF4-FFF2-40B4-BE49-F238E27FC236}">
                <a16:creationId xmlns:a16="http://schemas.microsoft.com/office/drawing/2014/main" id="{5786A2AB-057F-1B4C-A59C-BAE4380A56CE}"/>
              </a:ext>
            </a:extLst>
          </p:cNvPr>
          <p:cNvSpPr txBox="1">
            <a:spLocks noChangeArrowheads="1"/>
          </p:cNvSpPr>
          <p:nvPr/>
        </p:nvSpPr>
        <p:spPr bwMode="auto">
          <a:xfrm>
            <a:off x="6921500" y="1066800"/>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t>(Trying)</a:t>
            </a:r>
          </a:p>
        </p:txBody>
      </p:sp>
    </p:spTree>
    <p:extLst>
      <p:ext uri="{BB962C8B-B14F-4D97-AF65-F5344CB8AC3E}">
        <p14:creationId xmlns:p14="http://schemas.microsoft.com/office/powerpoint/2010/main" val="4153073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2780"/>
            <a:ext cx="9144000" cy="5157216"/>
          </a:xfrm>
          <a:prstGeom prst="rect">
            <a:avLst/>
          </a:prstGeom>
        </p:spPr>
      </p:pic>
    </p:spTree>
    <p:extLst>
      <p:ext uri="{BB962C8B-B14F-4D97-AF65-F5344CB8AC3E}">
        <p14:creationId xmlns:p14="http://schemas.microsoft.com/office/powerpoint/2010/main" val="2599186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984205" y="1651591"/>
            <a:ext cx="4428841" cy="1200329"/>
          </a:xfrm>
          <a:prstGeom prst="rect">
            <a:avLst/>
          </a:prstGeom>
          <a:noFill/>
        </p:spPr>
        <p:txBody>
          <a:bodyPr wrap="none" rtlCol="0">
            <a:spAutoFit/>
          </a:bodyPr>
          <a:lstStyle/>
          <a:p>
            <a:r>
              <a:rPr lang="en-US" dirty="0"/>
              <a:t>total: 2,342,483 (July 2016 est.) </a:t>
            </a:r>
          </a:p>
          <a:p>
            <a:r>
              <a:rPr lang="en-US" dirty="0"/>
              <a:t>percent of population: 69.8% (July 2016 est.) </a:t>
            </a:r>
          </a:p>
          <a:p>
            <a:r>
              <a:rPr lang="en-US" dirty="0"/>
              <a:t>country comparison to the world: </a:t>
            </a:r>
            <a:r>
              <a:rPr lang="en-US" dirty="0">
                <a:hlinkClick r:id="rId2"/>
              </a:rPr>
              <a:t>107</a:t>
            </a:r>
            <a:r>
              <a:rPr lang="en-US" dirty="0"/>
              <a:t> </a:t>
            </a:r>
          </a:p>
          <a:p>
            <a:endParaRPr lang="en-US" dirty="0"/>
          </a:p>
        </p:txBody>
      </p:sp>
      <p:sp>
        <p:nvSpPr>
          <p:cNvPr id="3" name="TextBox 2"/>
          <p:cNvSpPr txBox="1"/>
          <p:nvPr/>
        </p:nvSpPr>
        <p:spPr>
          <a:xfrm>
            <a:off x="1233377" y="3728484"/>
            <a:ext cx="4639347" cy="1200329"/>
          </a:xfrm>
          <a:prstGeom prst="rect">
            <a:avLst/>
          </a:prstGeom>
          <a:noFill/>
        </p:spPr>
        <p:txBody>
          <a:bodyPr wrap="none" rtlCol="0">
            <a:spAutoFit/>
          </a:bodyPr>
          <a:lstStyle/>
          <a:p>
            <a:r>
              <a:rPr lang="en-US" dirty="0"/>
              <a:t>total: 348,926 (2017 est.) </a:t>
            </a:r>
          </a:p>
          <a:p>
            <a:r>
              <a:rPr lang="en-US" dirty="0"/>
              <a:t>subscriptions per 100 inhabitants: 8 (2017 est.) </a:t>
            </a:r>
          </a:p>
          <a:p>
            <a:r>
              <a:rPr lang="en-US" dirty="0"/>
              <a:t>country comparison to the world: </a:t>
            </a:r>
            <a:r>
              <a:rPr lang="en-US" dirty="0">
                <a:hlinkClick r:id="rId3"/>
              </a:rPr>
              <a:t>91</a:t>
            </a:r>
            <a:r>
              <a:rPr lang="en-US" dirty="0"/>
              <a:t> </a:t>
            </a:r>
          </a:p>
          <a:p>
            <a:endParaRPr lang="en-US" dirty="0"/>
          </a:p>
        </p:txBody>
      </p:sp>
      <p:sp>
        <p:nvSpPr>
          <p:cNvPr id="4" name="TextBox 3"/>
          <p:cNvSpPr txBox="1"/>
          <p:nvPr/>
        </p:nvSpPr>
        <p:spPr>
          <a:xfrm>
            <a:off x="1056168" y="5231219"/>
            <a:ext cx="4352260" cy="1200329"/>
          </a:xfrm>
          <a:prstGeom prst="rect">
            <a:avLst/>
          </a:prstGeom>
          <a:noFill/>
        </p:spPr>
        <p:txBody>
          <a:bodyPr wrap="square" rtlCol="0">
            <a:spAutoFit/>
          </a:bodyPr>
          <a:lstStyle/>
          <a:p>
            <a:r>
              <a:rPr lang="en-US" dirty="0"/>
              <a:t>4,613,241 (July 2017 est. est.) (population</a:t>
            </a:r>
          </a:p>
          <a:p>
            <a:r>
              <a:rPr lang="en-US" b="1" dirty="0"/>
              <a:t>note:</a:t>
            </a:r>
            <a:r>
              <a:rPr lang="en-US" dirty="0"/>
              <a:t> immigrants make up approximately 45% of the total population (2017)</a:t>
            </a:r>
          </a:p>
          <a:p>
            <a:endParaRPr lang="en-US" dirty="0"/>
          </a:p>
        </p:txBody>
      </p:sp>
    </p:spTree>
    <p:extLst>
      <p:ext uri="{BB962C8B-B14F-4D97-AF65-F5344CB8AC3E}">
        <p14:creationId xmlns:p14="http://schemas.microsoft.com/office/powerpoint/2010/main" val="2614931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701208" y="1339703"/>
            <a:ext cx="2349297" cy="646331"/>
          </a:xfrm>
          <a:prstGeom prst="rect">
            <a:avLst/>
          </a:prstGeom>
          <a:noFill/>
        </p:spPr>
        <p:txBody>
          <a:bodyPr wrap="none" rtlCol="0">
            <a:spAutoFit/>
          </a:bodyPr>
          <a:lstStyle/>
          <a:p>
            <a:r>
              <a:rPr lang="en-US" dirty="0"/>
              <a:t>Population growth rate</a:t>
            </a:r>
            <a:br>
              <a:rPr lang="en-US" dirty="0"/>
            </a:b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449968215"/>
              </p:ext>
            </p:extLst>
          </p:nvPr>
        </p:nvGraphicFramePr>
        <p:xfrm>
          <a:off x="673392" y="5682655"/>
          <a:ext cx="7960244" cy="365760"/>
        </p:xfrm>
        <a:graphic>
          <a:graphicData uri="http://schemas.openxmlformats.org/drawingml/2006/table">
            <a:tbl>
              <a:tblPr/>
              <a:tblGrid>
                <a:gridCol w="1990061">
                  <a:extLst>
                    <a:ext uri="{9D8B030D-6E8A-4147-A177-3AD203B41FA5}">
                      <a16:colId xmlns:a16="http://schemas.microsoft.com/office/drawing/2014/main" val="1586293545"/>
                    </a:ext>
                  </a:extLst>
                </a:gridCol>
                <a:gridCol w="1990061">
                  <a:extLst>
                    <a:ext uri="{9D8B030D-6E8A-4147-A177-3AD203B41FA5}">
                      <a16:colId xmlns:a16="http://schemas.microsoft.com/office/drawing/2014/main" val="1483174754"/>
                    </a:ext>
                  </a:extLst>
                </a:gridCol>
                <a:gridCol w="1990061">
                  <a:extLst>
                    <a:ext uri="{9D8B030D-6E8A-4147-A177-3AD203B41FA5}">
                      <a16:colId xmlns:a16="http://schemas.microsoft.com/office/drawing/2014/main" val="430842533"/>
                    </a:ext>
                  </a:extLst>
                </a:gridCol>
                <a:gridCol w="1990061">
                  <a:extLst>
                    <a:ext uri="{9D8B030D-6E8A-4147-A177-3AD203B41FA5}">
                      <a16:colId xmlns:a16="http://schemas.microsoft.com/office/drawing/2014/main" val="4061438851"/>
                    </a:ext>
                  </a:extLst>
                </a:gridCol>
              </a:tblGrid>
              <a:tr h="0">
                <a:tc>
                  <a:txBody>
                    <a:bodyPr/>
                    <a:lstStyle/>
                    <a:p>
                      <a:r>
                        <a:rPr lang="en-US"/>
                        <a:t>130</a:t>
                      </a:r>
                    </a:p>
                  </a:txBody>
                  <a:tcPr anchor="ctr">
                    <a:lnL>
                      <a:noFill/>
                    </a:lnL>
                    <a:lnR>
                      <a:noFill/>
                    </a:lnR>
                    <a:lnT>
                      <a:noFill/>
                    </a:lnT>
                    <a:lnB>
                      <a:noFill/>
                    </a:lnB>
                  </a:tcPr>
                </a:tc>
                <a:tc>
                  <a:txBody>
                    <a:bodyPr/>
                    <a:lstStyle/>
                    <a:p>
                      <a:r>
                        <a:rPr lang="en-US" dirty="0">
                          <a:hlinkClick r:id="rId2"/>
                        </a:rPr>
                        <a:t>United States</a:t>
                      </a:r>
                      <a:r>
                        <a:rPr lang="en-US" dirty="0"/>
                        <a:t> </a:t>
                      </a:r>
                    </a:p>
                  </a:txBody>
                  <a:tcPr anchor="ctr">
                    <a:lnL>
                      <a:noFill/>
                    </a:lnL>
                    <a:lnR>
                      <a:noFill/>
                    </a:lnR>
                    <a:lnT>
                      <a:noFill/>
                    </a:lnT>
                    <a:lnB>
                      <a:noFill/>
                    </a:lnB>
                  </a:tcPr>
                </a:tc>
                <a:tc>
                  <a:txBody>
                    <a:bodyPr/>
                    <a:lstStyle/>
                    <a:p>
                      <a:r>
                        <a:rPr lang="en-US" dirty="0"/>
                        <a:t>0.80</a:t>
                      </a:r>
                    </a:p>
                  </a:txBody>
                  <a:tcPr anchor="ctr">
                    <a:lnL>
                      <a:noFill/>
                    </a:lnL>
                    <a:lnR>
                      <a:noFill/>
                    </a:lnR>
                    <a:lnT>
                      <a:noFill/>
                    </a:lnT>
                    <a:lnB>
                      <a:noFill/>
                    </a:lnB>
                  </a:tcPr>
                </a:tc>
                <a:tc>
                  <a:txBody>
                    <a:bodyPr/>
                    <a:lstStyle/>
                    <a:p>
                      <a:r>
                        <a:rPr lang="en-US" dirty="0"/>
                        <a:t>2018 est.</a:t>
                      </a:r>
                    </a:p>
                  </a:txBody>
                  <a:tcPr anchor="ctr">
                    <a:lnL>
                      <a:noFill/>
                    </a:lnL>
                    <a:lnR>
                      <a:noFill/>
                    </a:lnR>
                    <a:lnT>
                      <a:noFill/>
                    </a:lnT>
                    <a:lnB>
                      <a:noFill/>
                    </a:lnB>
                  </a:tcPr>
                </a:tc>
                <a:extLst>
                  <a:ext uri="{0D108BD9-81ED-4DB2-BD59-A6C34878D82A}">
                    <a16:rowId xmlns:a16="http://schemas.microsoft.com/office/drawing/2014/main" val="1937562102"/>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983319330"/>
              </p:ext>
            </p:extLst>
          </p:nvPr>
        </p:nvGraphicFramePr>
        <p:xfrm>
          <a:off x="734975" y="3797149"/>
          <a:ext cx="8012076" cy="365760"/>
        </p:xfrm>
        <a:graphic>
          <a:graphicData uri="http://schemas.openxmlformats.org/drawingml/2006/table">
            <a:tbl>
              <a:tblPr/>
              <a:tblGrid>
                <a:gridCol w="2003019">
                  <a:extLst>
                    <a:ext uri="{9D8B030D-6E8A-4147-A177-3AD203B41FA5}">
                      <a16:colId xmlns:a16="http://schemas.microsoft.com/office/drawing/2014/main" val="887626715"/>
                    </a:ext>
                  </a:extLst>
                </a:gridCol>
                <a:gridCol w="2003019">
                  <a:extLst>
                    <a:ext uri="{9D8B030D-6E8A-4147-A177-3AD203B41FA5}">
                      <a16:colId xmlns:a16="http://schemas.microsoft.com/office/drawing/2014/main" val="2508254540"/>
                    </a:ext>
                  </a:extLst>
                </a:gridCol>
                <a:gridCol w="2003019">
                  <a:extLst>
                    <a:ext uri="{9D8B030D-6E8A-4147-A177-3AD203B41FA5}">
                      <a16:colId xmlns:a16="http://schemas.microsoft.com/office/drawing/2014/main" val="2263813551"/>
                    </a:ext>
                  </a:extLst>
                </a:gridCol>
                <a:gridCol w="2003019">
                  <a:extLst>
                    <a:ext uri="{9D8B030D-6E8A-4147-A177-3AD203B41FA5}">
                      <a16:colId xmlns:a16="http://schemas.microsoft.com/office/drawing/2014/main" val="1573828499"/>
                    </a:ext>
                  </a:extLst>
                </a:gridCol>
              </a:tblGrid>
              <a:tr h="0">
                <a:tc>
                  <a:txBody>
                    <a:bodyPr/>
                    <a:lstStyle/>
                    <a:p>
                      <a:r>
                        <a:rPr lang="en-US" dirty="0"/>
                        <a:t>47</a:t>
                      </a:r>
                    </a:p>
                  </a:txBody>
                  <a:tcPr anchor="ctr">
                    <a:lnL>
                      <a:noFill/>
                    </a:lnL>
                    <a:lnR>
                      <a:noFill/>
                    </a:lnR>
                    <a:lnT>
                      <a:noFill/>
                    </a:lnT>
                    <a:lnB>
                      <a:noFill/>
                    </a:lnB>
                  </a:tcPr>
                </a:tc>
                <a:tc>
                  <a:txBody>
                    <a:bodyPr/>
                    <a:lstStyle/>
                    <a:p>
                      <a:r>
                        <a:rPr lang="en-US">
                          <a:hlinkClick r:id="rId3"/>
                        </a:rPr>
                        <a:t>Oman</a:t>
                      </a:r>
                      <a:r>
                        <a:rPr lang="en-US"/>
                        <a:t> </a:t>
                      </a:r>
                    </a:p>
                  </a:txBody>
                  <a:tcPr anchor="ctr">
                    <a:lnL>
                      <a:noFill/>
                    </a:lnL>
                    <a:lnR>
                      <a:noFill/>
                    </a:lnR>
                    <a:lnT>
                      <a:noFill/>
                    </a:lnT>
                    <a:lnB>
                      <a:noFill/>
                    </a:lnB>
                  </a:tcPr>
                </a:tc>
                <a:tc>
                  <a:txBody>
                    <a:bodyPr/>
                    <a:lstStyle/>
                    <a:p>
                      <a:r>
                        <a:rPr lang="en-US"/>
                        <a:t>2.00</a:t>
                      </a:r>
                    </a:p>
                  </a:txBody>
                  <a:tcPr anchor="ctr">
                    <a:lnL>
                      <a:noFill/>
                    </a:lnL>
                    <a:lnR>
                      <a:noFill/>
                    </a:lnR>
                    <a:lnT>
                      <a:noFill/>
                    </a:lnT>
                    <a:lnB>
                      <a:noFill/>
                    </a:lnB>
                  </a:tcPr>
                </a:tc>
                <a:tc>
                  <a:txBody>
                    <a:bodyPr/>
                    <a:lstStyle/>
                    <a:p>
                      <a:r>
                        <a:rPr lang="en-US" dirty="0"/>
                        <a:t>2018 est.</a:t>
                      </a:r>
                    </a:p>
                  </a:txBody>
                  <a:tcPr anchor="ctr">
                    <a:lnL>
                      <a:noFill/>
                    </a:lnL>
                    <a:lnR>
                      <a:noFill/>
                    </a:lnR>
                    <a:lnT>
                      <a:noFill/>
                    </a:lnT>
                    <a:lnB>
                      <a:noFill/>
                    </a:lnB>
                  </a:tcPr>
                </a:tc>
                <a:extLst>
                  <a:ext uri="{0D108BD9-81ED-4DB2-BD59-A6C34878D82A}">
                    <a16:rowId xmlns:a16="http://schemas.microsoft.com/office/drawing/2014/main" val="17197337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15849117"/>
              </p:ext>
            </p:extLst>
          </p:nvPr>
        </p:nvGraphicFramePr>
        <p:xfrm>
          <a:off x="720799" y="4208272"/>
          <a:ext cx="7886700" cy="365760"/>
        </p:xfrm>
        <a:graphic>
          <a:graphicData uri="http://schemas.openxmlformats.org/drawingml/2006/table">
            <a:tbl>
              <a:tblPr/>
              <a:tblGrid>
                <a:gridCol w="1971675">
                  <a:extLst>
                    <a:ext uri="{9D8B030D-6E8A-4147-A177-3AD203B41FA5}">
                      <a16:colId xmlns:a16="http://schemas.microsoft.com/office/drawing/2014/main" val="4059508411"/>
                    </a:ext>
                  </a:extLst>
                </a:gridCol>
                <a:gridCol w="1971675">
                  <a:extLst>
                    <a:ext uri="{9D8B030D-6E8A-4147-A177-3AD203B41FA5}">
                      <a16:colId xmlns:a16="http://schemas.microsoft.com/office/drawing/2014/main" val="3272238478"/>
                    </a:ext>
                  </a:extLst>
                </a:gridCol>
                <a:gridCol w="1971675">
                  <a:extLst>
                    <a:ext uri="{9D8B030D-6E8A-4147-A177-3AD203B41FA5}">
                      <a16:colId xmlns:a16="http://schemas.microsoft.com/office/drawing/2014/main" val="1016289633"/>
                    </a:ext>
                  </a:extLst>
                </a:gridCol>
                <a:gridCol w="1971675">
                  <a:extLst>
                    <a:ext uri="{9D8B030D-6E8A-4147-A177-3AD203B41FA5}">
                      <a16:colId xmlns:a16="http://schemas.microsoft.com/office/drawing/2014/main" val="892299636"/>
                    </a:ext>
                  </a:extLst>
                </a:gridCol>
              </a:tblGrid>
              <a:tr h="0">
                <a:tc>
                  <a:txBody>
                    <a:bodyPr/>
                    <a:lstStyle/>
                    <a:p>
                      <a:r>
                        <a:rPr lang="en-US"/>
                        <a:t>64</a:t>
                      </a:r>
                    </a:p>
                  </a:txBody>
                  <a:tcPr anchor="ctr">
                    <a:lnL>
                      <a:noFill/>
                    </a:lnL>
                    <a:lnR>
                      <a:noFill/>
                    </a:lnR>
                    <a:lnT>
                      <a:noFill/>
                    </a:lnT>
                    <a:lnB>
                      <a:noFill/>
                    </a:lnB>
                  </a:tcPr>
                </a:tc>
                <a:tc>
                  <a:txBody>
                    <a:bodyPr/>
                    <a:lstStyle/>
                    <a:p>
                      <a:r>
                        <a:rPr lang="en-US">
                          <a:hlinkClick r:id="rId4"/>
                        </a:rPr>
                        <a:t>Saudi Arabia</a:t>
                      </a:r>
                      <a:r>
                        <a:rPr lang="en-US"/>
                        <a:t> </a:t>
                      </a:r>
                    </a:p>
                  </a:txBody>
                  <a:tcPr anchor="ctr">
                    <a:lnL>
                      <a:noFill/>
                    </a:lnL>
                    <a:lnR>
                      <a:noFill/>
                    </a:lnR>
                    <a:lnT>
                      <a:noFill/>
                    </a:lnT>
                    <a:lnB>
                      <a:noFill/>
                    </a:lnB>
                  </a:tcPr>
                </a:tc>
                <a:tc>
                  <a:txBody>
                    <a:bodyPr/>
                    <a:lstStyle/>
                    <a:p>
                      <a:r>
                        <a:rPr lang="en-US"/>
                        <a:t>1.63</a:t>
                      </a:r>
                    </a:p>
                  </a:txBody>
                  <a:tcPr anchor="ctr">
                    <a:lnL>
                      <a:noFill/>
                    </a:lnL>
                    <a:lnR>
                      <a:noFill/>
                    </a:lnR>
                    <a:lnT>
                      <a:noFill/>
                    </a:lnT>
                    <a:lnB>
                      <a:noFill/>
                    </a:lnB>
                  </a:tcPr>
                </a:tc>
                <a:tc>
                  <a:txBody>
                    <a:bodyPr/>
                    <a:lstStyle/>
                    <a:p>
                      <a:r>
                        <a:rPr lang="en-US" dirty="0"/>
                        <a:t>2018 est.</a:t>
                      </a:r>
                    </a:p>
                  </a:txBody>
                  <a:tcPr anchor="ctr">
                    <a:lnL>
                      <a:noFill/>
                    </a:lnL>
                    <a:lnR>
                      <a:noFill/>
                    </a:lnR>
                    <a:lnT>
                      <a:noFill/>
                    </a:lnT>
                    <a:lnB>
                      <a:noFill/>
                    </a:lnB>
                  </a:tcPr>
                </a:tc>
                <a:extLst>
                  <a:ext uri="{0D108BD9-81ED-4DB2-BD59-A6C34878D82A}">
                    <a16:rowId xmlns:a16="http://schemas.microsoft.com/office/drawing/2014/main" val="409608124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09381065"/>
              </p:ext>
            </p:extLst>
          </p:nvPr>
        </p:nvGraphicFramePr>
        <p:xfrm>
          <a:off x="734976" y="4616918"/>
          <a:ext cx="7886700" cy="640080"/>
        </p:xfrm>
        <a:graphic>
          <a:graphicData uri="http://schemas.openxmlformats.org/drawingml/2006/table">
            <a:tbl>
              <a:tblPr/>
              <a:tblGrid>
                <a:gridCol w="1971675">
                  <a:extLst>
                    <a:ext uri="{9D8B030D-6E8A-4147-A177-3AD203B41FA5}">
                      <a16:colId xmlns:a16="http://schemas.microsoft.com/office/drawing/2014/main" val="3209073029"/>
                    </a:ext>
                  </a:extLst>
                </a:gridCol>
                <a:gridCol w="1971675">
                  <a:extLst>
                    <a:ext uri="{9D8B030D-6E8A-4147-A177-3AD203B41FA5}">
                      <a16:colId xmlns:a16="http://schemas.microsoft.com/office/drawing/2014/main" val="1478453711"/>
                    </a:ext>
                  </a:extLst>
                </a:gridCol>
                <a:gridCol w="1971675">
                  <a:extLst>
                    <a:ext uri="{9D8B030D-6E8A-4147-A177-3AD203B41FA5}">
                      <a16:colId xmlns:a16="http://schemas.microsoft.com/office/drawing/2014/main" val="3076490659"/>
                    </a:ext>
                  </a:extLst>
                </a:gridCol>
                <a:gridCol w="1971675">
                  <a:extLst>
                    <a:ext uri="{9D8B030D-6E8A-4147-A177-3AD203B41FA5}">
                      <a16:colId xmlns:a16="http://schemas.microsoft.com/office/drawing/2014/main" val="4085952809"/>
                    </a:ext>
                  </a:extLst>
                </a:gridCol>
              </a:tblGrid>
              <a:tr h="0">
                <a:tc>
                  <a:txBody>
                    <a:bodyPr/>
                    <a:lstStyle/>
                    <a:p>
                      <a:r>
                        <a:rPr lang="en-US"/>
                        <a:t>78</a:t>
                      </a:r>
                    </a:p>
                  </a:txBody>
                  <a:tcPr anchor="ctr">
                    <a:lnL>
                      <a:noFill/>
                    </a:lnL>
                    <a:lnR>
                      <a:noFill/>
                    </a:lnR>
                    <a:lnT>
                      <a:noFill/>
                    </a:lnT>
                    <a:lnB>
                      <a:noFill/>
                    </a:lnB>
                  </a:tcPr>
                </a:tc>
                <a:tc>
                  <a:txBody>
                    <a:bodyPr/>
                    <a:lstStyle/>
                    <a:p>
                      <a:r>
                        <a:rPr lang="en-US" dirty="0">
                          <a:hlinkClick r:id="rId5"/>
                        </a:rPr>
                        <a:t>United Arab Emirates</a:t>
                      </a:r>
                      <a:r>
                        <a:rPr lang="en-US" dirty="0"/>
                        <a:t> </a:t>
                      </a:r>
                    </a:p>
                  </a:txBody>
                  <a:tcPr anchor="ctr">
                    <a:lnL>
                      <a:noFill/>
                    </a:lnL>
                    <a:lnR>
                      <a:noFill/>
                    </a:lnR>
                    <a:lnT>
                      <a:noFill/>
                    </a:lnT>
                    <a:lnB>
                      <a:noFill/>
                    </a:lnB>
                  </a:tcPr>
                </a:tc>
                <a:tc>
                  <a:txBody>
                    <a:bodyPr/>
                    <a:lstStyle/>
                    <a:p>
                      <a:r>
                        <a:rPr lang="en-US"/>
                        <a:t>1.44</a:t>
                      </a:r>
                    </a:p>
                  </a:txBody>
                  <a:tcPr anchor="ctr">
                    <a:lnL>
                      <a:noFill/>
                    </a:lnL>
                    <a:lnR>
                      <a:noFill/>
                    </a:lnR>
                    <a:lnT>
                      <a:noFill/>
                    </a:lnT>
                    <a:lnB>
                      <a:noFill/>
                    </a:lnB>
                  </a:tcPr>
                </a:tc>
                <a:tc>
                  <a:txBody>
                    <a:bodyPr/>
                    <a:lstStyle/>
                    <a:p>
                      <a:r>
                        <a:rPr lang="en-US" dirty="0"/>
                        <a:t>2018 est.</a:t>
                      </a:r>
                    </a:p>
                  </a:txBody>
                  <a:tcPr anchor="ctr">
                    <a:lnL>
                      <a:noFill/>
                    </a:lnL>
                    <a:lnR>
                      <a:noFill/>
                    </a:lnR>
                    <a:lnT>
                      <a:noFill/>
                    </a:lnT>
                    <a:lnB>
                      <a:noFill/>
                    </a:lnB>
                  </a:tcPr>
                </a:tc>
                <a:extLst>
                  <a:ext uri="{0D108BD9-81ED-4DB2-BD59-A6C34878D82A}">
                    <a16:rowId xmlns:a16="http://schemas.microsoft.com/office/drawing/2014/main" val="137455379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99566421"/>
              </p:ext>
            </p:extLst>
          </p:nvPr>
        </p:nvGraphicFramePr>
        <p:xfrm>
          <a:off x="784594" y="5349500"/>
          <a:ext cx="7886700" cy="365760"/>
        </p:xfrm>
        <a:graphic>
          <a:graphicData uri="http://schemas.openxmlformats.org/drawingml/2006/table">
            <a:tbl>
              <a:tblPr/>
              <a:tblGrid>
                <a:gridCol w="1971675">
                  <a:extLst>
                    <a:ext uri="{9D8B030D-6E8A-4147-A177-3AD203B41FA5}">
                      <a16:colId xmlns:a16="http://schemas.microsoft.com/office/drawing/2014/main" val="1831565501"/>
                    </a:ext>
                  </a:extLst>
                </a:gridCol>
                <a:gridCol w="1971675">
                  <a:extLst>
                    <a:ext uri="{9D8B030D-6E8A-4147-A177-3AD203B41FA5}">
                      <a16:colId xmlns:a16="http://schemas.microsoft.com/office/drawing/2014/main" val="513887978"/>
                    </a:ext>
                  </a:extLst>
                </a:gridCol>
                <a:gridCol w="1971675">
                  <a:extLst>
                    <a:ext uri="{9D8B030D-6E8A-4147-A177-3AD203B41FA5}">
                      <a16:colId xmlns:a16="http://schemas.microsoft.com/office/drawing/2014/main" val="1846364476"/>
                    </a:ext>
                  </a:extLst>
                </a:gridCol>
                <a:gridCol w="1971675">
                  <a:extLst>
                    <a:ext uri="{9D8B030D-6E8A-4147-A177-3AD203B41FA5}">
                      <a16:colId xmlns:a16="http://schemas.microsoft.com/office/drawing/2014/main" val="3574796802"/>
                    </a:ext>
                  </a:extLst>
                </a:gridCol>
              </a:tblGrid>
              <a:tr h="0">
                <a:tc>
                  <a:txBody>
                    <a:bodyPr/>
                    <a:lstStyle/>
                    <a:p>
                      <a:r>
                        <a:rPr lang="en-US"/>
                        <a:t>82</a:t>
                      </a:r>
                    </a:p>
                  </a:txBody>
                  <a:tcPr anchor="ctr">
                    <a:lnL>
                      <a:noFill/>
                    </a:lnL>
                    <a:lnR>
                      <a:noFill/>
                    </a:lnR>
                    <a:lnT>
                      <a:noFill/>
                    </a:lnT>
                    <a:lnB>
                      <a:noFill/>
                    </a:lnB>
                  </a:tcPr>
                </a:tc>
                <a:tc>
                  <a:txBody>
                    <a:bodyPr/>
                    <a:lstStyle/>
                    <a:p>
                      <a:r>
                        <a:rPr lang="en-US">
                          <a:hlinkClick r:id="rId6"/>
                        </a:rPr>
                        <a:t>Malaysia</a:t>
                      </a:r>
                      <a:r>
                        <a:rPr lang="en-US"/>
                        <a:t> </a:t>
                      </a:r>
                    </a:p>
                  </a:txBody>
                  <a:tcPr anchor="ctr">
                    <a:lnL>
                      <a:noFill/>
                    </a:lnL>
                    <a:lnR>
                      <a:noFill/>
                    </a:lnR>
                    <a:lnT>
                      <a:noFill/>
                    </a:lnT>
                    <a:lnB>
                      <a:noFill/>
                    </a:lnB>
                  </a:tcPr>
                </a:tc>
                <a:tc>
                  <a:txBody>
                    <a:bodyPr/>
                    <a:lstStyle/>
                    <a:p>
                      <a:r>
                        <a:rPr lang="en-US"/>
                        <a:t>1.34</a:t>
                      </a:r>
                    </a:p>
                  </a:txBody>
                  <a:tcPr anchor="ctr">
                    <a:lnL>
                      <a:noFill/>
                    </a:lnL>
                    <a:lnR>
                      <a:noFill/>
                    </a:lnR>
                    <a:lnT>
                      <a:noFill/>
                    </a:lnT>
                    <a:lnB>
                      <a:noFill/>
                    </a:lnB>
                  </a:tcPr>
                </a:tc>
                <a:tc>
                  <a:txBody>
                    <a:bodyPr/>
                    <a:lstStyle/>
                    <a:p>
                      <a:r>
                        <a:rPr lang="en-US" dirty="0"/>
                        <a:t>2018 est.</a:t>
                      </a:r>
                    </a:p>
                  </a:txBody>
                  <a:tcPr anchor="ctr">
                    <a:lnL>
                      <a:noFill/>
                    </a:lnL>
                    <a:lnR>
                      <a:noFill/>
                    </a:lnR>
                    <a:lnT>
                      <a:noFill/>
                    </a:lnT>
                    <a:lnB>
                      <a:noFill/>
                    </a:lnB>
                  </a:tcPr>
                </a:tc>
                <a:extLst>
                  <a:ext uri="{0D108BD9-81ED-4DB2-BD59-A6C34878D82A}">
                    <a16:rowId xmlns:a16="http://schemas.microsoft.com/office/drawing/2014/main" val="280058237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87498985"/>
              </p:ext>
            </p:extLst>
          </p:nvPr>
        </p:nvGraphicFramePr>
        <p:xfrm>
          <a:off x="756241" y="3478170"/>
          <a:ext cx="7886700" cy="365760"/>
        </p:xfrm>
        <a:graphic>
          <a:graphicData uri="http://schemas.openxmlformats.org/drawingml/2006/table">
            <a:tbl>
              <a:tblPr/>
              <a:tblGrid>
                <a:gridCol w="1971675">
                  <a:extLst>
                    <a:ext uri="{9D8B030D-6E8A-4147-A177-3AD203B41FA5}">
                      <a16:colId xmlns:a16="http://schemas.microsoft.com/office/drawing/2014/main" val="3990555223"/>
                    </a:ext>
                  </a:extLst>
                </a:gridCol>
                <a:gridCol w="1971675">
                  <a:extLst>
                    <a:ext uri="{9D8B030D-6E8A-4147-A177-3AD203B41FA5}">
                      <a16:colId xmlns:a16="http://schemas.microsoft.com/office/drawing/2014/main" val="3736969970"/>
                    </a:ext>
                  </a:extLst>
                </a:gridCol>
                <a:gridCol w="1971675">
                  <a:extLst>
                    <a:ext uri="{9D8B030D-6E8A-4147-A177-3AD203B41FA5}">
                      <a16:colId xmlns:a16="http://schemas.microsoft.com/office/drawing/2014/main" val="960975479"/>
                    </a:ext>
                  </a:extLst>
                </a:gridCol>
                <a:gridCol w="1971675">
                  <a:extLst>
                    <a:ext uri="{9D8B030D-6E8A-4147-A177-3AD203B41FA5}">
                      <a16:colId xmlns:a16="http://schemas.microsoft.com/office/drawing/2014/main" val="2555861669"/>
                    </a:ext>
                  </a:extLst>
                </a:gridCol>
              </a:tblGrid>
              <a:tr h="0">
                <a:tc>
                  <a:txBody>
                    <a:bodyPr/>
                    <a:lstStyle/>
                    <a:p>
                      <a:r>
                        <a:rPr lang="en-US"/>
                        <a:t>6</a:t>
                      </a:r>
                    </a:p>
                  </a:txBody>
                  <a:tcPr anchor="ctr">
                    <a:lnL>
                      <a:noFill/>
                    </a:lnL>
                    <a:lnR>
                      <a:noFill/>
                    </a:lnR>
                    <a:lnT>
                      <a:noFill/>
                    </a:lnT>
                    <a:lnB>
                      <a:noFill/>
                    </a:lnB>
                  </a:tcPr>
                </a:tc>
                <a:tc>
                  <a:txBody>
                    <a:bodyPr/>
                    <a:lstStyle/>
                    <a:p>
                      <a:r>
                        <a:rPr lang="en-US">
                          <a:hlinkClick r:id="rId7"/>
                        </a:rPr>
                        <a:t>Uganda</a:t>
                      </a:r>
                      <a:r>
                        <a:rPr lang="en-US"/>
                        <a:t> </a:t>
                      </a:r>
                    </a:p>
                  </a:txBody>
                  <a:tcPr anchor="ctr">
                    <a:lnL>
                      <a:noFill/>
                    </a:lnL>
                    <a:lnR>
                      <a:noFill/>
                    </a:lnR>
                    <a:lnT>
                      <a:noFill/>
                    </a:lnT>
                    <a:lnB>
                      <a:noFill/>
                    </a:lnB>
                  </a:tcPr>
                </a:tc>
                <a:tc>
                  <a:txBody>
                    <a:bodyPr/>
                    <a:lstStyle/>
                    <a:p>
                      <a:r>
                        <a:rPr lang="en-US"/>
                        <a:t>3.18</a:t>
                      </a:r>
                    </a:p>
                  </a:txBody>
                  <a:tcPr anchor="ctr">
                    <a:lnL>
                      <a:noFill/>
                    </a:lnL>
                    <a:lnR>
                      <a:noFill/>
                    </a:lnR>
                    <a:lnT>
                      <a:noFill/>
                    </a:lnT>
                    <a:lnB>
                      <a:noFill/>
                    </a:lnB>
                  </a:tcPr>
                </a:tc>
                <a:tc>
                  <a:txBody>
                    <a:bodyPr/>
                    <a:lstStyle/>
                    <a:p>
                      <a:r>
                        <a:rPr lang="en-US" dirty="0"/>
                        <a:t>2018 est.</a:t>
                      </a:r>
                    </a:p>
                  </a:txBody>
                  <a:tcPr anchor="ctr">
                    <a:lnL>
                      <a:noFill/>
                    </a:lnL>
                    <a:lnR>
                      <a:noFill/>
                    </a:lnR>
                    <a:lnT>
                      <a:noFill/>
                    </a:lnT>
                    <a:lnB>
                      <a:noFill/>
                    </a:lnB>
                  </a:tcPr>
                </a:tc>
                <a:extLst>
                  <a:ext uri="{0D108BD9-81ED-4DB2-BD59-A6C34878D82A}">
                    <a16:rowId xmlns:a16="http://schemas.microsoft.com/office/drawing/2014/main" val="385664082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48587597"/>
              </p:ext>
            </p:extLst>
          </p:nvPr>
        </p:nvGraphicFramePr>
        <p:xfrm>
          <a:off x="699534" y="6086693"/>
          <a:ext cx="7886700" cy="365760"/>
        </p:xfrm>
        <a:graphic>
          <a:graphicData uri="http://schemas.openxmlformats.org/drawingml/2006/table">
            <a:tbl>
              <a:tblPr/>
              <a:tblGrid>
                <a:gridCol w="1971675">
                  <a:extLst>
                    <a:ext uri="{9D8B030D-6E8A-4147-A177-3AD203B41FA5}">
                      <a16:colId xmlns:a16="http://schemas.microsoft.com/office/drawing/2014/main" val="2455663330"/>
                    </a:ext>
                  </a:extLst>
                </a:gridCol>
                <a:gridCol w="1971675">
                  <a:extLst>
                    <a:ext uri="{9D8B030D-6E8A-4147-A177-3AD203B41FA5}">
                      <a16:colId xmlns:a16="http://schemas.microsoft.com/office/drawing/2014/main" val="1529510311"/>
                    </a:ext>
                  </a:extLst>
                </a:gridCol>
                <a:gridCol w="1971675">
                  <a:extLst>
                    <a:ext uri="{9D8B030D-6E8A-4147-A177-3AD203B41FA5}">
                      <a16:colId xmlns:a16="http://schemas.microsoft.com/office/drawing/2014/main" val="2317070839"/>
                    </a:ext>
                  </a:extLst>
                </a:gridCol>
                <a:gridCol w="1971675">
                  <a:extLst>
                    <a:ext uri="{9D8B030D-6E8A-4147-A177-3AD203B41FA5}">
                      <a16:colId xmlns:a16="http://schemas.microsoft.com/office/drawing/2014/main" val="3329342657"/>
                    </a:ext>
                  </a:extLst>
                </a:gridCol>
              </a:tblGrid>
              <a:tr h="0">
                <a:tc>
                  <a:txBody>
                    <a:bodyPr/>
                    <a:lstStyle/>
                    <a:p>
                      <a:r>
                        <a:rPr lang="en-US"/>
                        <a:t>212</a:t>
                      </a:r>
                    </a:p>
                  </a:txBody>
                  <a:tcPr anchor="ctr">
                    <a:lnL>
                      <a:noFill/>
                    </a:lnL>
                    <a:lnR>
                      <a:noFill/>
                    </a:lnR>
                    <a:lnT>
                      <a:noFill/>
                    </a:lnT>
                    <a:lnB>
                      <a:noFill/>
                    </a:lnB>
                  </a:tcPr>
                </a:tc>
                <a:tc>
                  <a:txBody>
                    <a:bodyPr/>
                    <a:lstStyle/>
                    <a:p>
                      <a:r>
                        <a:rPr lang="en-US">
                          <a:hlinkClick r:id="rId8"/>
                        </a:rPr>
                        <a:t>Japan</a:t>
                      </a:r>
                      <a:r>
                        <a:rPr lang="en-US"/>
                        <a:t> </a:t>
                      </a:r>
                    </a:p>
                  </a:txBody>
                  <a:tcPr anchor="ctr">
                    <a:lnL>
                      <a:noFill/>
                    </a:lnL>
                    <a:lnR>
                      <a:noFill/>
                    </a:lnR>
                    <a:lnT>
                      <a:noFill/>
                    </a:lnT>
                    <a:lnB>
                      <a:noFill/>
                    </a:lnB>
                  </a:tcPr>
                </a:tc>
                <a:tc>
                  <a:txBody>
                    <a:bodyPr/>
                    <a:lstStyle/>
                    <a:p>
                      <a:r>
                        <a:rPr lang="en-US"/>
                        <a:t>-0.24</a:t>
                      </a:r>
                    </a:p>
                  </a:txBody>
                  <a:tcPr anchor="ctr">
                    <a:lnL>
                      <a:noFill/>
                    </a:lnL>
                    <a:lnR>
                      <a:noFill/>
                    </a:lnR>
                    <a:lnT>
                      <a:noFill/>
                    </a:lnT>
                    <a:lnB>
                      <a:noFill/>
                    </a:lnB>
                  </a:tcPr>
                </a:tc>
                <a:tc>
                  <a:txBody>
                    <a:bodyPr/>
                    <a:lstStyle/>
                    <a:p>
                      <a:r>
                        <a:rPr lang="en-US" dirty="0"/>
                        <a:t>2018 est.</a:t>
                      </a:r>
                    </a:p>
                  </a:txBody>
                  <a:tcPr anchor="ctr">
                    <a:lnL>
                      <a:noFill/>
                    </a:lnL>
                    <a:lnR>
                      <a:noFill/>
                    </a:lnR>
                    <a:lnT>
                      <a:noFill/>
                    </a:lnT>
                    <a:lnB>
                      <a:noFill/>
                    </a:lnB>
                  </a:tcPr>
                </a:tc>
                <a:extLst>
                  <a:ext uri="{0D108BD9-81ED-4DB2-BD59-A6C34878D82A}">
                    <a16:rowId xmlns:a16="http://schemas.microsoft.com/office/drawing/2014/main" val="3602436372"/>
                  </a:ext>
                </a:extLst>
              </a:tr>
            </a:tbl>
          </a:graphicData>
        </a:graphic>
      </p:graphicFrame>
    </p:spTree>
    <p:extLst>
      <p:ext uri="{BB962C8B-B14F-4D97-AF65-F5344CB8AC3E}">
        <p14:creationId xmlns:p14="http://schemas.microsoft.com/office/powerpoint/2010/main" val="495089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509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650" y="1347787"/>
            <a:ext cx="5924550" cy="4406384"/>
          </a:xfrm>
          <a:prstGeom prst="rect">
            <a:avLst/>
          </a:prstGeom>
        </p:spPr>
      </p:pic>
    </p:spTree>
    <p:extLst>
      <p:ext uri="{BB962C8B-B14F-4D97-AF65-F5344CB8AC3E}">
        <p14:creationId xmlns:p14="http://schemas.microsoft.com/office/powerpoint/2010/main" val="1779039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9EF325-7EDC-674A-AA92-3EFB12A73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647" y="843055"/>
            <a:ext cx="6500905" cy="5662630"/>
          </a:xfrm>
          <a:prstGeom prst="rect">
            <a:avLst/>
          </a:prstGeom>
        </p:spPr>
      </p:pic>
    </p:spTree>
    <p:extLst>
      <p:ext uri="{BB962C8B-B14F-4D97-AF65-F5344CB8AC3E}">
        <p14:creationId xmlns:p14="http://schemas.microsoft.com/office/powerpoint/2010/main" val="3150502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l="10625" t="13281" r="8751" b="12500"/>
          <a:stretch>
            <a:fillRect/>
          </a:stretch>
        </p:blipFill>
        <p:spPr bwMode="auto">
          <a:xfrm>
            <a:off x="-7620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l="35300" t="12000" r="34717" b="21001"/>
          <a:stretch>
            <a:fillRect/>
          </a:stretch>
        </p:blipFill>
        <p:spPr bwMode="auto">
          <a:xfrm>
            <a:off x="5254625" y="1600200"/>
            <a:ext cx="3600450" cy="50292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032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age result for CCG Card G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124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58" y="0"/>
            <a:ext cx="7094483" cy="6858000"/>
          </a:xfrm>
          <a:prstGeom prst="rect">
            <a:avLst/>
          </a:prstGeom>
        </p:spPr>
      </p:pic>
    </p:spTree>
    <p:extLst>
      <p:ext uri="{BB962C8B-B14F-4D97-AF65-F5344CB8AC3E}">
        <p14:creationId xmlns:p14="http://schemas.microsoft.com/office/powerpoint/2010/main" val="3204473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8700"/>
            <a:ext cx="9144000" cy="2254584"/>
          </a:xfrm>
          <a:prstGeom prst="rect">
            <a:avLst/>
          </a:prstGeom>
        </p:spPr>
      </p:pic>
      <p:sp>
        <p:nvSpPr>
          <p:cNvPr id="2" name="TextBox 1">
            <a:extLst>
              <a:ext uri="{FF2B5EF4-FFF2-40B4-BE49-F238E27FC236}">
                <a16:creationId xmlns:a16="http://schemas.microsoft.com/office/drawing/2014/main" id="{5C0783FA-0C2D-424E-953D-2E6EFFDB566F}"/>
              </a:ext>
            </a:extLst>
          </p:cNvPr>
          <p:cNvSpPr txBox="1"/>
          <p:nvPr/>
        </p:nvSpPr>
        <p:spPr>
          <a:xfrm>
            <a:off x="3173506" y="4935070"/>
            <a:ext cx="3624710" cy="369332"/>
          </a:xfrm>
          <a:prstGeom prst="rect">
            <a:avLst/>
          </a:prstGeom>
          <a:noFill/>
        </p:spPr>
        <p:txBody>
          <a:bodyPr wrap="none" rtlCol="0">
            <a:spAutoFit/>
          </a:bodyPr>
          <a:lstStyle/>
          <a:p>
            <a:r>
              <a:rPr lang="en-US" dirty="0"/>
              <a:t>Habits of Mind and Habitual Actions </a:t>
            </a:r>
          </a:p>
        </p:txBody>
      </p:sp>
    </p:spTree>
    <p:extLst>
      <p:ext uri="{BB962C8B-B14F-4D97-AF65-F5344CB8AC3E}">
        <p14:creationId xmlns:p14="http://schemas.microsoft.com/office/powerpoint/2010/main" val="1571773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8957" y="1209673"/>
            <a:ext cx="8485043" cy="5648327"/>
          </a:xfrm>
          <a:prstGeom prst="rect">
            <a:avLst/>
          </a:prstGeom>
        </p:spPr>
      </p:pic>
    </p:spTree>
    <p:extLst>
      <p:ext uri="{BB962C8B-B14F-4D97-AF65-F5344CB8AC3E}">
        <p14:creationId xmlns:p14="http://schemas.microsoft.com/office/powerpoint/2010/main" val="2841977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5650" t="61443" r="77303" b="5694"/>
          <a:stretch/>
        </p:blipFill>
        <p:spPr>
          <a:xfrm>
            <a:off x="528930" y="1022205"/>
            <a:ext cx="2057258" cy="2835874"/>
          </a:xfrm>
          <a:prstGeom prst="rect">
            <a:avLst/>
          </a:prstGeom>
        </p:spPr>
      </p:pic>
      <p:pic>
        <p:nvPicPr>
          <p:cNvPr id="18" name="Picture 17"/>
          <p:cNvPicPr>
            <a:picLocks noChangeAspect="1"/>
          </p:cNvPicPr>
          <p:nvPr/>
        </p:nvPicPr>
        <p:blipFill>
          <a:blip r:embed="rId3"/>
          <a:stretch>
            <a:fillRect/>
          </a:stretch>
        </p:blipFill>
        <p:spPr>
          <a:xfrm>
            <a:off x="2586188" y="584424"/>
            <a:ext cx="2013200" cy="2822685"/>
          </a:xfrm>
          <a:prstGeom prst="rect">
            <a:avLst/>
          </a:prstGeom>
        </p:spPr>
      </p:pic>
      <p:pic>
        <p:nvPicPr>
          <p:cNvPr id="8" name="Picture 7"/>
          <p:cNvPicPr>
            <a:picLocks noChangeAspect="1"/>
          </p:cNvPicPr>
          <p:nvPr/>
        </p:nvPicPr>
        <p:blipFill>
          <a:blip r:embed="rId4"/>
          <a:stretch>
            <a:fillRect/>
          </a:stretch>
        </p:blipFill>
        <p:spPr>
          <a:xfrm>
            <a:off x="4585481" y="4280997"/>
            <a:ext cx="1441657" cy="2088400"/>
          </a:xfrm>
          <a:prstGeom prst="rect">
            <a:avLst/>
          </a:prstGeom>
        </p:spPr>
      </p:pic>
      <p:pic>
        <p:nvPicPr>
          <p:cNvPr id="9" name="Picture 8"/>
          <p:cNvPicPr>
            <a:picLocks noChangeAspect="1"/>
          </p:cNvPicPr>
          <p:nvPr/>
        </p:nvPicPr>
        <p:blipFill>
          <a:blip r:embed="rId5"/>
          <a:stretch>
            <a:fillRect/>
          </a:stretch>
        </p:blipFill>
        <p:spPr>
          <a:xfrm>
            <a:off x="7643939" y="4293462"/>
            <a:ext cx="1460339" cy="2048496"/>
          </a:xfrm>
          <a:prstGeom prst="rect">
            <a:avLst/>
          </a:prstGeom>
        </p:spPr>
      </p:pic>
      <p:pic>
        <p:nvPicPr>
          <p:cNvPr id="11" name="Picture 10"/>
          <p:cNvPicPr>
            <a:picLocks noChangeAspect="1"/>
          </p:cNvPicPr>
          <p:nvPr/>
        </p:nvPicPr>
        <p:blipFill>
          <a:blip r:embed="rId6"/>
          <a:stretch>
            <a:fillRect/>
          </a:stretch>
        </p:blipFill>
        <p:spPr>
          <a:xfrm>
            <a:off x="3046472" y="4296906"/>
            <a:ext cx="1486970" cy="2082785"/>
          </a:xfrm>
          <a:prstGeom prst="rect">
            <a:avLst/>
          </a:prstGeom>
        </p:spPr>
      </p:pic>
      <p:pic>
        <p:nvPicPr>
          <p:cNvPr id="12" name="Picture 11"/>
          <p:cNvPicPr>
            <a:picLocks noChangeAspect="1"/>
          </p:cNvPicPr>
          <p:nvPr/>
        </p:nvPicPr>
        <p:blipFill>
          <a:blip r:embed="rId7"/>
          <a:stretch>
            <a:fillRect/>
          </a:stretch>
        </p:blipFill>
        <p:spPr>
          <a:xfrm>
            <a:off x="6096003" y="4287541"/>
            <a:ext cx="1489576" cy="2073674"/>
          </a:xfrm>
          <a:prstGeom prst="rect">
            <a:avLst/>
          </a:prstGeom>
        </p:spPr>
      </p:pic>
      <p:pic>
        <p:nvPicPr>
          <p:cNvPr id="13" name="Picture 12"/>
          <p:cNvPicPr>
            <a:picLocks noChangeAspect="1"/>
          </p:cNvPicPr>
          <p:nvPr/>
        </p:nvPicPr>
        <p:blipFill>
          <a:blip r:embed="rId8"/>
          <a:stretch>
            <a:fillRect/>
          </a:stretch>
        </p:blipFill>
        <p:spPr>
          <a:xfrm>
            <a:off x="1517968" y="4304012"/>
            <a:ext cx="1480389" cy="2071526"/>
          </a:xfrm>
          <a:prstGeom prst="rect">
            <a:avLst/>
          </a:prstGeom>
        </p:spPr>
      </p:pic>
      <p:pic>
        <p:nvPicPr>
          <p:cNvPr id="14" name="Picture 13"/>
          <p:cNvPicPr>
            <a:picLocks noChangeAspect="1"/>
          </p:cNvPicPr>
          <p:nvPr/>
        </p:nvPicPr>
        <p:blipFill>
          <a:blip r:embed="rId9"/>
          <a:stretch>
            <a:fillRect/>
          </a:stretch>
        </p:blipFill>
        <p:spPr>
          <a:xfrm>
            <a:off x="0" y="4307243"/>
            <a:ext cx="1476571" cy="2062710"/>
          </a:xfrm>
          <a:prstGeom prst="rect">
            <a:avLst/>
          </a:prstGeom>
        </p:spPr>
      </p:pic>
      <p:pic>
        <p:nvPicPr>
          <p:cNvPr id="15" name="Picture 14"/>
          <p:cNvPicPr>
            <a:picLocks noChangeAspect="1"/>
          </p:cNvPicPr>
          <p:nvPr/>
        </p:nvPicPr>
        <p:blipFill>
          <a:blip r:embed="rId10"/>
          <a:stretch>
            <a:fillRect/>
          </a:stretch>
        </p:blipFill>
        <p:spPr>
          <a:xfrm>
            <a:off x="6978275" y="373259"/>
            <a:ext cx="2126003" cy="3003022"/>
          </a:xfrm>
          <a:prstGeom prst="rect">
            <a:avLst/>
          </a:prstGeom>
          <a:ln w="19050">
            <a:solidFill>
              <a:schemeClr val="tx1"/>
            </a:solidFill>
          </a:ln>
        </p:spPr>
      </p:pic>
      <p:pic>
        <p:nvPicPr>
          <p:cNvPr id="16" name="Picture 15"/>
          <p:cNvPicPr>
            <a:picLocks noChangeAspect="1"/>
          </p:cNvPicPr>
          <p:nvPr/>
        </p:nvPicPr>
        <p:blipFill>
          <a:blip r:embed="rId11"/>
          <a:stretch>
            <a:fillRect/>
          </a:stretch>
        </p:blipFill>
        <p:spPr>
          <a:xfrm>
            <a:off x="4670827" y="884056"/>
            <a:ext cx="2143723" cy="3003022"/>
          </a:xfrm>
          <a:prstGeom prst="rect">
            <a:avLst/>
          </a:prstGeom>
          <a:ln w="28575">
            <a:solidFill>
              <a:schemeClr val="tx1"/>
            </a:solidFill>
          </a:ln>
        </p:spPr>
      </p:pic>
    </p:spTree>
    <p:extLst>
      <p:ext uri="{BB962C8B-B14F-4D97-AF65-F5344CB8AC3E}">
        <p14:creationId xmlns:p14="http://schemas.microsoft.com/office/powerpoint/2010/main" val="314334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60DF3-FD79-C444-8E87-F1E29FCD7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9626"/>
            <a:ext cx="9144000" cy="4258747"/>
          </a:xfrm>
          <a:prstGeom prst="rect">
            <a:avLst/>
          </a:prstGeom>
        </p:spPr>
      </p:pic>
    </p:spTree>
    <p:extLst>
      <p:ext uri="{BB962C8B-B14F-4D97-AF65-F5344CB8AC3E}">
        <p14:creationId xmlns:p14="http://schemas.microsoft.com/office/powerpoint/2010/main" val="230680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4820"/>
            <a:ext cx="9144000" cy="4568360"/>
          </a:xfrm>
          <a:prstGeom prst="rect">
            <a:avLst/>
          </a:prstGeom>
        </p:spPr>
      </p:pic>
      <p:pic>
        <p:nvPicPr>
          <p:cNvPr id="4" name="Picture 3"/>
          <p:cNvPicPr>
            <a:picLocks noChangeAspect="1"/>
          </p:cNvPicPr>
          <p:nvPr/>
        </p:nvPicPr>
        <p:blipFill>
          <a:blip r:embed="rId4"/>
          <a:stretch>
            <a:fillRect/>
          </a:stretch>
        </p:blipFill>
        <p:spPr>
          <a:xfrm>
            <a:off x="7055702" y="2247045"/>
            <a:ext cx="1914127" cy="287248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129" t="62263" r="78040" b="6410"/>
          <a:stretch/>
        </p:blipFill>
        <p:spPr>
          <a:xfrm>
            <a:off x="2394859" y="1749316"/>
            <a:ext cx="2050191" cy="299685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233" y="2368731"/>
            <a:ext cx="1972422" cy="1567543"/>
          </a:xfrm>
          <a:prstGeom prst="rect">
            <a:avLst/>
          </a:prstGeom>
        </p:spPr>
      </p:pic>
      <p:pic>
        <p:nvPicPr>
          <p:cNvPr id="9" name="Picture 8"/>
          <p:cNvPicPr>
            <a:picLocks noChangeAspect="1"/>
          </p:cNvPicPr>
          <p:nvPr/>
        </p:nvPicPr>
        <p:blipFill>
          <a:blip r:embed="rId7"/>
          <a:stretch>
            <a:fillRect/>
          </a:stretch>
        </p:blipFill>
        <p:spPr>
          <a:xfrm>
            <a:off x="267822" y="4318030"/>
            <a:ext cx="581042" cy="801503"/>
          </a:xfrm>
          <a:prstGeom prst="rect">
            <a:avLst/>
          </a:prstGeom>
        </p:spPr>
      </p:pic>
      <p:pic>
        <p:nvPicPr>
          <p:cNvPr id="10" name="Picture 9"/>
          <p:cNvPicPr>
            <a:picLocks noChangeAspect="1"/>
          </p:cNvPicPr>
          <p:nvPr/>
        </p:nvPicPr>
        <p:blipFill>
          <a:blip r:embed="rId8"/>
          <a:stretch>
            <a:fillRect/>
          </a:stretch>
        </p:blipFill>
        <p:spPr>
          <a:xfrm>
            <a:off x="844286" y="4318031"/>
            <a:ext cx="610040" cy="844968"/>
          </a:xfrm>
          <a:prstGeom prst="rect">
            <a:avLst/>
          </a:prstGeom>
        </p:spPr>
      </p:pic>
      <p:pic>
        <p:nvPicPr>
          <p:cNvPr id="11" name="Picture 10"/>
          <p:cNvPicPr>
            <a:picLocks noChangeAspect="1"/>
          </p:cNvPicPr>
          <p:nvPr/>
        </p:nvPicPr>
        <p:blipFill>
          <a:blip r:embed="rId9"/>
          <a:stretch>
            <a:fillRect/>
          </a:stretch>
        </p:blipFill>
        <p:spPr>
          <a:xfrm>
            <a:off x="1445623" y="4318031"/>
            <a:ext cx="627805" cy="827630"/>
          </a:xfrm>
          <a:prstGeom prst="rect">
            <a:avLst/>
          </a:prstGeom>
        </p:spPr>
      </p:pic>
    </p:spTree>
    <p:extLst>
      <p:ext uri="{BB962C8B-B14F-4D97-AF65-F5344CB8AC3E}">
        <p14:creationId xmlns:p14="http://schemas.microsoft.com/office/powerpoint/2010/main" val="374626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1066800"/>
            <a:ext cx="8355012"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1112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idx="1"/>
          </p:nvPr>
        </p:nvSpPr>
        <p:spPr>
          <a:xfrm>
            <a:off x="3125247" y="4763890"/>
            <a:ext cx="2850426" cy="939257"/>
          </a:xfrm>
        </p:spPr>
        <p:txBody>
          <a:bodyPr/>
          <a:lstStyle/>
          <a:p>
            <a:r>
              <a:rPr lang="en-US" sz="2000" b="1" dirty="0"/>
              <a:t>Michael K. Thomas</a:t>
            </a:r>
            <a:r>
              <a:rPr lang="en-US" b="1" dirty="0"/>
              <a:t/>
            </a:r>
            <a:br>
              <a:rPr lang="en-US" b="1" dirty="0"/>
            </a:br>
            <a:r>
              <a:rPr lang="en-US" sz="1200" b="1" dirty="0"/>
              <a:t>University of Illinois at Chicago</a:t>
            </a:r>
            <a:br>
              <a:rPr lang="en-US" sz="1200" b="1" dirty="0"/>
            </a:br>
            <a:r>
              <a:rPr lang="en-US" sz="1200" b="1" dirty="0">
                <a:solidFill>
                  <a:schemeClr val="accent1">
                    <a:lumMod val="75000"/>
                  </a:schemeClr>
                </a:solidFill>
              </a:rPr>
              <a:t>micthom@uic.edu</a:t>
            </a:r>
            <a:endParaRPr lang="en-US" sz="1200" dirty="0">
              <a:solidFill>
                <a:schemeClr val="accent1">
                  <a:lumMod val="75000"/>
                </a:schemeClr>
              </a:solidFill>
            </a:endParaRPr>
          </a:p>
        </p:txBody>
      </p:sp>
      <p:sp>
        <p:nvSpPr>
          <p:cNvPr id="5" name="Subtitle 4"/>
          <p:cNvSpPr>
            <a:spLocks noGrp="1"/>
          </p:cNvSpPr>
          <p:nvPr>
            <p:ph type="ctrTitle"/>
          </p:nvPr>
        </p:nvSpPr>
        <p:spPr>
          <a:xfrm>
            <a:off x="522638" y="1549739"/>
            <a:ext cx="8275921" cy="1694579"/>
          </a:xfrm>
        </p:spPr>
        <p:txBody>
          <a:bodyPr>
            <a:normAutofit/>
          </a:bodyPr>
          <a:lstStyle/>
          <a:p>
            <a:r>
              <a:rPr lang="en-US" sz="4000" b="1" dirty="0">
                <a:latin typeface="+mn-lt"/>
              </a:rPr>
              <a:t>Technology and Education in Oman</a:t>
            </a:r>
          </a:p>
        </p:txBody>
      </p:sp>
      <p:sp>
        <p:nvSpPr>
          <p:cNvPr id="3" name="Rectangle 2"/>
          <p:cNvSpPr/>
          <p:nvPr/>
        </p:nvSpPr>
        <p:spPr>
          <a:xfrm>
            <a:off x="853440" y="3881124"/>
            <a:ext cx="7911254" cy="45719"/>
          </a:xfrm>
          <a:prstGeom prst="rect">
            <a:avLst/>
          </a:prstGeom>
          <a:solidFill>
            <a:srgbClr val="1E7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84774" y="4003046"/>
            <a:ext cx="6329680" cy="45719"/>
          </a:xfrm>
          <a:prstGeom prst="rect">
            <a:avLst/>
          </a:prstGeom>
          <a:solidFill>
            <a:srgbClr val="79B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413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7841" y="1048871"/>
            <a:ext cx="8851618" cy="55329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l="24374" t="11000" r="24376" b="28999"/>
          <a:stretch>
            <a:fillRect/>
          </a:stretch>
        </p:blipFill>
        <p:spPr bwMode="auto">
          <a:xfrm>
            <a:off x="5858059" y="3962400"/>
            <a:ext cx="3581400" cy="261937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606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P10100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900113"/>
            <a:ext cx="7543800" cy="542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l="28125" t="23000" r="24376" b="20000"/>
          <a:stretch>
            <a:fillRect/>
          </a:stretch>
        </p:blipFill>
        <p:spPr bwMode="auto">
          <a:xfrm>
            <a:off x="5410200" y="4000500"/>
            <a:ext cx="3505200" cy="26289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60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cs typeface="Arial" panose="020B0604020202020204" pitchFamily="34" charset="0"/>
            </a:endParaRPr>
          </a:p>
        </p:txBody>
      </p:sp>
      <p:pic>
        <p:nvPicPr>
          <p:cNvPr id="22531" name="Picture 3" descr="GLS_2008 1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79413"/>
            <a:ext cx="8077200" cy="606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l="12000" t="12776" r="14702" b="66759"/>
          <a:stretch>
            <a:fillRect/>
          </a:stretch>
        </p:blipFill>
        <p:spPr bwMode="auto">
          <a:xfrm>
            <a:off x="3124200" y="4038600"/>
            <a:ext cx="5791200" cy="258603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0909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9710</TotalTime>
  <Words>560</Words>
  <Application>Microsoft Office PowerPoint</Application>
  <PresentationFormat>On-screen Show (4:3)</PresentationFormat>
  <Paragraphs>118</Paragraphs>
  <Slides>68</Slides>
  <Notes>2</Notes>
  <HiddenSlides>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6" baseType="lpstr">
      <vt:lpstr>ＭＳ Ｐゴシック</vt:lpstr>
      <vt:lpstr>ＭＳ Ｐゴシック</vt:lpstr>
      <vt:lpstr>Arial</vt:lpstr>
      <vt:lpstr>Calibri</vt:lpstr>
      <vt:lpstr>Calibri Light</vt:lpstr>
      <vt:lpstr>Times New Roman</vt:lpstr>
      <vt:lpstr>Office Theme</vt:lpstr>
      <vt:lpstr>Visio.Drawing.4</vt:lpstr>
      <vt:lpstr>Technology and Education in Oman</vt:lpstr>
      <vt:lpstr>Neoliberalism, Discourse, and Educational Technology in 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Outcomes for 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Neoliberalism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Fantasy</vt:lpstr>
      <vt:lpstr>PowerPoint Presentation</vt:lpstr>
      <vt:lpstr>Leveling System</vt:lpstr>
      <vt:lpstr>PowerPoint Presentation</vt:lpstr>
      <vt:lpstr>Secrets</vt:lpstr>
      <vt:lpstr>Identity Play</vt:lpstr>
      <vt:lpstr>PowerPoint Presentation</vt:lpstr>
      <vt:lpstr>PowerPoint Presentation</vt:lpstr>
      <vt:lpstr>ZPD</vt:lpstr>
      <vt:lpstr>Discovery</vt:lpstr>
      <vt:lpstr>Testing Trajectories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 and Education in Oman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Thomas</dc:creator>
  <cp:lastModifiedBy>csames</cp:lastModifiedBy>
  <cp:revision>57</cp:revision>
  <dcterms:created xsi:type="dcterms:W3CDTF">2017-10-23T02:57:16Z</dcterms:created>
  <dcterms:modified xsi:type="dcterms:W3CDTF">2019-05-08T19:02:15Z</dcterms:modified>
</cp:coreProperties>
</file>