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83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2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2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5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8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3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0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6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5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8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0241ABB-DE4F-49FC-BF15-17EC64BA583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25B02F7-91FF-4EBB-B8C1-E54401D6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671DD-9BA7-45A9-906B-C7762EB2C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1241266"/>
            <a:ext cx="4798142" cy="315375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sz="4200" b="1">
                <a:ln/>
                <a:solidFill>
                  <a:srgbClr val="EBEBEB"/>
                </a:solidFill>
              </a:rPr>
              <a:t>TRIBES AND STATES IN THE ARABIAN PENINSULA AND OMAN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1EF44-B672-4A69-B997-4E127F999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929" y="4591665"/>
            <a:ext cx="4798142" cy="1622322"/>
          </a:xfrm>
        </p:spPr>
        <p:txBody>
          <a:bodyPr>
            <a:normAutofit/>
          </a:bodyPr>
          <a:lstStyle/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J.E. Peterson</a:t>
            </a:r>
          </a:p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Understanding Oman</a:t>
            </a:r>
          </a:p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22-23 April 2019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20CF73-1283-46D4-854A-DB009427A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03" y="1428870"/>
            <a:ext cx="4628758" cy="39971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070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472609"/>
            <a:ext cx="961644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Tribes </a:t>
            </a:r>
            <a:r>
              <a:rPr lang="en-US" sz="3600" u="sng" dirty="0">
                <a:solidFill>
                  <a:schemeClr val="tx1"/>
                </a:solidFill>
              </a:rPr>
              <a:t>in</a:t>
            </a:r>
            <a:r>
              <a:rPr lang="en-US" sz="3600" dirty="0">
                <a:solidFill>
                  <a:schemeClr val="tx1"/>
                </a:solidFill>
              </a:rPr>
              <a:t> the State …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Patronage under ‘Ali ‘Abdullah Salih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regime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‘Abdullah </a:t>
            </a:r>
            <a:r>
              <a:rPr lang="en-US" sz="3600" dirty="0" err="1">
                <a:solidFill>
                  <a:schemeClr val="tx1"/>
                </a:solidFill>
              </a:rPr>
              <a:t>Husayn</a:t>
            </a:r>
            <a:r>
              <a:rPr lang="en-US" sz="3600" dirty="0">
                <a:solidFill>
                  <a:schemeClr val="tx1"/>
                </a:solidFill>
              </a:rPr>
              <a:t> al-Ahmar and Sinan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Abu </a:t>
            </a:r>
            <a:r>
              <a:rPr lang="en-US" sz="3600" dirty="0" err="1">
                <a:solidFill>
                  <a:schemeClr val="tx1"/>
                </a:solidFill>
              </a:rPr>
              <a:t>Luhum</a:t>
            </a:r>
            <a:r>
              <a:rPr lang="en-US" sz="3600" dirty="0">
                <a:solidFill>
                  <a:schemeClr val="tx1"/>
                </a:solidFill>
              </a:rPr>
              <a:t> held official positions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Many shaykhs entered business in Sanaa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Many tribesmen worked in Saudi Arabia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2. Tribal Persistence and Autonomy in Yemen</a:t>
            </a:r>
          </a:p>
        </p:txBody>
      </p:sp>
    </p:spTree>
    <p:extLst>
      <p:ext uri="{BB962C8B-B14F-4D97-AF65-F5344CB8AC3E}">
        <p14:creationId xmlns:p14="http://schemas.microsoft.com/office/powerpoint/2010/main" val="22366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472609"/>
            <a:ext cx="961644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- More applicable to north half of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North Yemen (</a:t>
            </a:r>
            <a:r>
              <a:rPr lang="en-US" sz="3600" dirty="0" err="1">
                <a:solidFill>
                  <a:schemeClr val="tx1"/>
                </a:solidFill>
              </a:rPr>
              <a:t>Hashid</a:t>
            </a:r>
            <a:r>
              <a:rPr lang="en-US" sz="3600" dirty="0">
                <a:solidFill>
                  <a:schemeClr val="tx1"/>
                </a:solidFill>
              </a:rPr>
              <a:t> and </a:t>
            </a:r>
            <a:r>
              <a:rPr lang="en-US" sz="3600" dirty="0" err="1">
                <a:solidFill>
                  <a:schemeClr val="tx1"/>
                </a:solidFill>
              </a:rPr>
              <a:t>Bakil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In South Yemen, tribes went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underground but have come back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The situation has become far more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muddled since present war began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2. Tribal Persistence and Autonomy in Yemen</a:t>
            </a:r>
          </a:p>
        </p:txBody>
      </p:sp>
    </p:spTree>
    <p:extLst>
      <p:ext uri="{BB962C8B-B14F-4D97-AF65-F5344CB8AC3E}">
        <p14:creationId xmlns:p14="http://schemas.microsoft.com/office/powerpoint/2010/main" val="155244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F35FF-7BFF-46C3-9DE9-605E742D2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051" y="496093"/>
            <a:ext cx="6879794" cy="5865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472609"/>
            <a:ext cx="961644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900406"/>
          </a:xfrm>
        </p:spPr>
        <p:txBody>
          <a:bodyPr>
            <a:normAutofit/>
          </a:bodyPr>
          <a:lstStyle/>
          <a:p>
            <a:r>
              <a:rPr lang="en-US" dirty="0"/>
              <a:t>2. Tribal Persistence and </a:t>
            </a:r>
          </a:p>
          <a:p>
            <a:r>
              <a:rPr lang="en-US" dirty="0"/>
              <a:t>Autonomy in Yemen</a:t>
            </a:r>
          </a:p>
        </p:txBody>
      </p:sp>
    </p:spTree>
    <p:extLst>
      <p:ext uri="{BB962C8B-B14F-4D97-AF65-F5344CB8AC3E}">
        <p14:creationId xmlns:p14="http://schemas.microsoft.com/office/powerpoint/2010/main" val="1728063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BD9EF3-5109-4C9D-BF94-D8350204B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446" y="285061"/>
            <a:ext cx="4516994" cy="6321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472609"/>
            <a:ext cx="961644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615" y="870269"/>
            <a:ext cx="5245845" cy="900406"/>
          </a:xfrm>
        </p:spPr>
        <p:txBody>
          <a:bodyPr>
            <a:normAutofit/>
          </a:bodyPr>
          <a:lstStyle/>
          <a:p>
            <a:r>
              <a:rPr lang="en-US" dirty="0"/>
              <a:t>3. Settled tribes and the</a:t>
            </a:r>
          </a:p>
          <a:p>
            <a:r>
              <a:rPr lang="en-US" dirty="0"/>
              <a:t>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1528714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760" y="1777409"/>
            <a:ext cx="841248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Tribes </a:t>
            </a:r>
            <a:r>
              <a:rPr lang="en-US" sz="3600" u="sng" dirty="0">
                <a:solidFill>
                  <a:schemeClr val="tx1"/>
                </a:solidFill>
              </a:rPr>
              <a:t>in</a:t>
            </a:r>
            <a:r>
              <a:rPr lang="en-US" sz="3600" dirty="0">
                <a:solidFill>
                  <a:schemeClr val="tx1"/>
                </a:solidFill>
              </a:rPr>
              <a:t> the State …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Tribes and the imamate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Ghafiri</a:t>
            </a:r>
            <a:r>
              <a:rPr lang="en-US" sz="3600" dirty="0">
                <a:solidFill>
                  <a:schemeClr val="tx1"/>
                </a:solidFill>
              </a:rPr>
              <a:t> and </a:t>
            </a:r>
            <a:r>
              <a:rPr lang="en-US" sz="3600" dirty="0" err="1">
                <a:solidFill>
                  <a:schemeClr val="tx1"/>
                </a:solidFill>
              </a:rPr>
              <a:t>Hinawi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Ahmad b. </a:t>
            </a:r>
            <a:r>
              <a:rPr lang="en-US" sz="3600" dirty="0" err="1">
                <a:solidFill>
                  <a:schemeClr val="tx1"/>
                </a:solidFill>
              </a:rPr>
              <a:t>Sa‘id</a:t>
            </a:r>
            <a:r>
              <a:rPr lang="en-US" sz="3600" dirty="0">
                <a:solidFill>
                  <a:schemeClr val="tx1"/>
                </a:solidFill>
              </a:rPr>
              <a:t> and the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Al Bu </a:t>
            </a:r>
            <a:r>
              <a:rPr lang="en-US" sz="3600" dirty="0" err="1">
                <a:solidFill>
                  <a:schemeClr val="tx1"/>
                </a:solidFill>
              </a:rPr>
              <a:t>Sa‘id</a:t>
            </a:r>
            <a:r>
              <a:rPr lang="en-US" sz="3600" dirty="0">
                <a:solidFill>
                  <a:schemeClr val="tx1"/>
                </a:solidFill>
              </a:rPr>
              <a:t> State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4110399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1472609"/>
            <a:ext cx="954024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Tribes </a:t>
            </a:r>
            <a:r>
              <a:rPr lang="en-US" sz="3600" u="sng" dirty="0">
                <a:solidFill>
                  <a:schemeClr val="tx1"/>
                </a:solidFill>
              </a:rPr>
              <a:t>vs</a:t>
            </a:r>
            <a:r>
              <a:rPr lang="en-US" sz="3600" dirty="0">
                <a:solidFill>
                  <a:schemeClr val="tx1"/>
                </a:solidFill>
              </a:rPr>
              <a:t> the State …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Emergence of the sultanate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Ahmad b. </a:t>
            </a:r>
            <a:r>
              <a:rPr lang="en-US" sz="3600" dirty="0" err="1">
                <a:solidFill>
                  <a:schemeClr val="tx1"/>
                </a:solidFill>
              </a:rPr>
              <a:t>Sa‘id</a:t>
            </a:r>
            <a:r>
              <a:rPr lang="en-US" sz="3600" dirty="0">
                <a:solidFill>
                  <a:schemeClr val="tx1"/>
                </a:solidFill>
              </a:rPr>
              <a:t> elected imam but …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Hamad b. Ahmad moves to Muscat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1442025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1472609"/>
            <a:ext cx="954024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The Ibadi </a:t>
            </a:r>
            <a:r>
              <a:rPr lang="en-US" sz="3600" dirty="0" err="1">
                <a:solidFill>
                  <a:schemeClr val="tx1"/>
                </a:solidFill>
              </a:rPr>
              <a:t>nahdah</a:t>
            </a:r>
            <a:r>
              <a:rPr lang="en-US" sz="3600" dirty="0">
                <a:solidFill>
                  <a:schemeClr val="tx1"/>
                </a:solidFill>
              </a:rPr>
              <a:t> and the tribes …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a partnership between ‘</a:t>
            </a:r>
            <a:r>
              <a:rPr lang="en-US" sz="3600" dirty="0" err="1">
                <a:solidFill>
                  <a:schemeClr val="tx1"/>
                </a:solidFill>
              </a:rPr>
              <a:t>alims</a:t>
            </a:r>
            <a:r>
              <a:rPr lang="en-US" sz="3600" dirty="0">
                <a:solidFill>
                  <a:schemeClr val="tx1"/>
                </a:solidFill>
              </a:rPr>
              <a:t> --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</a:t>
            </a:r>
            <a:r>
              <a:rPr lang="en-US" sz="3600" dirty="0" err="1">
                <a:solidFill>
                  <a:schemeClr val="tx1"/>
                </a:solidFill>
              </a:rPr>
              <a:t>Ja‘id</a:t>
            </a:r>
            <a:r>
              <a:rPr lang="en-US" sz="3600" dirty="0">
                <a:solidFill>
                  <a:schemeClr val="tx1"/>
                </a:solidFill>
              </a:rPr>
              <a:t> b. Khamis al-Kharusi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</a:t>
            </a:r>
            <a:r>
              <a:rPr lang="en-US" sz="3600" dirty="0" err="1">
                <a:solidFill>
                  <a:schemeClr val="tx1"/>
                </a:solidFill>
              </a:rPr>
              <a:t>Sa‘id</a:t>
            </a:r>
            <a:r>
              <a:rPr lang="en-US" sz="3600" dirty="0">
                <a:solidFill>
                  <a:schemeClr val="tx1"/>
                </a:solidFill>
              </a:rPr>
              <a:t> bin Khalfan al-Khalili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Nasir b. Salim al-</a:t>
            </a:r>
            <a:r>
              <a:rPr lang="en-US" sz="3600" dirty="0" err="1">
                <a:solidFill>
                  <a:schemeClr val="tx1"/>
                </a:solidFill>
              </a:rPr>
              <a:t>Bahlani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‘Abdullah b. </a:t>
            </a:r>
            <a:r>
              <a:rPr lang="en-US" sz="3600" dirty="0" err="1">
                <a:solidFill>
                  <a:schemeClr val="tx1"/>
                </a:solidFill>
              </a:rPr>
              <a:t>Humayd</a:t>
            </a:r>
            <a:r>
              <a:rPr lang="en-US" sz="3600" dirty="0">
                <a:solidFill>
                  <a:schemeClr val="tx1"/>
                </a:solidFill>
              </a:rPr>
              <a:t> al-</a:t>
            </a:r>
            <a:r>
              <a:rPr lang="en-US" sz="3600" dirty="0" err="1">
                <a:solidFill>
                  <a:schemeClr val="tx1"/>
                </a:solidFill>
              </a:rPr>
              <a:t>Salimi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409700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1472609"/>
            <a:ext cx="954024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… and </a:t>
            </a:r>
            <a:r>
              <a:rPr lang="en-US" sz="3600" dirty="0" err="1">
                <a:solidFill>
                  <a:schemeClr val="tx1"/>
                </a:solidFill>
              </a:rPr>
              <a:t>tamimahs</a:t>
            </a:r>
            <a:r>
              <a:rPr lang="en-US" sz="3600" dirty="0">
                <a:solidFill>
                  <a:schemeClr val="tx1"/>
                </a:solidFill>
              </a:rPr>
              <a:t> –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Salih b. ‘Ali al-</a:t>
            </a:r>
            <a:r>
              <a:rPr lang="en-US" sz="3600" dirty="0" err="1">
                <a:solidFill>
                  <a:schemeClr val="tx1"/>
                </a:solidFill>
              </a:rPr>
              <a:t>Harithi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</a:t>
            </a:r>
            <a:r>
              <a:rPr lang="en-US" sz="3600" dirty="0" err="1">
                <a:solidFill>
                  <a:schemeClr val="tx1"/>
                </a:solidFill>
              </a:rPr>
              <a:t>Himyar</a:t>
            </a:r>
            <a:r>
              <a:rPr lang="en-US" sz="3600" dirty="0">
                <a:solidFill>
                  <a:schemeClr val="tx1"/>
                </a:solidFill>
              </a:rPr>
              <a:t> b. Nasir al-</a:t>
            </a:r>
            <a:r>
              <a:rPr lang="en-US" sz="3600" dirty="0" err="1">
                <a:solidFill>
                  <a:schemeClr val="tx1"/>
                </a:solidFill>
              </a:rPr>
              <a:t>Nabhani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‘Isa b. Salih al-</a:t>
            </a:r>
            <a:r>
              <a:rPr lang="en-US" sz="3600" dirty="0" err="1">
                <a:solidFill>
                  <a:schemeClr val="tx1"/>
                </a:solidFill>
              </a:rPr>
              <a:t>Harithi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</a:t>
            </a:r>
            <a:r>
              <a:rPr lang="en-US" sz="3600" dirty="0" err="1">
                <a:solidFill>
                  <a:schemeClr val="tx1"/>
                </a:solidFill>
              </a:rPr>
              <a:t>Sulayman</a:t>
            </a:r>
            <a:r>
              <a:rPr lang="en-US" sz="3600" dirty="0">
                <a:solidFill>
                  <a:schemeClr val="tx1"/>
                </a:solidFill>
              </a:rPr>
              <a:t> b. </a:t>
            </a:r>
            <a:r>
              <a:rPr lang="en-US" sz="3600" dirty="0" err="1">
                <a:solidFill>
                  <a:schemeClr val="tx1"/>
                </a:solidFill>
              </a:rPr>
              <a:t>Himyar</a:t>
            </a:r>
            <a:r>
              <a:rPr lang="en-US" sz="3600" dirty="0">
                <a:solidFill>
                  <a:schemeClr val="tx1"/>
                </a:solidFill>
              </a:rPr>
              <a:t> al-</a:t>
            </a:r>
            <a:r>
              <a:rPr lang="en-US" sz="3600" dirty="0" err="1">
                <a:solidFill>
                  <a:schemeClr val="tx1"/>
                </a:solidFill>
              </a:rPr>
              <a:t>Nabhani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1103949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1472609"/>
            <a:ext cx="954024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Hinawis</a:t>
            </a:r>
            <a:r>
              <a:rPr lang="en-US" sz="3600" dirty="0">
                <a:solidFill>
                  <a:schemeClr val="tx1"/>
                </a:solidFill>
              </a:rPr>
              <a:t> in ascendancy: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imamate of ‘</a:t>
            </a:r>
            <a:r>
              <a:rPr lang="en-US" sz="3600" dirty="0" err="1">
                <a:solidFill>
                  <a:schemeClr val="tx1"/>
                </a:solidFill>
              </a:rPr>
              <a:t>Azzan</a:t>
            </a:r>
            <a:r>
              <a:rPr lang="en-US" sz="3600" dirty="0">
                <a:solidFill>
                  <a:schemeClr val="tx1"/>
                </a:solidFill>
              </a:rPr>
              <a:t> b. </a:t>
            </a:r>
            <a:r>
              <a:rPr lang="en-US" sz="3600" dirty="0" err="1">
                <a:solidFill>
                  <a:schemeClr val="tx1"/>
                </a:solidFill>
              </a:rPr>
              <a:t>Qays</a:t>
            </a:r>
            <a:r>
              <a:rPr lang="en-US" sz="3600" dirty="0">
                <a:solidFill>
                  <a:schemeClr val="tx1"/>
                </a:solidFill>
              </a:rPr>
              <a:t> (1868-1871)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occupations of Muscat 1874, 1877, 1895  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</a:t>
            </a:r>
            <a:r>
              <a:rPr lang="en-US" sz="3600" dirty="0" err="1">
                <a:solidFill>
                  <a:schemeClr val="tx1"/>
                </a:solidFill>
              </a:rPr>
              <a:t>Sa‘id</a:t>
            </a:r>
            <a:r>
              <a:rPr lang="en-US" sz="3600" dirty="0">
                <a:solidFill>
                  <a:schemeClr val="tx1"/>
                </a:solidFill>
              </a:rPr>
              <a:t> b. Khalfan al-Khalili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             +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Salih b. ‘Ali al-</a:t>
            </a:r>
            <a:r>
              <a:rPr lang="en-US" sz="3600" dirty="0" err="1">
                <a:solidFill>
                  <a:schemeClr val="tx1"/>
                </a:solidFill>
              </a:rPr>
              <a:t>Harithi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3617277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1472609"/>
            <a:ext cx="954024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Ghafiris</a:t>
            </a:r>
            <a:r>
              <a:rPr lang="en-US" sz="3600" dirty="0">
                <a:solidFill>
                  <a:schemeClr val="tx1"/>
                </a:solidFill>
              </a:rPr>
              <a:t> in ascendancy: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imamate of Salim b. Rashid al-Kharusi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(1913-1920)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Battle of Bayt al-Falaj (1915)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‘Abdullah b. </a:t>
            </a:r>
            <a:r>
              <a:rPr lang="en-US" sz="3600" dirty="0" err="1">
                <a:solidFill>
                  <a:schemeClr val="tx1"/>
                </a:solidFill>
              </a:rPr>
              <a:t>Humayd</a:t>
            </a:r>
            <a:r>
              <a:rPr lang="en-US" sz="3600" dirty="0">
                <a:solidFill>
                  <a:schemeClr val="tx1"/>
                </a:solidFill>
              </a:rPr>
              <a:t> al-</a:t>
            </a:r>
            <a:r>
              <a:rPr lang="en-US" sz="3600" dirty="0" err="1">
                <a:solidFill>
                  <a:schemeClr val="tx1"/>
                </a:solidFill>
              </a:rPr>
              <a:t>Salimi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             +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</a:t>
            </a:r>
            <a:r>
              <a:rPr lang="en-US" sz="3600" dirty="0" err="1">
                <a:solidFill>
                  <a:schemeClr val="tx1"/>
                </a:solidFill>
              </a:rPr>
              <a:t>Himyar</a:t>
            </a:r>
            <a:r>
              <a:rPr lang="en-US" sz="3600" dirty="0">
                <a:solidFill>
                  <a:schemeClr val="tx1"/>
                </a:solidFill>
              </a:rPr>
              <a:t> b. Nasir al-</a:t>
            </a:r>
            <a:r>
              <a:rPr lang="en-US" sz="3600" dirty="0" err="1">
                <a:solidFill>
                  <a:schemeClr val="tx1"/>
                </a:solidFill>
              </a:rPr>
              <a:t>Nabhani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2145686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72ECA3-2A46-4A5A-8330-12F7E2210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A4A5C4D-76C1-47EA-A0B6-CF294A5F4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9BC618C-AD3C-444D-B8CB-6FB6920D4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EA99C7-4FF9-4E62-AEBA-8A282B74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7" y="1012751"/>
            <a:ext cx="9161905" cy="41894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 re-thinking based on two earlier publications: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“Tribes and Politics in Eastern Arabia,” </a:t>
            </a:r>
            <a:r>
              <a:rPr lang="en-US" i="1" dirty="0">
                <a:solidFill>
                  <a:schemeClr val="tx1"/>
                </a:solidFill>
              </a:rPr>
              <a:t>Middle East Journal</a:t>
            </a:r>
            <a:r>
              <a:rPr lang="en-US" dirty="0">
                <a:solidFill>
                  <a:schemeClr val="tx1"/>
                </a:solidFill>
              </a:rPr>
              <a:t> (1977)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“Yemen: The Tribes, the State, and the Unravelling,” in Uzi Rabi, ed., </a:t>
            </a:r>
            <a:r>
              <a:rPr lang="en-US" i="1" dirty="0">
                <a:solidFill>
                  <a:schemeClr val="tx1"/>
                </a:solidFill>
              </a:rPr>
              <a:t>Tribes and States in a Changing Middle East</a:t>
            </a:r>
            <a:r>
              <a:rPr lang="en-US" dirty="0">
                <a:solidFill>
                  <a:schemeClr val="tx1"/>
                </a:solidFill>
              </a:rPr>
              <a:t> (2016)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9C0D00-401D-42B7-94D8-008C7DAA8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8209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1472609"/>
            <a:ext cx="954024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Hinawis</a:t>
            </a:r>
            <a:r>
              <a:rPr lang="en-US" sz="3600" dirty="0">
                <a:solidFill>
                  <a:schemeClr val="tx1"/>
                </a:solidFill>
              </a:rPr>
              <a:t> in ascendancy: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imamate of Muhammad b. ‘Abdullah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al-Khalili (1920-1954)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autonomy of the interior  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Muhammad b. ‘Abdullah al-Khalili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          +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‘Isa b. Salih al-</a:t>
            </a:r>
            <a:r>
              <a:rPr lang="en-US" sz="3600" dirty="0" err="1">
                <a:solidFill>
                  <a:schemeClr val="tx1"/>
                </a:solidFill>
              </a:rPr>
              <a:t>Harithi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58819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472609"/>
            <a:ext cx="982980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Ghafiris</a:t>
            </a:r>
            <a:r>
              <a:rPr lang="en-US" sz="3600" dirty="0">
                <a:solidFill>
                  <a:schemeClr val="tx1"/>
                </a:solidFill>
              </a:rPr>
              <a:t> in ascendancy: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imamate of Ghalib b. ‘Ali al-</a:t>
            </a:r>
            <a:r>
              <a:rPr lang="en-US" sz="3600" dirty="0" err="1">
                <a:solidFill>
                  <a:schemeClr val="tx1"/>
                </a:solidFill>
              </a:rPr>
              <a:t>Hina’i</a:t>
            </a:r>
            <a:r>
              <a:rPr lang="en-US" sz="3600" dirty="0">
                <a:solidFill>
                  <a:schemeClr val="tx1"/>
                </a:solidFill>
              </a:rPr>
              <a:t> (1950s)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Talib b. ‘Ali al-</a:t>
            </a:r>
            <a:r>
              <a:rPr lang="en-US" sz="3600" dirty="0" err="1">
                <a:solidFill>
                  <a:schemeClr val="tx1"/>
                </a:solidFill>
              </a:rPr>
              <a:t>Hina’i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          +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</a:t>
            </a:r>
            <a:r>
              <a:rPr lang="en-US" sz="3600" dirty="0" err="1">
                <a:solidFill>
                  <a:schemeClr val="tx1"/>
                </a:solidFill>
              </a:rPr>
              <a:t>Sulayman</a:t>
            </a:r>
            <a:r>
              <a:rPr lang="en-US" sz="3600" dirty="0">
                <a:solidFill>
                  <a:schemeClr val="tx1"/>
                </a:solidFill>
              </a:rPr>
              <a:t> b. </a:t>
            </a:r>
            <a:r>
              <a:rPr lang="en-US" sz="3600" dirty="0" err="1">
                <a:solidFill>
                  <a:schemeClr val="tx1"/>
                </a:solidFill>
              </a:rPr>
              <a:t>Himyar</a:t>
            </a:r>
            <a:r>
              <a:rPr lang="en-US" sz="3600" dirty="0">
                <a:solidFill>
                  <a:schemeClr val="tx1"/>
                </a:solidFill>
              </a:rPr>
              <a:t> al-</a:t>
            </a:r>
            <a:r>
              <a:rPr lang="en-US" sz="3600" dirty="0" err="1">
                <a:solidFill>
                  <a:schemeClr val="tx1"/>
                </a:solidFill>
              </a:rPr>
              <a:t>Nabhani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3741385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339702"/>
            <a:ext cx="982980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Tribes </a:t>
            </a:r>
            <a:r>
              <a:rPr lang="en-US" sz="3600" u="sng" dirty="0">
                <a:solidFill>
                  <a:schemeClr val="tx1"/>
                </a:solidFill>
              </a:rPr>
              <a:t>in</a:t>
            </a:r>
            <a:r>
              <a:rPr lang="en-US" sz="3600" dirty="0">
                <a:solidFill>
                  <a:schemeClr val="tx1"/>
                </a:solidFill>
              </a:rPr>
              <a:t> the State Redux …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Sultan’s forces occupy Nizwa (1955)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Talib, Ghalib, and </a:t>
            </a:r>
            <a:r>
              <a:rPr lang="en-US" sz="3600" dirty="0" err="1">
                <a:solidFill>
                  <a:schemeClr val="tx1"/>
                </a:solidFill>
              </a:rPr>
              <a:t>Sulayman</a:t>
            </a:r>
            <a:r>
              <a:rPr lang="en-US" sz="3600" dirty="0">
                <a:solidFill>
                  <a:schemeClr val="tx1"/>
                </a:solidFill>
              </a:rPr>
              <a:t> return two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years later but are forced to al-Jabal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al-Akhdar and then exile (1957-1959)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Sustained campaign of sabotage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continues into 1960s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Sultan’s Armed Forces establishes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sultanate control over interior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419503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472609"/>
            <a:ext cx="982980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Tribes </a:t>
            </a:r>
            <a:r>
              <a:rPr lang="en-US" sz="3600" u="sng" dirty="0">
                <a:solidFill>
                  <a:schemeClr val="tx1"/>
                </a:solidFill>
              </a:rPr>
              <a:t>in</a:t>
            </a:r>
            <a:r>
              <a:rPr lang="en-US" sz="3600" dirty="0">
                <a:solidFill>
                  <a:schemeClr val="tx1"/>
                </a:solidFill>
              </a:rPr>
              <a:t> the State Redux …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Reunification of coast and interior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in Oman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Successful prosecution of the war in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</a:t>
            </a:r>
            <a:r>
              <a:rPr lang="en-US" sz="3600" dirty="0" err="1">
                <a:solidFill>
                  <a:schemeClr val="tx1"/>
                </a:solidFill>
              </a:rPr>
              <a:t>Dhufar</a:t>
            </a:r>
            <a:r>
              <a:rPr lang="en-US" sz="3600" dirty="0">
                <a:solidFill>
                  <a:schemeClr val="tx1"/>
                </a:solidFill>
              </a:rPr>
              <a:t> and the first real integration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of </a:t>
            </a:r>
            <a:r>
              <a:rPr lang="en-US" sz="3600" dirty="0" err="1">
                <a:solidFill>
                  <a:schemeClr val="tx1"/>
                </a:solidFill>
              </a:rPr>
              <a:t>Dhufar</a:t>
            </a:r>
            <a:r>
              <a:rPr lang="en-US" sz="3600" dirty="0">
                <a:solidFill>
                  <a:schemeClr val="tx1"/>
                </a:solidFill>
              </a:rPr>
              <a:t> in Oman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831098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472609"/>
            <a:ext cx="982980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Tribes </a:t>
            </a:r>
            <a:r>
              <a:rPr lang="en-US" sz="3600" u="sng" dirty="0">
                <a:solidFill>
                  <a:schemeClr val="tx1"/>
                </a:solidFill>
              </a:rPr>
              <a:t>in</a:t>
            </a:r>
            <a:r>
              <a:rPr lang="en-US" sz="3600" dirty="0">
                <a:solidFill>
                  <a:schemeClr val="tx1"/>
                </a:solidFill>
              </a:rPr>
              <a:t> the post-1970 State …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Supremacy of the central state: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	- politically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- economically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- bureaucratically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Primary identity as Omanis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Shaykhs became state functionaries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23190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472609"/>
            <a:ext cx="982980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Tribes </a:t>
            </a:r>
            <a:r>
              <a:rPr lang="en-US" sz="3600" u="sng" dirty="0">
                <a:solidFill>
                  <a:schemeClr val="tx1"/>
                </a:solidFill>
              </a:rPr>
              <a:t>in</a:t>
            </a:r>
            <a:r>
              <a:rPr lang="en-US" sz="3600" dirty="0">
                <a:solidFill>
                  <a:schemeClr val="tx1"/>
                </a:solidFill>
              </a:rPr>
              <a:t> the post-1970 State …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Political importance of tribes is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diminished but not entirely absent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Social role remains vibrant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 Settled tribes and the State Structure in Oman</a:t>
            </a:r>
          </a:p>
        </p:txBody>
      </p:sp>
    </p:spTree>
    <p:extLst>
      <p:ext uri="{BB962C8B-B14F-4D97-AF65-F5344CB8AC3E}">
        <p14:creationId xmlns:p14="http://schemas.microsoft.com/office/powerpoint/2010/main" val="246951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472609"/>
            <a:ext cx="982980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DE13C-BAFE-4444-AC27-72B22AFD9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9" y="362891"/>
            <a:ext cx="8396422" cy="61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8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72ECA3-2A46-4A5A-8330-12F7E2210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A4A5C4D-76C1-47EA-A0B6-CF294A5F4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9BC618C-AD3C-444D-B8CB-6FB6920D4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9F9A44-12D0-4ED8-AC77-1E9C8925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3" y="1143000"/>
            <a:ext cx="9207795" cy="449579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600" dirty="0">
                <a:solidFill>
                  <a:schemeClr val="tx1"/>
                </a:solidFill>
              </a:rPr>
              <a:t>Two primary concepts:</a:t>
            </a:r>
            <a:br>
              <a:rPr lang="en-US" sz="4600" dirty="0">
                <a:solidFill>
                  <a:schemeClr val="tx1"/>
                </a:solidFill>
              </a:rPr>
            </a:br>
            <a:r>
              <a:rPr lang="en-US" sz="4600" dirty="0">
                <a:solidFill>
                  <a:schemeClr val="tx1"/>
                </a:solidFill>
              </a:rPr>
              <a:t/>
            </a:r>
            <a:br>
              <a:rPr lang="en-US" sz="4600" dirty="0">
                <a:solidFill>
                  <a:schemeClr val="tx1"/>
                </a:solidFill>
              </a:rPr>
            </a:br>
            <a:r>
              <a:rPr lang="en-US" sz="4600" dirty="0">
                <a:solidFill>
                  <a:schemeClr val="tx1"/>
                </a:solidFill>
              </a:rPr>
              <a:t>                Tribes </a:t>
            </a:r>
            <a:r>
              <a:rPr lang="en-US" sz="4600" u="sng" dirty="0">
                <a:solidFill>
                  <a:schemeClr val="tx1"/>
                </a:solidFill>
              </a:rPr>
              <a:t>in</a:t>
            </a:r>
            <a:r>
              <a:rPr lang="en-US" sz="4600" dirty="0">
                <a:solidFill>
                  <a:schemeClr val="tx1"/>
                </a:solidFill>
              </a:rPr>
              <a:t> the State</a:t>
            </a:r>
            <a:br>
              <a:rPr lang="en-US" sz="4600" dirty="0">
                <a:solidFill>
                  <a:schemeClr val="tx1"/>
                </a:solidFill>
              </a:rPr>
            </a:br>
            <a:r>
              <a:rPr lang="en-US" sz="4600" dirty="0">
                <a:solidFill>
                  <a:schemeClr val="tx1"/>
                </a:solidFill>
              </a:rPr>
              <a:t/>
            </a:r>
            <a:br>
              <a:rPr lang="en-US" sz="4600" dirty="0">
                <a:solidFill>
                  <a:schemeClr val="tx1"/>
                </a:solidFill>
              </a:rPr>
            </a:br>
            <a:r>
              <a:rPr lang="en-US" sz="4600" dirty="0">
                <a:solidFill>
                  <a:schemeClr val="tx1"/>
                </a:solidFill>
              </a:rPr>
              <a:t>                              &amp;</a:t>
            </a:r>
            <a:br>
              <a:rPr lang="en-US" sz="4600" dirty="0">
                <a:solidFill>
                  <a:schemeClr val="tx1"/>
                </a:solidFill>
              </a:rPr>
            </a:br>
            <a:r>
              <a:rPr lang="en-US" sz="4600" dirty="0">
                <a:solidFill>
                  <a:schemeClr val="tx1"/>
                </a:solidFill>
              </a:rPr>
              <a:t/>
            </a:r>
            <a:br>
              <a:rPr lang="en-US" sz="4600" dirty="0">
                <a:solidFill>
                  <a:schemeClr val="tx1"/>
                </a:solidFill>
              </a:rPr>
            </a:br>
            <a:r>
              <a:rPr lang="en-US" sz="4600" dirty="0">
                <a:solidFill>
                  <a:schemeClr val="tx1"/>
                </a:solidFill>
              </a:rPr>
              <a:t>                Tribes </a:t>
            </a:r>
            <a:r>
              <a:rPr lang="en-US" sz="4600" u="sng" dirty="0">
                <a:solidFill>
                  <a:schemeClr val="tx1"/>
                </a:solidFill>
              </a:rPr>
              <a:t>vs</a:t>
            </a:r>
            <a:r>
              <a:rPr lang="en-US" sz="4600" dirty="0">
                <a:solidFill>
                  <a:schemeClr val="tx1"/>
                </a:solidFill>
              </a:rPr>
              <a:t> the State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9C0D00-401D-42B7-94D8-008C7DAA8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810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72ECA3-2A46-4A5A-8330-12F7E2210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A4A5C4D-76C1-47EA-A0B6-CF294A5F4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9BC618C-AD3C-444D-B8CB-6FB6920D4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F47DEC-D128-4085-B32A-E8148F28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050" y="1449324"/>
            <a:ext cx="9760689" cy="418947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Three Geographic Areas of Focus: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1. Tribal (Bedouin) Ethos in the Gulf States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2. Tribal Persistence and Autonomy in Yemen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3. Settled Tribes and the State Structure in Oman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9C0D00-401D-42B7-94D8-008C7DAA8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8377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268" y="1472609"/>
            <a:ext cx="9867463" cy="39127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Two Factors in State Formation: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1. Emergence of Dominant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    Leaders and Tribal Elements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2. Role of Britain </a:t>
            </a:r>
            <a:r>
              <a:rPr lang="en-US" sz="5400" dirty="0">
                <a:solidFill>
                  <a:schemeClr val="tx1"/>
                </a:solidFill>
                <a:sym typeface="Wingdings" panose="05000000000000000000" pitchFamily="2" charset="2"/>
              </a:rPr>
              <a:t> Protected</a:t>
            </a:r>
            <a:br>
              <a:rPr lang="en-US" sz="54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5400" dirty="0">
                <a:solidFill>
                  <a:schemeClr val="tx1"/>
                </a:solidFill>
                <a:sym typeface="Wingdings" panose="05000000000000000000" pitchFamily="2" charset="2"/>
              </a:rPr>
              <a:t>    States</a:t>
            </a:r>
            <a:br>
              <a:rPr lang="en-US" sz="54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5400" dirty="0">
                <a:solidFill>
                  <a:schemeClr val="tx1"/>
                </a:solidFill>
                <a:sym typeface="Wingdings" panose="05000000000000000000" pitchFamily="2" charset="2"/>
              </a:rPr>
              <a:t>                       Tribes </a:t>
            </a:r>
            <a:r>
              <a:rPr lang="en-US" sz="5400" u="sng" dirty="0">
                <a:solidFill>
                  <a:schemeClr val="tx1"/>
                </a:solidFill>
                <a:sym typeface="Wingdings" panose="05000000000000000000" pitchFamily="2" charset="2"/>
              </a:rPr>
              <a:t>in</a:t>
            </a:r>
            <a:r>
              <a:rPr lang="en-US" sz="5400" dirty="0">
                <a:solidFill>
                  <a:schemeClr val="tx1"/>
                </a:solidFill>
                <a:sym typeface="Wingdings" panose="05000000000000000000" pitchFamily="2" charset="2"/>
              </a:rPr>
              <a:t> the State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Tribal (Bedouin) Ethos in the Gulf States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8EC67E58-D26A-4528-96DF-2882F5AE0F94}"/>
              </a:ext>
            </a:extLst>
          </p:cNvPr>
          <p:cNvCxnSpPr>
            <a:cxnSpLocks/>
          </p:cNvCxnSpPr>
          <p:nvPr/>
        </p:nvCxnSpPr>
        <p:spPr>
          <a:xfrm>
            <a:off x="4130040" y="4785360"/>
            <a:ext cx="762001" cy="73293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7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156" y="1472609"/>
            <a:ext cx="10320764" cy="39127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Variations in Saudi Arabia …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- Al </a:t>
            </a:r>
            <a:r>
              <a:rPr lang="en-US" sz="5400" dirty="0" err="1">
                <a:solidFill>
                  <a:schemeClr val="tx1"/>
                </a:solidFill>
              </a:rPr>
              <a:t>Sa‘ud</a:t>
            </a:r>
            <a:r>
              <a:rPr lang="en-US" sz="5400" dirty="0">
                <a:solidFill>
                  <a:schemeClr val="tx1"/>
                </a:solidFill>
              </a:rPr>
              <a:t> were </a:t>
            </a:r>
            <a:r>
              <a:rPr lang="en-US" sz="5400" dirty="0" err="1">
                <a:solidFill>
                  <a:schemeClr val="tx1"/>
                </a:solidFill>
              </a:rPr>
              <a:t>hadar</a:t>
            </a:r>
            <a:r>
              <a:rPr lang="en-US" sz="5400" dirty="0">
                <a:solidFill>
                  <a:schemeClr val="tx1"/>
                </a:solidFill>
              </a:rPr>
              <a:t>, not </a:t>
            </a:r>
            <a:r>
              <a:rPr lang="en-US" sz="5400" dirty="0" err="1">
                <a:solidFill>
                  <a:schemeClr val="tx1"/>
                </a:solidFill>
              </a:rPr>
              <a:t>badu</a:t>
            </a:r>
            <a:r>
              <a:rPr lang="en-US" sz="5400" dirty="0">
                <a:solidFill>
                  <a:schemeClr val="tx1"/>
                </a:solidFill>
              </a:rPr>
              <a:t/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- Muhammad ‘Abd al-</a:t>
            </a:r>
            <a:r>
              <a:rPr lang="en-US" sz="5400" dirty="0" err="1">
                <a:solidFill>
                  <a:schemeClr val="tx1"/>
                </a:solidFill>
              </a:rPr>
              <a:t>Wahhab</a:t>
            </a:r>
            <a:r>
              <a:rPr lang="en-US" sz="5400" dirty="0">
                <a:solidFill>
                  <a:schemeClr val="tx1"/>
                </a:solidFill>
              </a:rPr>
              <a:t/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- Ibn </a:t>
            </a:r>
            <a:r>
              <a:rPr lang="en-US" sz="5400" dirty="0" err="1">
                <a:solidFill>
                  <a:schemeClr val="tx1"/>
                </a:solidFill>
              </a:rPr>
              <a:t>Sa‘ud’s</a:t>
            </a:r>
            <a:r>
              <a:rPr lang="en-US" sz="5400" dirty="0">
                <a:solidFill>
                  <a:schemeClr val="tx1"/>
                </a:solidFill>
              </a:rPr>
              <a:t> reliance on Ikhwan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      tribes </a:t>
            </a:r>
            <a:r>
              <a:rPr lang="en-US" sz="5400" u="sng" dirty="0">
                <a:solidFill>
                  <a:schemeClr val="tx1"/>
                </a:solidFill>
              </a:rPr>
              <a:t>in</a:t>
            </a:r>
            <a:r>
              <a:rPr lang="en-US" sz="5400" dirty="0">
                <a:solidFill>
                  <a:schemeClr val="tx1"/>
                </a:solidFill>
              </a:rPr>
              <a:t>, then </a:t>
            </a:r>
            <a:r>
              <a:rPr lang="en-US" sz="5400" u="sng" dirty="0">
                <a:solidFill>
                  <a:schemeClr val="tx1"/>
                </a:solidFill>
              </a:rPr>
              <a:t>vs</a:t>
            </a:r>
            <a:r>
              <a:rPr lang="en-US" sz="5400" dirty="0">
                <a:solidFill>
                  <a:schemeClr val="tx1"/>
                </a:solidFill>
              </a:rPr>
              <a:t> the state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- Integration of Najd, al-Hijaz, East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Tribal (Bedouin) Ethos in the Gulf States</a:t>
            </a:r>
          </a:p>
        </p:txBody>
      </p:sp>
    </p:spTree>
    <p:extLst>
      <p:ext uri="{BB962C8B-B14F-4D97-AF65-F5344CB8AC3E}">
        <p14:creationId xmlns:p14="http://schemas.microsoft.com/office/powerpoint/2010/main" val="318206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034" y="795486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2. Tribal Persistence and Autonomy in Yemen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8EC67E58-D26A-4528-96DF-2882F5AE0F94}"/>
              </a:ext>
            </a:extLst>
          </p:cNvPr>
          <p:cNvCxnSpPr>
            <a:cxnSpLocks/>
          </p:cNvCxnSpPr>
          <p:nvPr/>
        </p:nvCxnSpPr>
        <p:spPr>
          <a:xfrm>
            <a:off x="3870960" y="4815840"/>
            <a:ext cx="1005840" cy="89916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170F421-C252-41D3-AB62-4F446DDE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65" y="1142999"/>
            <a:ext cx="8215950" cy="491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9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268" y="1472609"/>
            <a:ext cx="9867463" cy="4393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Yemen has exhibited both …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/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         Tribes </a:t>
            </a:r>
            <a:r>
              <a:rPr lang="en-US" sz="5400" u="sng" dirty="0">
                <a:solidFill>
                  <a:schemeClr val="tx1"/>
                </a:solidFill>
              </a:rPr>
              <a:t>in</a:t>
            </a:r>
            <a:r>
              <a:rPr lang="en-US" sz="5400" dirty="0">
                <a:solidFill>
                  <a:schemeClr val="tx1"/>
                </a:solidFill>
              </a:rPr>
              <a:t> the State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                     and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         Tribes </a:t>
            </a:r>
            <a:r>
              <a:rPr lang="en-US" sz="5400" u="sng" dirty="0">
                <a:solidFill>
                  <a:schemeClr val="tx1"/>
                </a:solidFill>
              </a:rPr>
              <a:t>vs</a:t>
            </a:r>
            <a:r>
              <a:rPr lang="en-US" sz="5400" dirty="0">
                <a:solidFill>
                  <a:schemeClr val="tx1"/>
                </a:solidFill>
              </a:rPr>
              <a:t> the State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2. Tribal Persistence and Autonomy in Yemen</a:t>
            </a:r>
          </a:p>
        </p:txBody>
      </p:sp>
    </p:spTree>
    <p:extLst>
      <p:ext uri="{BB962C8B-B14F-4D97-AF65-F5344CB8AC3E}">
        <p14:creationId xmlns:p14="http://schemas.microsoft.com/office/powerpoint/2010/main" val="3955510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50D-B205-4745-9626-A954FED1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339702"/>
            <a:ext cx="9616440" cy="3912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Tribes </a:t>
            </a:r>
            <a:r>
              <a:rPr lang="en-US" sz="3600" u="sng" dirty="0">
                <a:solidFill>
                  <a:schemeClr val="tx1"/>
                </a:solidFill>
              </a:rPr>
              <a:t>vs</a:t>
            </a:r>
            <a:r>
              <a:rPr lang="en-US" sz="3600" dirty="0">
                <a:solidFill>
                  <a:schemeClr val="tx1"/>
                </a:solidFill>
              </a:rPr>
              <a:t> the State …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Tribes were never brought under full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control of the state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Imams exercised minimalist government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Civil war produced more dependence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on tribes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Tribes remained heavily armed and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shaykhs received stipends from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Saudi Arabia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73C020-873E-45BB-A3D1-55B25CE8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55" y="992189"/>
            <a:ext cx="5245845" cy="347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2. Tribal Persistence and Autonomy in Yemen</a:t>
            </a:r>
          </a:p>
        </p:txBody>
      </p:sp>
    </p:spTree>
    <p:extLst>
      <p:ext uri="{BB962C8B-B14F-4D97-AF65-F5344CB8AC3E}">
        <p14:creationId xmlns:p14="http://schemas.microsoft.com/office/powerpoint/2010/main" val="291963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329</Words>
  <Application>Microsoft Office PowerPoint</Application>
  <PresentationFormat>Widescreen</PresentationFormat>
  <Paragraphs>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Wingdings</vt:lpstr>
      <vt:lpstr>Wingdings 3</vt:lpstr>
      <vt:lpstr>Ion Boardroom</vt:lpstr>
      <vt:lpstr>TRIBES AND STATES IN THE ARABIAN PENINSULA AND OMAN</vt:lpstr>
      <vt:lpstr>A re-thinking based on two earlier publications:  “Tribes and Politics in Eastern Arabia,” Middle East Journal (1977)  “Yemen: The Tribes, the State, and the Unravelling,” in Uzi Rabi, ed., Tribes and States in a Changing Middle East (2016) </vt:lpstr>
      <vt:lpstr>Two primary concepts:                  Tribes in the State                                &amp;                  Tribes vs the State</vt:lpstr>
      <vt:lpstr>Three Geographic Areas of Focus:  1. Tribal (Bedouin) Ethos in the Gulf States  2. Tribal Persistence and Autonomy in Yemen  3. Settled Tribes and the State Structure in Oman</vt:lpstr>
      <vt:lpstr>Two Factors in State Formation: 1. Emergence of Dominant     Leaders and Tribal Elements 2. Role of Britain  Protected     States                        Tribes in the State</vt:lpstr>
      <vt:lpstr>Variations in Saudi Arabia … - Al Sa‘ud were hadar, not badu - Muhammad ‘Abd al-Wahhab - Ibn Sa‘ud’s reliance on Ikhwan       tribes in, then vs the state - Integration of Najd, al-Hijaz, East</vt:lpstr>
      <vt:lpstr>PowerPoint Presentation</vt:lpstr>
      <vt:lpstr>Yemen has exhibited both …           Tribes in the State                      and          Tribes vs the State</vt:lpstr>
      <vt:lpstr>Tribes vs the State … - Tribes were never brought under full      control of the state - Imams exercised minimalist government - Civil war produced more dependence      on tribes - Tribes remained heavily armed and      shaykhs received stipends from      Saudi Arabia</vt:lpstr>
      <vt:lpstr>Tribes in the State … - Patronage under ‘Ali ‘Abdullah Salih      regime - ‘Abdullah Husayn al-Ahmar and Sinan      Abu Luhum held official positions - Many shaykhs entered business in Sanaa - Many tribesmen worked in Saudi Arabia</vt:lpstr>
      <vt:lpstr>- More applicable to north half of       North Yemen (Hashid and Bakil) - In South Yemen, tribes went       underground but have come back - The situation has become far more       muddled since present war began </vt:lpstr>
      <vt:lpstr>PowerPoint Presentation</vt:lpstr>
      <vt:lpstr>PowerPoint Presentation</vt:lpstr>
      <vt:lpstr>Tribes in the State … - Tribes and the imamate - Ghafiri and Hinawi - Ahmad b. Sa‘id and the       Al Bu Sa‘id State </vt:lpstr>
      <vt:lpstr>Tribes vs the State … - Emergence of the sultanate - Ahmad b. Sa‘id elected imam but … - Hamad b. Ahmad moves to Muscat</vt:lpstr>
      <vt:lpstr>The Ibadi nahdah and the tribes … - a partnership between ‘alims --       Ja‘id b. Khamis al-Kharusi       Sa‘id bin Khalfan al-Khalili       Nasir b. Salim al-Bahlani       ‘Abdullah b. Humayd al-Salimi </vt:lpstr>
      <vt:lpstr>… and tamimahs –       Salih b. ‘Ali al-Harithi       Himyar b. Nasir al-Nabhani       ‘Isa b. Salih al-Harithi       Sulayman b. Himyar al-Nabhani</vt:lpstr>
      <vt:lpstr>Hinawis in ascendancy: - imamate of ‘Azzan b. Qays (1868-1871) - occupations of Muscat 1874, 1877, 1895                   Sa‘id b. Khalfan al-Khalili                                     +                  Salih b. ‘Ali al-Harithi</vt:lpstr>
      <vt:lpstr>Ghafiris in ascendancy: - imamate of Salim b. Rashid al-Kharusi       (1913-1920) - Battle of Bayt al-Falaj (1915)            ‘Abdullah b. Humayd al-Salimi                                     +              Himyar b. Nasir al-Nabhani</vt:lpstr>
      <vt:lpstr>Hinawis in ascendancy: - imamate of Muhammad b. ‘Abdullah        al-Khalili (1920-1954) - autonomy of the interior            Muhammad b. ‘Abdullah al-Khalili                                  +                ‘Isa b. Salih al-Harithi</vt:lpstr>
      <vt:lpstr>Ghafiris in ascendancy: - imamate of Ghalib b. ‘Ali al-Hina’i (1950s)                    Talib b. ‘Ali al-Hina’i                                  +         Sulayman b. Himyar al-Nabhani</vt:lpstr>
      <vt:lpstr>Tribes in the State Redux … - Sultan’s forces occupy Nizwa (1955) - Talib, Ghalib, and Sulayman return two       years later but are forced to al-Jabal       al-Akhdar and then exile (1957-1959) - Sustained campaign of sabotage       continues into 1960s - Sultan’s Armed Forces establishes       sultanate control over interior </vt:lpstr>
      <vt:lpstr>Tribes in the State Redux … - Reunification of coast and interior       in Oman - Successful prosecution of the war in       Dhufar and the first real integration       of Dhufar in Oman</vt:lpstr>
      <vt:lpstr>Tribes in the post-1970 State … - Supremacy of the central state:  - politically    - economically    - bureaucratically - Primary identity as Omanis - Shaykhs became state functionaries </vt:lpstr>
      <vt:lpstr>Tribes in the post-1970 State … - Political importance of tribes is       diminished but not entirely absent - Social role remains vibrant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TRIBES AND STATES IN THE ARABIAN PENINSULA AND OMAN</dc:title>
  <dc:creator>J.E. Peterson</dc:creator>
  <cp:lastModifiedBy>csames</cp:lastModifiedBy>
  <cp:revision>33</cp:revision>
  <dcterms:created xsi:type="dcterms:W3CDTF">2019-04-20T22:36:24Z</dcterms:created>
  <dcterms:modified xsi:type="dcterms:W3CDTF">2019-05-08T19:06:49Z</dcterms:modified>
</cp:coreProperties>
</file>